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69" r:id="rId4"/>
    <p:sldMasterId id="2147483770" r:id="rId5"/>
    <p:sldMasterId id="2147483771" r:id="rId6"/>
    <p:sldMasterId id="2147483772" r:id="rId7"/>
    <p:sldMasterId id="2147483773" r:id="rId8"/>
    <p:sldMasterId id="2147483774"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Lst>
  <p:sldSz cy="5143500" cx="9144000"/>
  <p:notesSz cx="6858000" cy="9144000"/>
  <p:embeddedFontLst>
    <p:embeddedFont>
      <p:font typeface="Caveat"/>
      <p:regular r:id="rId131"/>
      <p:bold r:id="rId132"/>
    </p:embeddedFont>
    <p:embeddedFont>
      <p:font typeface="Arial Narrow"/>
      <p:regular r:id="rId133"/>
      <p:bold r:id="rId134"/>
      <p:italic r:id="rId135"/>
      <p:boldItalic r:id="rId136"/>
    </p:embeddedFont>
    <p:embeddedFont>
      <p:font typeface="Source Code Pro"/>
      <p:regular r:id="rId137"/>
      <p:bold r:id="rId138"/>
    </p:embeddedFont>
    <p:embeddedFont>
      <p:font typeface="Helvetica Neue"/>
      <p:regular r:id="rId139"/>
      <p:bold r:id="rId140"/>
      <p:italic r:id="rId141"/>
      <p:boldItalic r:id="rId142"/>
    </p:embeddedFont>
    <p:embeddedFont>
      <p:font typeface="Roboto Mono"/>
      <p:regular r:id="rId143"/>
      <p:bold r:id="rId144"/>
      <p:italic r:id="rId145"/>
      <p:boldItalic r:id="rId146"/>
    </p:embeddedFont>
    <p:embeddedFont>
      <p:font typeface="Source Sans Pro"/>
      <p:regular r:id="rId147"/>
      <p:bold r:id="rId148"/>
      <p:italic r:id="rId149"/>
      <p:boldItalic r:id="rId1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464859E-D169-4486-8D84-6745F943C17C}">
  <a:tblStyle styleId="{7464859E-D169-4486-8D84-6745F943C17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FF3E9"/>
          </a:solidFill>
        </a:fill>
      </a:tcStyle>
    </a:wholeTbl>
    <a:band1H>
      <a:tcTxStyle b="off" i="off"/>
      <a:tcStyle>
        <a:fill>
          <a:solidFill>
            <a:srgbClr val="DEE7D0"/>
          </a:solidFill>
        </a:fill>
      </a:tcStyle>
    </a:band1H>
    <a:band2H>
      <a:tcTxStyle b="off" i="off"/>
    </a:band2H>
    <a:band1V>
      <a:tcTxStyle b="off" i="off"/>
      <a:tcStyle>
        <a:fill>
          <a:solidFill>
            <a:srgbClr val="DEE7D0"/>
          </a:solidFill>
        </a:fill>
      </a:tcStyle>
    </a:band1V>
    <a:band2V>
      <a:tcTxStyle b="off" i="off"/>
    </a:band2V>
    <a:lastCol>
      <a:tcTxStyle b="on" i="off">
        <a:font>
          <a:latin typeface="Arial"/>
          <a:ea typeface="Arial"/>
          <a:cs typeface="Arial"/>
        </a:font>
        <a:schemeClr val="lt1"/>
      </a:tcTxStyle>
      <a:tcStyle>
        <a:fill>
          <a:solidFill>
            <a:schemeClr val="accent3"/>
          </a:solidFill>
        </a:fill>
      </a:tcStyle>
    </a:lastCol>
    <a:firstCol>
      <a:tcTxStyle b="on" i="off">
        <a:font>
          <a:latin typeface="Arial"/>
          <a:ea typeface="Arial"/>
          <a:cs typeface="Arial"/>
        </a:font>
        <a:schemeClr val="lt1"/>
      </a:tcTxStyle>
      <a:tcStyle>
        <a:fill>
          <a:solidFill>
            <a:schemeClr val="accent3"/>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b="off" i="off"/>
    </a:neCell>
    <a:nwCell>
      <a:tcTxStyle b="off" i="off"/>
    </a:nwCell>
  </a:tblStyle>
  <a:tblStyle styleId="{CB633647-EF6F-4AA5-9FCA-A79505760883}"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D0B0E0A-F1DF-4292-B16D-08AFE8AF0768}" styleName="Table_2">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slide" Target="slides/slide97.xml"/><Relationship Id="rId106" Type="http://schemas.openxmlformats.org/officeDocument/2006/relationships/slide" Target="slides/slide96.xml"/><Relationship Id="rId105" Type="http://schemas.openxmlformats.org/officeDocument/2006/relationships/slide" Target="slides/slide95.xml"/><Relationship Id="rId104" Type="http://schemas.openxmlformats.org/officeDocument/2006/relationships/slide" Target="slides/slide94.xml"/><Relationship Id="rId109" Type="http://schemas.openxmlformats.org/officeDocument/2006/relationships/slide" Target="slides/slide99.xml"/><Relationship Id="rId108" Type="http://schemas.openxmlformats.org/officeDocument/2006/relationships/slide" Target="slides/slide98.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slide" Target="slides/slide93.xml"/><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29" Type="http://schemas.openxmlformats.org/officeDocument/2006/relationships/slide" Target="slides/slide119.xml"/><Relationship Id="rId128" Type="http://schemas.openxmlformats.org/officeDocument/2006/relationships/slide" Target="slides/slide118.xml"/><Relationship Id="rId127" Type="http://schemas.openxmlformats.org/officeDocument/2006/relationships/slide" Target="slides/slide117.xml"/><Relationship Id="rId126" Type="http://schemas.openxmlformats.org/officeDocument/2006/relationships/slide" Target="slides/slide116.xml"/><Relationship Id="rId26" Type="http://schemas.openxmlformats.org/officeDocument/2006/relationships/slide" Target="slides/slide16.xml"/><Relationship Id="rId121" Type="http://schemas.openxmlformats.org/officeDocument/2006/relationships/slide" Target="slides/slide111.xml"/><Relationship Id="rId25" Type="http://schemas.openxmlformats.org/officeDocument/2006/relationships/slide" Target="slides/slide15.xml"/><Relationship Id="rId120" Type="http://schemas.openxmlformats.org/officeDocument/2006/relationships/slide" Target="slides/slide110.xml"/><Relationship Id="rId28" Type="http://schemas.openxmlformats.org/officeDocument/2006/relationships/slide" Target="slides/slide18.xml"/><Relationship Id="rId27" Type="http://schemas.openxmlformats.org/officeDocument/2006/relationships/slide" Target="slides/slide17.xml"/><Relationship Id="rId125" Type="http://schemas.openxmlformats.org/officeDocument/2006/relationships/slide" Target="slides/slide115.xml"/><Relationship Id="rId29" Type="http://schemas.openxmlformats.org/officeDocument/2006/relationships/slide" Target="slides/slide19.xml"/><Relationship Id="rId124" Type="http://schemas.openxmlformats.org/officeDocument/2006/relationships/slide" Target="slides/slide114.xml"/><Relationship Id="rId123" Type="http://schemas.openxmlformats.org/officeDocument/2006/relationships/slide" Target="slides/slide113.xml"/><Relationship Id="rId122" Type="http://schemas.openxmlformats.org/officeDocument/2006/relationships/slide" Target="slides/slide112.xml"/><Relationship Id="rId95" Type="http://schemas.openxmlformats.org/officeDocument/2006/relationships/slide" Target="slides/slide85.xml"/><Relationship Id="rId94" Type="http://schemas.openxmlformats.org/officeDocument/2006/relationships/slide" Target="slides/slide84.xml"/><Relationship Id="rId97" Type="http://schemas.openxmlformats.org/officeDocument/2006/relationships/slide" Target="slides/slide87.xml"/><Relationship Id="rId96" Type="http://schemas.openxmlformats.org/officeDocument/2006/relationships/slide" Target="slides/slide86.xml"/><Relationship Id="rId11" Type="http://schemas.openxmlformats.org/officeDocument/2006/relationships/slide" Target="slides/slide1.xml"/><Relationship Id="rId99" Type="http://schemas.openxmlformats.org/officeDocument/2006/relationships/slide" Target="slides/slide89.xml"/><Relationship Id="rId10" Type="http://schemas.openxmlformats.org/officeDocument/2006/relationships/notesMaster" Target="notesMasters/notesMaster1.xml"/><Relationship Id="rId98" Type="http://schemas.openxmlformats.org/officeDocument/2006/relationships/slide" Target="slides/slide88.xml"/><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18" Type="http://schemas.openxmlformats.org/officeDocument/2006/relationships/slide" Target="slides/slide108.xml"/><Relationship Id="rId117" Type="http://schemas.openxmlformats.org/officeDocument/2006/relationships/slide" Target="slides/slide107.xml"/><Relationship Id="rId116" Type="http://schemas.openxmlformats.org/officeDocument/2006/relationships/slide" Target="slides/slide106.xml"/><Relationship Id="rId115" Type="http://schemas.openxmlformats.org/officeDocument/2006/relationships/slide" Target="slides/slide105.xml"/><Relationship Id="rId119" Type="http://schemas.openxmlformats.org/officeDocument/2006/relationships/slide" Target="slides/slide109.xml"/><Relationship Id="rId15" Type="http://schemas.openxmlformats.org/officeDocument/2006/relationships/slide" Target="slides/slide5.xml"/><Relationship Id="rId110" Type="http://schemas.openxmlformats.org/officeDocument/2006/relationships/slide" Target="slides/slide100.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slide" Target="slides/slide104.xml"/><Relationship Id="rId18" Type="http://schemas.openxmlformats.org/officeDocument/2006/relationships/slide" Target="slides/slide8.xml"/><Relationship Id="rId113" Type="http://schemas.openxmlformats.org/officeDocument/2006/relationships/slide" Target="slides/slide103.xml"/><Relationship Id="rId112" Type="http://schemas.openxmlformats.org/officeDocument/2006/relationships/slide" Target="slides/slide102.xml"/><Relationship Id="rId111" Type="http://schemas.openxmlformats.org/officeDocument/2006/relationships/slide" Target="slides/slide101.xml"/><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150" Type="http://schemas.openxmlformats.org/officeDocument/2006/relationships/font" Target="fonts/SourceSansPro-boldItalic.fntdata"/><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SourceSansPro-italic.fntdata"/><Relationship Id="rId4" Type="http://schemas.openxmlformats.org/officeDocument/2006/relationships/slideMaster" Target="slideMasters/slideMaster1.xml"/><Relationship Id="rId148" Type="http://schemas.openxmlformats.org/officeDocument/2006/relationships/font" Target="fonts/SourceSansPro-bold.fntdata"/><Relationship Id="rId9" Type="http://schemas.openxmlformats.org/officeDocument/2006/relationships/slideMaster" Target="slideMasters/slideMaster6.xml"/><Relationship Id="rId143" Type="http://schemas.openxmlformats.org/officeDocument/2006/relationships/font" Target="fonts/RobotoMono-regular.fntdata"/><Relationship Id="rId142" Type="http://schemas.openxmlformats.org/officeDocument/2006/relationships/font" Target="fonts/HelveticaNeue-boldItalic.fntdata"/><Relationship Id="rId141" Type="http://schemas.openxmlformats.org/officeDocument/2006/relationships/font" Target="fonts/HelveticaNeue-italic.fntdata"/><Relationship Id="rId140" Type="http://schemas.openxmlformats.org/officeDocument/2006/relationships/font" Target="fonts/HelveticaNeue-bold.fntdata"/><Relationship Id="rId5" Type="http://schemas.openxmlformats.org/officeDocument/2006/relationships/slideMaster" Target="slideMasters/slideMaster2.xml"/><Relationship Id="rId147" Type="http://schemas.openxmlformats.org/officeDocument/2006/relationships/font" Target="fonts/SourceSansPro-regular.fntdata"/><Relationship Id="rId6" Type="http://schemas.openxmlformats.org/officeDocument/2006/relationships/slideMaster" Target="slideMasters/slideMaster3.xml"/><Relationship Id="rId146" Type="http://schemas.openxmlformats.org/officeDocument/2006/relationships/font" Target="fonts/RobotoMono-boldItalic.fntdata"/><Relationship Id="rId7" Type="http://schemas.openxmlformats.org/officeDocument/2006/relationships/slideMaster" Target="slideMasters/slideMaster4.xml"/><Relationship Id="rId145" Type="http://schemas.openxmlformats.org/officeDocument/2006/relationships/font" Target="fonts/RobotoMono-italic.fntdata"/><Relationship Id="rId8" Type="http://schemas.openxmlformats.org/officeDocument/2006/relationships/slideMaster" Target="slideMasters/slideMaster5.xml"/><Relationship Id="rId144" Type="http://schemas.openxmlformats.org/officeDocument/2006/relationships/font" Target="fonts/RobotoMono-bold.fntdata"/><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139" Type="http://schemas.openxmlformats.org/officeDocument/2006/relationships/font" Target="fonts/HelveticaNeue-regular.fntdata"/><Relationship Id="rId138" Type="http://schemas.openxmlformats.org/officeDocument/2006/relationships/font" Target="fonts/SourceCodePro-bold.fntdata"/><Relationship Id="rId137" Type="http://schemas.openxmlformats.org/officeDocument/2006/relationships/font" Target="fonts/SourceCodePro-regular.fntdata"/><Relationship Id="rId132" Type="http://schemas.openxmlformats.org/officeDocument/2006/relationships/font" Target="fonts/Caveat-bold.fntdata"/><Relationship Id="rId131" Type="http://schemas.openxmlformats.org/officeDocument/2006/relationships/font" Target="fonts/Caveat-regular.fntdata"/><Relationship Id="rId130" Type="http://schemas.openxmlformats.org/officeDocument/2006/relationships/slide" Target="slides/slide120.xml"/><Relationship Id="rId136" Type="http://schemas.openxmlformats.org/officeDocument/2006/relationships/font" Target="fonts/ArialNarrow-boldItalic.fntdata"/><Relationship Id="rId135" Type="http://schemas.openxmlformats.org/officeDocument/2006/relationships/font" Target="fonts/ArialNarrow-italic.fntdata"/><Relationship Id="rId134" Type="http://schemas.openxmlformats.org/officeDocument/2006/relationships/font" Target="fonts/ArialNarrow-bold.fntdata"/><Relationship Id="rId133" Type="http://schemas.openxmlformats.org/officeDocument/2006/relationships/font" Target="fonts/ArialNarrow-regular.fntdata"/><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slide" Target="slides/slide58.xml"/><Relationship Id="rId67" Type="http://schemas.openxmlformats.org/officeDocument/2006/relationships/slide" Target="slides/slide57.xml"/><Relationship Id="rId60" Type="http://schemas.openxmlformats.org/officeDocument/2006/relationships/slide" Target="slides/slide50.xml"/><Relationship Id="rId69" Type="http://schemas.openxmlformats.org/officeDocument/2006/relationships/slide" Target="slides/slide5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54" Type="http://schemas.openxmlformats.org/officeDocument/2006/relationships/slide" Target="slides/slide44.xml"/><Relationship Id="rId57" Type="http://schemas.openxmlformats.org/officeDocument/2006/relationships/slide" Target="slides/slide47.xml"/><Relationship Id="rId56" Type="http://schemas.openxmlformats.org/officeDocument/2006/relationships/slide" Target="slides/slide46.xml"/><Relationship Id="rId59" Type="http://schemas.openxmlformats.org/officeDocument/2006/relationships/slide" Target="slides/slide49.xml"/><Relationship Id="rId58"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lstStyle>
            <a:lvl1pPr indent="0" lvl="0" mar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lstStyle>
            <a:lvl1pPr indent="-304800" lvl="0" marL="4572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1pPr>
            <a:lvl2pPr indent="-304800" lvl="1" marL="9144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2pPr>
            <a:lvl3pPr indent="-304800" lvl="2" marL="13716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3pPr>
            <a:lvl4pPr indent="-304800" lvl="3" marL="18288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4pPr>
            <a:lvl5pPr indent="-304800" lvl="4" marL="22860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5pPr>
            <a:lvl6pPr indent="-304800" lvl="5" marL="27432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6pPr>
            <a:lvl7pPr indent="-304800" lvl="6" marL="32004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7pPr>
            <a:lvl8pPr indent="-304800" lvl="7" marL="36576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8pPr>
            <a:lvl9pPr indent="-304800" lvl="8" marL="41148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g37fca2850e_6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5" name="Google Shape;805;g37fca2850e_6_1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806" name="Google Shape;806;g37fca2850e_6_1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g37fca2850e_6_4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7" name="Google Shape;1197;g37fca2850e_6_4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What we really want is to be able to define at a high level exactly how the chip should process packets, which is done by writing a P4 program</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That P4 program is then compiled down to the chip</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This way network system designers get to define exactly what features they want to have in their system, without having to rely on third party chip vendors to make the decisions for them</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198" name="Google Shape;1198;g37fca2850e_6_4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8" name="Shape 3768"/>
        <p:cNvGrpSpPr/>
        <p:nvPr/>
      </p:nvGrpSpPr>
      <p:grpSpPr>
        <a:xfrm>
          <a:off x="0" y="0"/>
          <a:ext cx="0" cy="0"/>
          <a:chOff x="0" y="0"/>
          <a:chExt cx="0" cy="0"/>
        </a:xfrm>
      </p:grpSpPr>
      <p:sp>
        <p:nvSpPr>
          <p:cNvPr id="3769" name="Google Shape;3769;g37fca2850e_1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t/>
            </a:r>
            <a:endParaRPr b="0" i="0" sz="1200" u="none" cap="none" strike="noStrike">
              <a:solidFill>
                <a:schemeClr val="dk1"/>
              </a:solidFill>
              <a:latin typeface="Calibri"/>
              <a:ea typeface="Calibri"/>
              <a:cs typeface="Calibri"/>
              <a:sym typeface="Calibri"/>
            </a:endParaRPr>
          </a:p>
        </p:txBody>
      </p:sp>
      <p:sp>
        <p:nvSpPr>
          <p:cNvPr id="3770" name="Google Shape;3770;g37fca2850e_1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4" name="Shape 3774"/>
        <p:cNvGrpSpPr/>
        <p:nvPr/>
      </p:nvGrpSpPr>
      <p:grpSpPr>
        <a:xfrm>
          <a:off x="0" y="0"/>
          <a:ext cx="0" cy="0"/>
          <a:chOff x="0" y="0"/>
          <a:chExt cx="0" cy="0"/>
        </a:xfrm>
      </p:grpSpPr>
      <p:sp>
        <p:nvSpPr>
          <p:cNvPr id="3775" name="Google Shape;3775;g37fca2850e_10_22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776" name="Google Shape;3776;g37fca2850e_10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4" name="Shape 3854"/>
        <p:cNvGrpSpPr/>
        <p:nvPr/>
      </p:nvGrpSpPr>
      <p:grpSpPr>
        <a:xfrm>
          <a:off x="0" y="0"/>
          <a:ext cx="0" cy="0"/>
          <a:chOff x="0" y="0"/>
          <a:chExt cx="0" cy="0"/>
        </a:xfrm>
      </p:grpSpPr>
      <p:sp>
        <p:nvSpPr>
          <p:cNvPr id="3855" name="Google Shape;3855;g37fca2850e_10_30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856" name="Google Shape;3856;g37fca2850e_10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7" name="Shape 3867"/>
        <p:cNvGrpSpPr/>
        <p:nvPr/>
      </p:nvGrpSpPr>
      <p:grpSpPr>
        <a:xfrm>
          <a:off x="0" y="0"/>
          <a:ext cx="0" cy="0"/>
          <a:chOff x="0" y="0"/>
          <a:chExt cx="0" cy="0"/>
        </a:xfrm>
      </p:grpSpPr>
      <p:sp>
        <p:nvSpPr>
          <p:cNvPr id="3868" name="Google Shape;3868;g37fca2850e_10_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9" name="Google Shape;3869;g37fca2850e_10_317: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3870" name="Google Shape;3870;g37fca2850e_10_31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8" name="Shape 3878"/>
        <p:cNvGrpSpPr/>
        <p:nvPr/>
      </p:nvGrpSpPr>
      <p:grpSpPr>
        <a:xfrm>
          <a:off x="0" y="0"/>
          <a:ext cx="0" cy="0"/>
          <a:chOff x="0" y="0"/>
          <a:chExt cx="0" cy="0"/>
        </a:xfrm>
      </p:grpSpPr>
      <p:sp>
        <p:nvSpPr>
          <p:cNvPr id="3879" name="Google Shape;3879;g37fca2850e_10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t/>
            </a:r>
            <a:endParaRPr b="0" i="0" sz="1200" u="none" cap="none" strike="noStrike">
              <a:solidFill>
                <a:schemeClr val="dk1"/>
              </a:solidFill>
              <a:latin typeface="Calibri"/>
              <a:ea typeface="Calibri"/>
              <a:cs typeface="Calibri"/>
              <a:sym typeface="Calibri"/>
            </a:endParaRPr>
          </a:p>
        </p:txBody>
      </p:sp>
      <p:sp>
        <p:nvSpPr>
          <p:cNvPr id="3880" name="Google Shape;3880;g37fca2850e_10_3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4" name="Shape 3884"/>
        <p:cNvGrpSpPr/>
        <p:nvPr/>
      </p:nvGrpSpPr>
      <p:grpSpPr>
        <a:xfrm>
          <a:off x="0" y="0"/>
          <a:ext cx="0" cy="0"/>
          <a:chOff x="0" y="0"/>
          <a:chExt cx="0" cy="0"/>
        </a:xfrm>
      </p:grpSpPr>
      <p:sp>
        <p:nvSpPr>
          <p:cNvPr id="3885" name="Google Shape;3885;g3bbe2929f6_152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3886" name="Google Shape;3886;g3bbe2929f6_152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8" name="Shape 3898"/>
        <p:cNvGrpSpPr/>
        <p:nvPr/>
      </p:nvGrpSpPr>
      <p:grpSpPr>
        <a:xfrm>
          <a:off x="0" y="0"/>
          <a:ext cx="0" cy="0"/>
          <a:chOff x="0" y="0"/>
          <a:chExt cx="0" cy="0"/>
        </a:xfrm>
      </p:grpSpPr>
      <p:sp>
        <p:nvSpPr>
          <p:cNvPr id="3899" name="Google Shape;3899;g37fca2850e_12_11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3900" name="Google Shape;3900;g37fca2850e_12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4" name="Shape 3904"/>
        <p:cNvGrpSpPr/>
        <p:nvPr/>
      </p:nvGrpSpPr>
      <p:grpSpPr>
        <a:xfrm>
          <a:off x="0" y="0"/>
          <a:ext cx="0" cy="0"/>
          <a:chOff x="0" y="0"/>
          <a:chExt cx="0" cy="0"/>
        </a:xfrm>
      </p:grpSpPr>
      <p:sp>
        <p:nvSpPr>
          <p:cNvPr id="3905" name="Google Shape;3905;g37fca2850e_12_12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906" name="Google Shape;3906;g37fca2850e_12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3" name="Shape 3963"/>
        <p:cNvGrpSpPr/>
        <p:nvPr/>
      </p:nvGrpSpPr>
      <p:grpSpPr>
        <a:xfrm>
          <a:off x="0" y="0"/>
          <a:ext cx="0" cy="0"/>
          <a:chOff x="0" y="0"/>
          <a:chExt cx="0" cy="0"/>
        </a:xfrm>
      </p:grpSpPr>
      <p:sp>
        <p:nvSpPr>
          <p:cNvPr id="3964" name="Google Shape;3964;g37fca2850e_12_18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965" name="Google Shape;3965;g37fca2850e_12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1" name="Shape 3971"/>
        <p:cNvGrpSpPr/>
        <p:nvPr/>
      </p:nvGrpSpPr>
      <p:grpSpPr>
        <a:xfrm>
          <a:off x="0" y="0"/>
          <a:ext cx="0" cy="0"/>
          <a:chOff x="0" y="0"/>
          <a:chExt cx="0" cy="0"/>
        </a:xfrm>
      </p:grpSpPr>
      <p:sp>
        <p:nvSpPr>
          <p:cNvPr id="3972" name="Google Shape;3972;g3bbe2929f6_15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t/>
            </a:r>
            <a:endParaRPr b="0" i="0" sz="1200" u="none" cap="none" strike="noStrike">
              <a:solidFill>
                <a:schemeClr val="dk1"/>
              </a:solidFill>
              <a:latin typeface="Calibri"/>
              <a:ea typeface="Calibri"/>
              <a:cs typeface="Calibri"/>
              <a:sym typeface="Calibri"/>
            </a:endParaRPr>
          </a:p>
        </p:txBody>
      </p:sp>
      <p:sp>
        <p:nvSpPr>
          <p:cNvPr id="3973" name="Google Shape;3973;g3bbe2929f6_15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37fca2850e_6_7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1" name="Google Shape;1511;g37fca2850e_6_7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So why is P4 so great?</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Of course, an obvious benefit is that new features can now be added very easily, simply change the P4 program and recompile. Or you may actually want to remove features that you are not using in order to reduce complexity in your network. Many network failures are caused by unanticipated interactions of features that network operators didn’t even know they were using!</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With P4, it becomes very easy to reallocate resources between different tables after deployment. For fixed function switches, features and table sizes are baked in at design time.</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With programmable forwarding also comes much greater visibility into the network, as well as a software style development process</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And now that you can change the functionality of your network data plane without having to ask a third party chip vendor; you get to keep your own ideas allowing you to obtain a competitive advantage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512" name="Google Shape;1512;g37fca2850e_6_7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7" name="Shape 3977"/>
        <p:cNvGrpSpPr/>
        <p:nvPr/>
      </p:nvGrpSpPr>
      <p:grpSpPr>
        <a:xfrm>
          <a:off x="0" y="0"/>
          <a:ext cx="0" cy="0"/>
          <a:chOff x="0" y="0"/>
          <a:chExt cx="0" cy="0"/>
        </a:xfrm>
      </p:grpSpPr>
      <p:sp>
        <p:nvSpPr>
          <p:cNvPr id="3978" name="Google Shape;3978;g37fca2850e_12_18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979" name="Google Shape;3979;g37fca2850e_12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8" name="Shape 3998"/>
        <p:cNvGrpSpPr/>
        <p:nvPr/>
      </p:nvGrpSpPr>
      <p:grpSpPr>
        <a:xfrm>
          <a:off x="0" y="0"/>
          <a:ext cx="0" cy="0"/>
          <a:chOff x="0" y="0"/>
          <a:chExt cx="0" cy="0"/>
        </a:xfrm>
      </p:grpSpPr>
      <p:sp>
        <p:nvSpPr>
          <p:cNvPr id="3999" name="Google Shape;3999;g37fca2850e_12_20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4000" name="Google Shape;4000;g37fca2850e_12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5" name="Shape 4005"/>
        <p:cNvGrpSpPr/>
        <p:nvPr/>
      </p:nvGrpSpPr>
      <p:grpSpPr>
        <a:xfrm>
          <a:off x="0" y="0"/>
          <a:ext cx="0" cy="0"/>
          <a:chOff x="0" y="0"/>
          <a:chExt cx="0" cy="0"/>
        </a:xfrm>
      </p:grpSpPr>
      <p:sp>
        <p:nvSpPr>
          <p:cNvPr id="4006" name="Google Shape;4006;g37fca2850e_12_2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4007" name="Google Shape;4007;g37fca2850e_12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3" name="Shape 4013"/>
        <p:cNvGrpSpPr/>
        <p:nvPr/>
      </p:nvGrpSpPr>
      <p:grpSpPr>
        <a:xfrm>
          <a:off x="0" y="0"/>
          <a:ext cx="0" cy="0"/>
          <a:chOff x="0" y="0"/>
          <a:chExt cx="0" cy="0"/>
        </a:xfrm>
      </p:grpSpPr>
      <p:sp>
        <p:nvSpPr>
          <p:cNvPr id="4014" name="Google Shape;4014;g3bbe2929f6_15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t/>
            </a:r>
            <a:endParaRPr b="0" i="0" sz="1200" u="none" cap="none" strike="noStrike">
              <a:solidFill>
                <a:schemeClr val="dk1"/>
              </a:solidFill>
              <a:latin typeface="Calibri"/>
              <a:ea typeface="Calibri"/>
              <a:cs typeface="Calibri"/>
              <a:sym typeface="Calibri"/>
            </a:endParaRPr>
          </a:p>
        </p:txBody>
      </p:sp>
      <p:sp>
        <p:nvSpPr>
          <p:cNvPr id="4015" name="Google Shape;4015;g3bbe2929f6_152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9" name="Shape 4019"/>
        <p:cNvGrpSpPr/>
        <p:nvPr/>
      </p:nvGrpSpPr>
      <p:grpSpPr>
        <a:xfrm>
          <a:off x="0" y="0"/>
          <a:ext cx="0" cy="0"/>
          <a:chOff x="0" y="0"/>
          <a:chExt cx="0" cy="0"/>
        </a:xfrm>
      </p:grpSpPr>
      <p:sp>
        <p:nvSpPr>
          <p:cNvPr id="4020" name="Google Shape;4020;g37fca2850e_14_12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4021" name="Google Shape;4021;g37fca2850e_14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3" name="Shape 4073"/>
        <p:cNvGrpSpPr/>
        <p:nvPr/>
      </p:nvGrpSpPr>
      <p:grpSpPr>
        <a:xfrm>
          <a:off x="0" y="0"/>
          <a:ext cx="0" cy="0"/>
          <a:chOff x="0" y="0"/>
          <a:chExt cx="0" cy="0"/>
        </a:xfrm>
      </p:grpSpPr>
      <p:sp>
        <p:nvSpPr>
          <p:cNvPr id="4074" name="Google Shape;4074;g37fca2850e_14_18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4075" name="Google Shape;4075;g37fca2850e_14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1" name="Shape 4081"/>
        <p:cNvGrpSpPr/>
        <p:nvPr/>
      </p:nvGrpSpPr>
      <p:grpSpPr>
        <a:xfrm>
          <a:off x="0" y="0"/>
          <a:ext cx="0" cy="0"/>
          <a:chOff x="0" y="0"/>
          <a:chExt cx="0" cy="0"/>
        </a:xfrm>
      </p:grpSpPr>
      <p:sp>
        <p:nvSpPr>
          <p:cNvPr id="4082" name="Google Shape;4082;g37fca2850e_16_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4083" name="Google Shape;4083;g37fca2850e_1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7" name="Shape 4087"/>
        <p:cNvGrpSpPr/>
        <p:nvPr/>
      </p:nvGrpSpPr>
      <p:grpSpPr>
        <a:xfrm>
          <a:off x="0" y="0"/>
          <a:ext cx="0" cy="0"/>
          <a:chOff x="0" y="0"/>
          <a:chExt cx="0" cy="0"/>
        </a:xfrm>
      </p:grpSpPr>
      <p:sp>
        <p:nvSpPr>
          <p:cNvPr id="4088" name="Google Shape;4088;g37fca2850e_16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9" name="Google Shape;4089;g37fca2850e_16_6: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4090" name="Google Shape;4090;g37fca2850e_16_6: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5" name="Shape 4095"/>
        <p:cNvGrpSpPr/>
        <p:nvPr/>
      </p:nvGrpSpPr>
      <p:grpSpPr>
        <a:xfrm>
          <a:off x="0" y="0"/>
          <a:ext cx="0" cy="0"/>
          <a:chOff x="0" y="0"/>
          <a:chExt cx="0" cy="0"/>
        </a:xfrm>
      </p:grpSpPr>
      <p:sp>
        <p:nvSpPr>
          <p:cNvPr id="4096" name="Google Shape;4096;g37fca2850e_16_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4097" name="Google Shape;4097;g37fca2850e_16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2" name="Shape 4102"/>
        <p:cNvGrpSpPr/>
        <p:nvPr/>
      </p:nvGrpSpPr>
      <p:grpSpPr>
        <a:xfrm>
          <a:off x="0" y="0"/>
          <a:ext cx="0" cy="0"/>
          <a:chOff x="0" y="0"/>
          <a:chExt cx="0" cy="0"/>
        </a:xfrm>
      </p:grpSpPr>
      <p:sp>
        <p:nvSpPr>
          <p:cNvPr id="4103" name="Google Shape;4103;g37fca2850e_16_1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4104" name="Google Shape;4104;g37fca2850e_16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Google Shape;1518;g37fca2850e_6_8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9" name="Google Shape;1519;g37fca2850e_6_8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One of the great things about P4 is that it can be compiled to many different network devices</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Barefoot Tofino is a flexible Match+Action based ASIC that is programmable by P4</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Netronome has a P4 and C based framework for programing their SmartNIC</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There are P4 compilers for software switches such as Open vSwitch and VPP</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Xilinx has a P4 compiler for FPGAs, which has already been integrated into the workflow for programming the NetFPGA platform</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520" name="Google Shape;1520;g37fca2850e_6_8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9" name="Shape 4109"/>
        <p:cNvGrpSpPr/>
        <p:nvPr/>
      </p:nvGrpSpPr>
      <p:grpSpPr>
        <a:xfrm>
          <a:off x="0" y="0"/>
          <a:ext cx="0" cy="0"/>
          <a:chOff x="0" y="0"/>
          <a:chExt cx="0" cy="0"/>
        </a:xfrm>
      </p:grpSpPr>
      <p:sp>
        <p:nvSpPr>
          <p:cNvPr id="4110" name="Google Shape;4110;g37fca2850e_16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1" name="Google Shape;4111;g37fca2850e_16_2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4112" name="Google Shape;4112;g37fca2850e_16_2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5" name="Shape 1525"/>
        <p:cNvGrpSpPr/>
        <p:nvPr/>
      </p:nvGrpSpPr>
      <p:grpSpPr>
        <a:xfrm>
          <a:off x="0" y="0"/>
          <a:ext cx="0" cy="0"/>
          <a:chOff x="0" y="0"/>
          <a:chExt cx="0" cy="0"/>
        </a:xfrm>
      </p:grpSpPr>
      <p:sp>
        <p:nvSpPr>
          <p:cNvPr id="1526" name="Google Shape;1526;g37fca2850e_6_8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7" name="Google Shape;1527;g37fca2850e_6_8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Now what can you do with P4?</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There are already a lot of interesting applications. Many of which have been published in high profile conferences such as SIGCOMM</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SilkRoad, which is a stateful layer 4 load balancer implemented in hardware using the primitives provided by P4</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NDP, which is a low latency congestion control algorithm for data centers</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You can also implement a fast in-network cache for key-value stores</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Or new telemetry techniques that provide unprecedented visibility into your network</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Or you can even implement Paxos in your network</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list goes on…</a:t>
            </a:r>
            <a:endParaRPr b="0" i="0" sz="1200" u="none" cap="none" strike="noStrike">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528" name="Google Shape;1528;g37fca2850e_6_80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4" name="Shape 1534"/>
        <p:cNvGrpSpPr/>
        <p:nvPr/>
      </p:nvGrpSpPr>
      <p:grpSpPr>
        <a:xfrm>
          <a:off x="0" y="0"/>
          <a:ext cx="0" cy="0"/>
          <a:chOff x="0" y="0"/>
          <a:chExt cx="0" cy="0"/>
        </a:xfrm>
      </p:grpSpPr>
      <p:sp>
        <p:nvSpPr>
          <p:cNvPr id="1535" name="Google Shape;1535;g37fca2850e_6_8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6" name="Google Shape;1536;g37fca2850e_6_8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ideas, surrounding the programmability of high-speed data planes appeared around 2013 &lt;click&gt; and in that same year the language name, which stands for </a:t>
            </a:r>
            <a:r>
              <a:rPr b="1" i="0" lang="en-US" sz="1200" u="none" cap="none" strike="noStrike">
                <a:solidFill>
                  <a:schemeClr val="dk1"/>
                </a:solidFill>
                <a:latin typeface="Calibri"/>
                <a:ea typeface="Calibri"/>
                <a:cs typeface="Calibri"/>
                <a:sym typeface="Calibri"/>
              </a:rPr>
              <a:t>Programming Protocol Packet Processors(P4) </a:t>
            </a:r>
            <a:r>
              <a:rPr b="0" i="0" lang="en-US" sz="1200" u="none" cap="none" strike="noStrike">
                <a:solidFill>
                  <a:schemeClr val="dk1"/>
                </a:solidFill>
                <a:latin typeface="Calibri"/>
                <a:ea typeface="Calibri"/>
                <a:cs typeface="Calibri"/>
                <a:sym typeface="Calibri"/>
              </a:rPr>
              <a:t>was coined</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language took its shape in 2014 &lt;click&gt;, and that’s when the first paper was published</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Later, in that same year, the more formal and detailed public spec was released &lt;click&gt; along with the behavioral model and the compiler for it.</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Since then there were minor spec revisions and amendments, but the language is quite stable and is supported on a number of targets</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idea of P4_16 germinated for some time and in April 2016 the first versions of the draft spec and the new compiler were committed to Github. &lt;click&gt;</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Since then the language and tools were in intensive development and the first public draft was released in 2016, in December.</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As many of you are probably aware, as of May 2017 the P4_16 language specification has been released and the p4-spec Github repository became publicly available.</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couple of words about versioning. Once P4_16 started to take shape, the original P4 became P4_14. We took our clues from a number of programming languages, such as C, C++, Fortran and Algol before them, noticing that the language that tend to have more independent implementations often use the year, while the languages with one dominant implementation tend to use regular version that corresponds to the version of that implementation. For P4 The version naming is based on the year of the original inception and then it takes about a year to finalize the spec. We support two versions of spelling: one for the terminals and “normal” programming work and a fancy one for the printed publications. Obviously, if you are familiar with TEX, you know that the underscore is the subscript indicator, so it is critically important to use underscore and not dash between “P4” and “16” (or 14 for that matter)</a:t>
            </a:r>
            <a:endParaRPr b="0" i="0" sz="1200" u="none" cap="none" strike="noStrike">
              <a:solidFill>
                <a:schemeClr val="dk1"/>
              </a:solidFill>
              <a:latin typeface="Calibri"/>
              <a:ea typeface="Calibri"/>
              <a:cs typeface="Calibri"/>
              <a:sym typeface="Calibri"/>
            </a:endParaRPr>
          </a:p>
        </p:txBody>
      </p:sp>
      <p:sp>
        <p:nvSpPr>
          <p:cNvPr id="1537" name="Google Shape;1537;g37fca2850e_6_8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2" name="Shape 1542"/>
        <p:cNvGrpSpPr/>
        <p:nvPr/>
      </p:nvGrpSpPr>
      <p:grpSpPr>
        <a:xfrm>
          <a:off x="0" y="0"/>
          <a:ext cx="0" cy="0"/>
          <a:chOff x="0" y="0"/>
          <a:chExt cx="0" cy="0"/>
        </a:xfrm>
      </p:grpSpPr>
      <p:sp>
        <p:nvSpPr>
          <p:cNvPr id="1543" name="Google Shape;1543;g37fca2850e_6_8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4" name="Google Shape;1544;g37fca2850e_6_8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will start with the basic P4  building blocks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545" name="Google Shape;1545;g37fca2850e_6_8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0" name="Shape 1550"/>
        <p:cNvGrpSpPr/>
        <p:nvPr/>
      </p:nvGrpSpPr>
      <p:grpSpPr>
        <a:xfrm>
          <a:off x="0" y="0"/>
          <a:ext cx="0" cy="0"/>
          <a:chOff x="0" y="0"/>
          <a:chExt cx="0" cy="0"/>
        </a:xfrm>
      </p:grpSpPr>
      <p:sp>
        <p:nvSpPr>
          <p:cNvPr id="1551" name="Google Shape;1551;g37fca2850e_6_8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2" name="Google Shape;1552;g37fca2850e_6_8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In order to design a programming language, it is very useful to settle on the abstract machine, that is suited for the algorithms we'd like to express.</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P4 is based on the abstract model of a high-speed packet processing device, called PISA, which stands for Protocol-Independent Switch Architecture.</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PISA incorporates four basic components:</a:t>
            </a:r>
            <a:endParaRPr b="0" i="0" sz="1200" u="none" cap="none" strike="noStrike">
              <a:solidFill>
                <a:schemeClr val="dk1"/>
              </a:solidFill>
              <a:latin typeface="Calibri"/>
              <a:ea typeface="Calibri"/>
              <a:cs typeface="Calibri"/>
              <a:sym typeface="Calibri"/>
            </a:endParaRPr>
          </a:p>
          <a:p>
            <a:pPr indent="-304800" lvl="0" marL="914400" marR="0" rtl="0" algn="l">
              <a:lnSpc>
                <a:spcPct val="115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First, it is a programmable parser, which determines, which packet headers will be recognized by the data plane program. It is modeled as a simple, deterministic state machine, that consumes packet data and identifiers headers. It transitions between states typically by looking at specific fields in the previously identified headers. For example: The first 14 bytes are an Ethernet header. Then, if you look at the Ethertype, you know that the next header is a VLAN tag, an IPv4 or IPv6 header, an MPLS label, etc. If a parser identified an IPv4 header, it can jump to the next state based on IP protocol and so on.</a:t>
            </a:r>
            <a:endParaRPr b="0" i="0" sz="1200" u="none" cap="none" strike="noStrike">
              <a:solidFill>
                <a:schemeClr val="dk1"/>
              </a:solidFill>
              <a:latin typeface="Calibri"/>
              <a:ea typeface="Calibri"/>
              <a:cs typeface="Calibri"/>
              <a:sym typeface="Calibri"/>
            </a:endParaRPr>
          </a:p>
          <a:p>
            <a:pPr indent="-304800" lvl="0" marL="914400" marR="0" rtl="0" algn="l">
              <a:lnSpc>
                <a:spcPct val="115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At the heart of the PISA architecture is a pipeline, consisting of a set of “Match-Action” stages. What they can do is to match some data against a table that contains some entries and execute  a corresponding action. If you think about it, that’s pretty much all the networking devices do. For example, an L2 switch will use a Destination MAC address (and a VLAN) to perform a match in an L2 table and then execute an action, such as “send a packet to this egress port”. Similarly, L3 switching is also easily reduced to a sequence of matches, such as Destination IP address lookup will produce a NexthopID and a lookup on a Nexthop ID will produce actions, such as “send to port”, “change MAC address”, “decrement TTL”, etc. ACLs, MPLS switching, everything can be expressed this way. Even basic things like if() or switch() statements can also be reduced to the basic operation of match and Action.</a:t>
            </a:r>
            <a:endParaRPr b="0" i="0" sz="1200" u="none" cap="none" strike="noStrike">
              <a:solidFill>
                <a:schemeClr val="dk1"/>
              </a:solidFill>
              <a:latin typeface="Calibri"/>
              <a:ea typeface="Calibri"/>
              <a:cs typeface="Calibri"/>
              <a:sym typeface="Calibri"/>
            </a:endParaRPr>
          </a:p>
          <a:p>
            <a:pPr indent="-304800" lvl="0" marL="914400" marR="0" rtl="0" algn="l">
              <a:lnSpc>
                <a:spcPct val="115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At the end of the pipeline, there is a programmable deparser that performs (as its name says)the operation, which is a reverse of the parsing. It re-assembles the packets back (e.g., by serializing the headers) so that the packets can go back onto the wire, into the queueing/replication engine etc.</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553" name="Google Shape;1553;g37fca2850e_6_8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0" name="Shape 1690"/>
        <p:cNvGrpSpPr/>
        <p:nvPr/>
      </p:nvGrpSpPr>
      <p:grpSpPr>
        <a:xfrm>
          <a:off x="0" y="0"/>
          <a:ext cx="0" cy="0"/>
          <a:chOff x="0" y="0"/>
          <a:chExt cx="0" cy="0"/>
        </a:xfrm>
      </p:grpSpPr>
      <p:sp>
        <p:nvSpPr>
          <p:cNvPr id="1691" name="Google Shape;1691;g37fca2850e_6_1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2" name="Google Shape;1692;g37fca2850e_6_1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way PISA operates is quite straightforward (both figuratively and literally).</a:t>
            </a:r>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First, a packet arrives at the parser, which splits it into the individual headers, according to the parser program.</a:t>
            </a:r>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Then the parsed headers are passed into the match-action pipeline that matches either the headers or the intermediate results against match-action tables and performs a variety of operations:</a:t>
            </a:r>
            <a:endParaRPr/>
          </a:p>
          <a:p>
            <a:pPr indent="-304800" lvl="1" marL="9144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For example it can remove or add headers</a:t>
            </a:r>
            <a:endParaRPr/>
          </a:p>
          <a:p>
            <a:pPr indent="-304800" lvl="1" marL="9144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It can freely move the data between the headers, the intermediate results and the device state (represented here as tables)</a:t>
            </a:r>
            <a:endParaRPr/>
          </a:p>
          <a:p>
            <a:pPr indent="-304800" lvl="1" marL="9144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It can perform both simple arithmetic and more specialized operations</a:t>
            </a:r>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Last, the deparser serializes the remaining headers  back into the packet byte-stream</a:t>
            </a:r>
            <a:endParaRPr/>
          </a:p>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693" name="Google Shape;1693;g37fca2850e_6_11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3" name="Shape 1873"/>
        <p:cNvGrpSpPr/>
        <p:nvPr/>
      </p:nvGrpSpPr>
      <p:grpSpPr>
        <a:xfrm>
          <a:off x="0" y="0"/>
          <a:ext cx="0" cy="0"/>
          <a:chOff x="0" y="0"/>
          <a:chExt cx="0" cy="0"/>
        </a:xfrm>
      </p:grpSpPr>
      <p:sp>
        <p:nvSpPr>
          <p:cNvPr id="1874" name="Google Shape;1874;g37fca2850e_6_14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5" name="Google Shape;1875;g37fca2850e_6_14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spcBef>
                <a:spcPts val="0"/>
              </a:spcBef>
              <a:spcAft>
                <a:spcPts val="0"/>
              </a:spcAft>
              <a:buClr>
                <a:schemeClr val="dk1"/>
              </a:buClr>
              <a:buSzPts val="1200"/>
              <a:buFont typeface="Calibri"/>
              <a:buChar char="-"/>
            </a:pPr>
            <a:r>
              <a:rPr lang="en-US"/>
              <a:t>P4 programs are composed of various different components</a:t>
            </a:r>
            <a:endParaRPr/>
          </a:p>
          <a:p>
            <a:pPr indent="-304800" lvl="0" marL="457200" marR="0" rtl="0" algn="l">
              <a:spcBef>
                <a:spcPts val="0"/>
              </a:spcBef>
              <a:spcAft>
                <a:spcPts val="0"/>
              </a:spcAft>
              <a:buSzPts val="1200"/>
              <a:buChar char="-"/>
            </a:pPr>
            <a:r>
              <a:rPr lang="en-US"/>
              <a:t>Parsers and controls are the main programmable blocks that you describe in P4</a:t>
            </a:r>
            <a:endParaRPr/>
          </a:p>
          <a:p>
            <a:pPr indent="-304800" lvl="1" marL="914400" marR="0" rtl="0" algn="l">
              <a:spcBef>
                <a:spcPts val="0"/>
              </a:spcBef>
              <a:spcAft>
                <a:spcPts val="0"/>
              </a:spcAft>
              <a:buSzPts val="1200"/>
              <a:buChar char="-"/>
            </a:pPr>
            <a:r>
              <a:rPr lang="en-US"/>
              <a:t>Parsers are implemented as a state machine and their sole purpose is to extract header fields from the packet in some user-defined way</a:t>
            </a:r>
            <a:endParaRPr/>
          </a:p>
          <a:p>
            <a:pPr indent="-304800" lvl="1" marL="914400" marR="0" rtl="0" algn="l">
              <a:spcBef>
                <a:spcPts val="0"/>
              </a:spcBef>
              <a:spcAft>
                <a:spcPts val="0"/>
              </a:spcAft>
              <a:buSzPts val="1200"/>
              <a:buChar char="-"/>
            </a:pPr>
            <a:r>
              <a:rPr lang="en-US"/>
              <a:t>Controls are responsible for the main match-action processing. This is where you define and apply your tables and actions to manipulate packet headers and metadata</a:t>
            </a:r>
            <a:endParaRPr/>
          </a:p>
          <a:p>
            <a:pPr indent="-304800" lvl="0" marL="457200" marR="0" rtl="0" algn="l">
              <a:spcBef>
                <a:spcPts val="0"/>
              </a:spcBef>
              <a:spcAft>
                <a:spcPts val="0"/>
              </a:spcAft>
              <a:buSzPts val="1200"/>
              <a:buChar char="-"/>
            </a:pPr>
            <a:r>
              <a:rPr lang="en-US"/>
              <a:t>The implementation of these parsers and control blocks is provided by the P4 programmer; they are built using the various data types and expressions defined in the language</a:t>
            </a:r>
            <a:endParaRPr/>
          </a:p>
          <a:p>
            <a:pPr indent="-304800" lvl="0" marL="457200" marR="0" rtl="0" algn="l">
              <a:spcBef>
                <a:spcPts val="0"/>
              </a:spcBef>
              <a:spcAft>
                <a:spcPts val="0"/>
              </a:spcAft>
              <a:buSzPts val="1200"/>
              <a:buChar char="-"/>
            </a:pPr>
            <a:r>
              <a:rPr lang="en-US"/>
              <a:t>On the other hand, the orange boxes listed here are provided by the vendor of the P4 programmable target.</a:t>
            </a:r>
            <a:endParaRPr/>
          </a:p>
          <a:p>
            <a:pPr indent="-304800" lvl="0" marL="457200" marR="0" rtl="0" algn="l">
              <a:spcBef>
                <a:spcPts val="0"/>
              </a:spcBef>
              <a:spcAft>
                <a:spcPts val="0"/>
              </a:spcAft>
              <a:buSzPts val="1200"/>
              <a:buChar char="-"/>
            </a:pPr>
            <a:r>
              <a:rPr lang="en-US"/>
              <a:t>The architecture description specifies a particular configuration of programmable parsers, control blocks, and perhaps vendor specific blocks.</a:t>
            </a:r>
            <a:endParaRPr/>
          </a:p>
          <a:p>
            <a:pPr indent="-304800" lvl="0" marL="457200" marR="0" rtl="0" algn="l">
              <a:spcBef>
                <a:spcPts val="0"/>
              </a:spcBef>
              <a:spcAft>
                <a:spcPts val="0"/>
              </a:spcAft>
              <a:buSzPts val="1200"/>
              <a:buChar char="-"/>
            </a:pPr>
            <a:r>
              <a:rPr lang="en-US"/>
              <a:t>The vendor may also provide a library of what we call “Externs”. Externs provide some functionality that is </a:t>
            </a:r>
            <a:r>
              <a:rPr i="1" lang="en-US"/>
              <a:t>not</a:t>
            </a:r>
            <a:r>
              <a:rPr lang="en-US"/>
              <a:t> implemented in P4, but provide an interface such that can interact with or be invoked by P4 programs. The P4 developer can think of them as black boxes. Externs may be specific to a particular target, but different targets may in fact support externs that provide the same interface and functionality, which facilitates portability of P4 programs.</a:t>
            </a:r>
            <a:endParaRPr/>
          </a:p>
          <a:p>
            <a:pPr indent="-304800" lvl="0" marL="457200" marR="0" rtl="0" algn="l">
              <a:spcBef>
                <a:spcPts val="0"/>
              </a:spcBef>
              <a:spcAft>
                <a:spcPts val="0"/>
              </a:spcAft>
              <a:buSzPts val="1200"/>
              <a:buChar char="-"/>
            </a:pPr>
            <a:r>
              <a:rPr lang="en-US"/>
              <a:t>Let’s now look at the specific architecture that we will be using for this tutorial, the V1Model.</a:t>
            </a:r>
            <a:endParaRPr/>
          </a:p>
        </p:txBody>
      </p:sp>
      <p:sp>
        <p:nvSpPr>
          <p:cNvPr id="1876" name="Google Shape;1876;g37fca2850e_6_1414: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5" name="Shape 1965"/>
        <p:cNvGrpSpPr/>
        <p:nvPr/>
      </p:nvGrpSpPr>
      <p:grpSpPr>
        <a:xfrm>
          <a:off x="0" y="0"/>
          <a:ext cx="0" cy="0"/>
          <a:chOff x="0" y="0"/>
          <a:chExt cx="0" cy="0"/>
        </a:xfrm>
      </p:grpSpPr>
      <p:sp>
        <p:nvSpPr>
          <p:cNvPr id="1966" name="Google Shape;1966;g37fca2850e_6_15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7" name="Google Shape;1967;g37fca2850e_6_15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P4_16 makes the distinction between a target and an architecture.</a:t>
            </a:r>
            <a:endParaRPr b="0" i="0" sz="1200" u="none" cap="none" strike="noStrike">
              <a:solidFill>
                <a:schemeClr val="dk1"/>
              </a:solidFill>
              <a:latin typeface="Calibri"/>
              <a:ea typeface="Calibri"/>
              <a:cs typeface="Calibri"/>
              <a:sym typeface="Calibri"/>
            </a:endParaRPr>
          </a:p>
          <a:p>
            <a:pPr indent="-304800" lvl="1" marL="9144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target is the embodiment of a specific hardware implementation</a:t>
            </a:r>
            <a:endParaRPr b="0" i="0" sz="1200" u="none" cap="none" strike="noStrike">
              <a:solidFill>
                <a:schemeClr val="dk1"/>
              </a:solidFill>
              <a:latin typeface="Calibri"/>
              <a:ea typeface="Calibri"/>
              <a:cs typeface="Calibri"/>
              <a:sym typeface="Calibri"/>
            </a:endParaRPr>
          </a:p>
          <a:p>
            <a:pPr indent="-304800" lvl="1" marL="9144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Whereas an architecture provides an interface to program a target via some set of P4 programmable components, externs, and fixed components. Externs provide some functionality that is implemented by the vendor and are “black-boxes” invoked within P4 programs.</a:t>
            </a:r>
            <a:endParaRPr b="0" i="0" sz="1200" u="none" cap="none" strike="noStrike">
              <a:solidFill>
                <a:schemeClr val="dk1"/>
              </a:solidFill>
              <a:latin typeface="Calibri"/>
              <a:ea typeface="Calibri"/>
              <a:cs typeface="Calibri"/>
              <a:sym typeface="Calibri"/>
            </a:endParaRPr>
          </a:p>
          <a:p>
            <a:pPr indent="-304800" lvl="1" marL="9144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target can potentially support many different architectures</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Basically, the community develops and standardizes the language itself and the core library of the specialized objects that must always be present. &lt;click&gt;</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vendors of the target devices provide the architecture definitions for their platforms and the libraries of externs that they support. &lt;click&gt;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Calibri"/>
              <a:ea typeface="Calibri"/>
              <a:cs typeface="Calibri"/>
              <a:sym typeface="Calibri"/>
            </a:endParaRPr>
          </a:p>
        </p:txBody>
      </p:sp>
      <p:sp>
        <p:nvSpPr>
          <p:cNvPr id="1968" name="Google Shape;1968;g37fca2850e_6_15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37fca2850e_4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813" name="Google Shape;813;g37fca2850e_4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1" name="Shape 1981"/>
        <p:cNvGrpSpPr/>
        <p:nvPr/>
      </p:nvGrpSpPr>
      <p:grpSpPr>
        <a:xfrm>
          <a:off x="0" y="0"/>
          <a:ext cx="0" cy="0"/>
          <a:chOff x="0" y="0"/>
          <a:chExt cx="0" cy="0"/>
        </a:xfrm>
      </p:grpSpPr>
      <p:sp>
        <p:nvSpPr>
          <p:cNvPr id="1982" name="Google Shape;1982;g37fca2850e_6_1520: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g37fca2850e_6_15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3" name="Shape 2213"/>
        <p:cNvGrpSpPr/>
        <p:nvPr/>
      </p:nvGrpSpPr>
      <p:grpSpPr>
        <a:xfrm>
          <a:off x="0" y="0"/>
          <a:ext cx="0" cy="0"/>
          <a:chOff x="0" y="0"/>
          <a:chExt cx="0" cy="0"/>
        </a:xfrm>
      </p:grpSpPr>
      <p:sp>
        <p:nvSpPr>
          <p:cNvPr id="2214" name="Google Shape;2214;g37fca2850e_6_17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5" name="Google Shape;2215;g37fca2850e_6_17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216" name="Google Shape;2216;g37fca2850e_6_175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4" name="Shape 2254"/>
        <p:cNvGrpSpPr/>
        <p:nvPr/>
      </p:nvGrpSpPr>
      <p:grpSpPr>
        <a:xfrm>
          <a:off x="0" y="0"/>
          <a:ext cx="0" cy="0"/>
          <a:chOff x="0" y="0"/>
          <a:chExt cx="0" cy="0"/>
        </a:xfrm>
      </p:grpSpPr>
      <p:sp>
        <p:nvSpPr>
          <p:cNvPr id="2255" name="Google Shape;2255;g37fca2850e_6_179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In this lab section, I will introduce the P4 language and walk you through a few basic example programs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By the end of the section you will know how to write your first P4 program as well as use the Bmv2 mininet environment to experiment with different designs</a:t>
            </a:r>
            <a:endParaRPr b="0" i="0" sz="1200" u="none" cap="none" strike="noStrike">
              <a:solidFill>
                <a:schemeClr val="dk1"/>
              </a:solidFill>
              <a:latin typeface="Calibri"/>
              <a:ea typeface="Calibri"/>
              <a:cs typeface="Calibri"/>
              <a:sym typeface="Calibri"/>
            </a:endParaRPr>
          </a:p>
        </p:txBody>
      </p:sp>
      <p:sp>
        <p:nvSpPr>
          <p:cNvPr id="2256" name="Google Shape;2256;g37fca2850e_6_17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0" name="Shape 2260"/>
        <p:cNvGrpSpPr/>
        <p:nvPr/>
      </p:nvGrpSpPr>
      <p:grpSpPr>
        <a:xfrm>
          <a:off x="0" y="0"/>
          <a:ext cx="0" cy="0"/>
          <a:chOff x="0" y="0"/>
          <a:chExt cx="0" cy="0"/>
        </a:xfrm>
      </p:grpSpPr>
      <p:sp>
        <p:nvSpPr>
          <p:cNvPr id="2261" name="Google Shape;2261;g37fca2850e_6_179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Before we start, if you would like to follow along as I walk through the introductory examples, please download the VM image from the link that is provided in the description of the video. This VM has all of the necessary dependencies already installed to make it easy to get going.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These dependencies include: the Bmv2 software switch, the p4c reference P4 compiler, and Mininet setting up a network of our P4 switches.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If you already have these dependencies installed you may clone the tutorial source code from github as shown here</a:t>
            </a:r>
            <a:endParaRPr b="0" i="0" sz="1200" u="none" cap="none" strike="noStrike">
              <a:solidFill>
                <a:schemeClr val="dk1"/>
              </a:solidFill>
              <a:latin typeface="Calibri"/>
              <a:ea typeface="Calibri"/>
              <a:cs typeface="Calibri"/>
              <a:sym typeface="Calibri"/>
            </a:endParaRPr>
          </a:p>
        </p:txBody>
      </p:sp>
      <p:sp>
        <p:nvSpPr>
          <p:cNvPr id="2262" name="Google Shape;2262;g37fca2850e_6_17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7" name="Shape 2267"/>
        <p:cNvGrpSpPr/>
        <p:nvPr/>
      </p:nvGrpSpPr>
      <p:grpSpPr>
        <a:xfrm>
          <a:off x="0" y="0"/>
          <a:ext cx="0" cy="0"/>
          <a:chOff x="0" y="0"/>
          <a:chExt cx="0" cy="0"/>
        </a:xfrm>
      </p:grpSpPr>
      <p:sp>
        <p:nvSpPr>
          <p:cNvPr id="2268" name="Google Shape;2268;g37fca2850e_6_18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rPr lang="en-US"/>
              <a:t>The V1Model architecture is implemented on top of the Bmv2’s simple_switch target.</a:t>
            </a:r>
            <a:endParaRPr/>
          </a:p>
          <a:p>
            <a:pPr indent="-304800" lvl="0" marL="457200" marR="0" rtl="0" algn="l">
              <a:spcBef>
                <a:spcPts val="0"/>
              </a:spcBef>
              <a:spcAft>
                <a:spcPts val="0"/>
              </a:spcAft>
              <a:buSzPts val="1200"/>
              <a:buChar char="-"/>
            </a:pPr>
            <a:r>
              <a:rPr lang="en-US"/>
              <a:t>For those that don’t know, the Bmv2 simple_switch is a software switch developed by P4.org for testing the functionality of P4 programs. The V1Model is by no means the only architecture that can be supported by Bmv2, but it is the one that we will use today.</a:t>
            </a:r>
            <a:endParaRPr/>
          </a:p>
          <a:p>
            <a:pPr indent="-304800" lvl="0" marL="457200" marR="0" rtl="0" algn="l">
              <a:spcBef>
                <a:spcPts val="0"/>
              </a:spcBef>
              <a:spcAft>
                <a:spcPts val="0"/>
              </a:spcAft>
              <a:buSzPts val="1200"/>
              <a:buChar char="-"/>
            </a:pPr>
            <a:r>
              <a:rPr lang="en-US"/>
              <a:t>It consists of a P4 programmable parser and deparser, a block to verify checksums on incoming packets, a block to update checksums on outgoing packets, separate ingress and egress pipelines of match-action processing, as well as a traffic manager. The traffic manager is not currently programmable in P4 but performs the task of scheduling and sometimes replicating packets between the input and output ports.</a:t>
            </a:r>
            <a:endParaRPr/>
          </a:p>
          <a:p>
            <a:pPr indent="-304800" lvl="0" marL="457200" marR="0" rtl="0" algn="l">
              <a:spcBef>
                <a:spcPts val="0"/>
              </a:spcBef>
              <a:spcAft>
                <a:spcPts val="0"/>
              </a:spcAft>
              <a:buSzPts val="1200"/>
              <a:buChar char="-"/>
            </a:pPr>
            <a:r>
              <a:rPr lang="en-US"/>
              <a:t>The architecture description also includes a set of standard metadata fields that are used by the P4 program to direct the packet through the Bmv2 simple_switch.</a:t>
            </a:r>
            <a:endParaRPr/>
          </a:p>
          <a:p>
            <a:pPr indent="0" lvl="0" marL="0" marR="0" rtl="0" algn="l">
              <a:spcBef>
                <a:spcPts val="0"/>
              </a:spcBef>
              <a:spcAft>
                <a:spcPts val="0"/>
              </a:spcAft>
              <a:buNone/>
            </a:pPr>
            <a:r>
              <a:t/>
            </a:r>
            <a:endParaRPr/>
          </a:p>
          <a:p>
            <a:pPr indent="-304800" lvl="0" marL="457200" marR="0" rtl="0" algn="l">
              <a:spcBef>
                <a:spcPts val="0"/>
              </a:spcBef>
              <a:spcAft>
                <a:spcPts val="0"/>
              </a:spcAft>
              <a:buSzPts val="1200"/>
              <a:buChar char="-"/>
            </a:pPr>
            <a:r>
              <a:rPr lang="en-US"/>
              <a:t>label elements</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 Alternative ****</a:t>
            </a:r>
            <a:endParaRPr/>
          </a:p>
          <a:p>
            <a:pPr indent="-304800" lvl="0" marL="457200" rtl="0" algn="l">
              <a:spcBef>
                <a:spcPts val="0"/>
              </a:spcBef>
              <a:spcAft>
                <a:spcPts val="0"/>
              </a:spcAft>
              <a:buSzPts val="1200"/>
              <a:buChar char="-"/>
            </a:pPr>
            <a:r>
              <a:rPr lang="en-US"/>
              <a:t>It consists of the following components:</a:t>
            </a:r>
            <a:endParaRPr/>
          </a:p>
          <a:p>
            <a:pPr indent="-304800" lvl="1" marL="914400" rtl="0" algn="l">
              <a:spcBef>
                <a:spcPts val="0"/>
              </a:spcBef>
              <a:spcAft>
                <a:spcPts val="0"/>
              </a:spcAft>
              <a:buSzPts val="1200"/>
              <a:buChar char="-"/>
            </a:pPr>
            <a:r>
              <a:rPr lang="en-US"/>
              <a:t>A programmable parser to extract the packet headers in some P4 defined way</a:t>
            </a:r>
            <a:endParaRPr/>
          </a:p>
          <a:p>
            <a:pPr indent="-304800" lvl="1" marL="914400" rtl="0" algn="l">
              <a:spcBef>
                <a:spcPts val="0"/>
              </a:spcBef>
              <a:spcAft>
                <a:spcPts val="0"/>
              </a:spcAft>
              <a:buSzPts val="1200"/>
              <a:buChar char="-"/>
            </a:pPr>
            <a:r>
              <a:rPr lang="en-US"/>
              <a:t>A programmable deparser at the end to reconstruct the packet as specified in the P4 program</a:t>
            </a:r>
            <a:endParaRPr/>
          </a:p>
          <a:p>
            <a:pPr indent="-304800" lvl="1" marL="914400" rtl="0" algn="l">
              <a:spcBef>
                <a:spcPts val="0"/>
              </a:spcBef>
              <a:spcAft>
                <a:spcPts val="0"/>
              </a:spcAft>
              <a:buSzPts val="1200"/>
              <a:buChar char="-"/>
            </a:pPr>
            <a:r>
              <a:rPr lang="en-US"/>
              <a:t>Separate blocks to verify checksums on incoming packets and update checksums on outgoing packets</a:t>
            </a:r>
            <a:endParaRPr/>
          </a:p>
          <a:p>
            <a:pPr indent="-304800" lvl="1" marL="914400" rtl="0" algn="l">
              <a:spcBef>
                <a:spcPts val="0"/>
              </a:spcBef>
              <a:spcAft>
                <a:spcPts val="0"/>
              </a:spcAft>
              <a:buSzPts val="1200"/>
              <a:buChar char="-"/>
            </a:pPr>
            <a:r>
              <a:rPr lang="en-US"/>
              <a:t>An ingress pipeline of match-action processing which is used to ...</a:t>
            </a:r>
            <a:endParaRPr/>
          </a:p>
          <a:p>
            <a:pPr indent="-304800" lvl="1" marL="914400" rtl="0" algn="l">
              <a:spcBef>
                <a:spcPts val="0"/>
              </a:spcBef>
              <a:spcAft>
                <a:spcPts val="0"/>
              </a:spcAft>
              <a:buSzPts val="1200"/>
              <a:buChar char="-"/>
            </a:pPr>
            <a:r>
              <a:rPr lang="en-US"/>
              <a:t>An egress pipeline of match-action processing allowing the P4 program to modify a packet based on the port it is departing from</a:t>
            </a:r>
            <a:endParaRPr/>
          </a:p>
          <a:p>
            <a:pPr indent="-304800" lvl="1" marL="914400" rtl="0" algn="l">
              <a:spcBef>
                <a:spcPts val="0"/>
              </a:spcBef>
              <a:spcAft>
                <a:spcPts val="0"/>
              </a:spcAft>
              <a:buSzPts val="1200"/>
              <a:buChar char="-"/>
            </a:pPr>
            <a:r>
              <a:rPr lang="en-US"/>
              <a:t>And a traffic manager which is not currently programmable in P4 but performs the task of scheduling and sometimes replicating packets between the input and output ports</a:t>
            </a:r>
            <a:endParaRPr/>
          </a:p>
        </p:txBody>
      </p:sp>
      <p:sp>
        <p:nvSpPr>
          <p:cNvPr id="2269" name="Google Shape;2269;g37fca2850e_6_18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4" name="Shape 2384"/>
        <p:cNvGrpSpPr/>
        <p:nvPr/>
      </p:nvGrpSpPr>
      <p:grpSpPr>
        <a:xfrm>
          <a:off x="0" y="0"/>
          <a:ext cx="0" cy="0"/>
          <a:chOff x="0" y="0"/>
          <a:chExt cx="0" cy="0"/>
        </a:xfrm>
      </p:grpSpPr>
      <p:sp>
        <p:nvSpPr>
          <p:cNvPr id="2385" name="Google Shape;2385;g37fca2850e_6_19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6" name="Google Shape;2386;g37fca2850e_6_19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Here on the left I am showing a list of the various standard metadata fields defined for the V1Model.</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I’ll point out some of the most commonly used fields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ingress_port is set by the simple_switch target and indicates the port on which the packet arrived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egress_spec field should be set in the ingress pipeline to tell the traffic manager which port to send the packet to</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egress_port can be read within the egress pipeline, and indicates which port the packet is departing from</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There are also many other fields here that can be used by P4 programs that target the V1Model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387" name="Google Shape;2387;g37fca2850e_6_191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3" name="Shape 2393"/>
        <p:cNvGrpSpPr/>
        <p:nvPr/>
      </p:nvGrpSpPr>
      <p:grpSpPr>
        <a:xfrm>
          <a:off x="0" y="0"/>
          <a:ext cx="0" cy="0"/>
          <a:chOff x="0" y="0"/>
          <a:chExt cx="0" cy="0"/>
        </a:xfrm>
      </p:grpSpPr>
      <p:sp>
        <p:nvSpPr>
          <p:cNvPr id="2394" name="Google Shape;2394;g37fca2850e_6_192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Here is a template for a typical P4 program written for the V1Model</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At the top of the file, we must include core.p4 because it defines some of the common types that are used in all P4 programs </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We also must include v1model.p4, which provides the definition of the V1Model architecture and also declares the various externs that can be used for this target; such as counters, meters, and registers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A P4 program typically begins by declaring the format of various packet headers and building the headers and metadata structs. These structs are passed from block to block, along with the standard_metadata, as the packet traverses the architecture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Subsequently, the P4 source file (or files) must define the functionality for the parser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checksum verification block</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ingress match-action processing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egress match-action processing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checksum update block</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deparser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And finally, the P4 program must instantiate an instance of the architecture called main.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Let’s now take a look at the most basic example of a P4 program</a:t>
            </a:r>
            <a:endParaRPr b="0" i="0" sz="1200" u="none" cap="none" strike="noStrike">
              <a:solidFill>
                <a:schemeClr val="dk1"/>
              </a:solidFill>
              <a:latin typeface="Calibri"/>
              <a:ea typeface="Calibri"/>
              <a:cs typeface="Calibri"/>
              <a:sym typeface="Calibri"/>
            </a:endParaRPr>
          </a:p>
        </p:txBody>
      </p:sp>
      <p:sp>
        <p:nvSpPr>
          <p:cNvPr id="2395" name="Google Shape;2395;g37fca2850e_6_19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1" name="Shape 2411"/>
        <p:cNvGrpSpPr/>
        <p:nvPr/>
      </p:nvGrpSpPr>
      <p:grpSpPr>
        <a:xfrm>
          <a:off x="0" y="0"/>
          <a:ext cx="0" cy="0"/>
          <a:chOff x="0" y="0"/>
          <a:chExt cx="0" cy="0"/>
        </a:xfrm>
      </p:grpSpPr>
      <p:sp>
        <p:nvSpPr>
          <p:cNvPr id="2412" name="Google Shape;2412;g37fca2850e_6_19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3" name="Google Shape;2413;g37fca2850e_6_19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is what I like to call the Hello World example for P4 programs. It is essentially just a wire that connects port 1 to port 2.</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For this example, the parser does not need to extract any headers from the packet. It simple accepts and the packet is passed along to MyVerifyChecksum() block, which also does not need to do anything.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When the packet reaches the MyIngress() block, the P4 program checks the port on which the packet arrived by reading the ingress_port field of the standard_metadata bus and decides which port to send the packet to using a simple if, else-if statement.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rest of the blocks do not need to do anything and at the end of the program we instantiate the switch.</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As you can see, all packets that arrives on port 1 will be sent to port 2 and all packets that arrive on port 2 will be sent to port 1</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In this example, the connection between port 1 and port 2 is hardcoded and cannot be changed after the P4 program is compiled. Let’s see how we can make the switch a bit more flexible</a:t>
            </a:r>
            <a:endParaRPr b="0" i="0" sz="1200" u="none" cap="none" strike="noStrike">
              <a:solidFill>
                <a:schemeClr val="dk1"/>
              </a:solidFill>
              <a:latin typeface="Calibri"/>
              <a:ea typeface="Calibri"/>
              <a:cs typeface="Calibri"/>
              <a:sym typeface="Calibri"/>
            </a:endParaRPr>
          </a:p>
        </p:txBody>
      </p:sp>
      <p:sp>
        <p:nvSpPr>
          <p:cNvPr id="2414" name="Google Shape;2414;g37fca2850e_6_194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1" name="Shape 2421"/>
        <p:cNvGrpSpPr/>
        <p:nvPr/>
      </p:nvGrpSpPr>
      <p:grpSpPr>
        <a:xfrm>
          <a:off x="0" y="0"/>
          <a:ext cx="0" cy="0"/>
          <a:chOff x="0" y="0"/>
          <a:chExt cx="0" cy="0"/>
        </a:xfrm>
      </p:grpSpPr>
      <p:sp>
        <p:nvSpPr>
          <p:cNvPr id="2422" name="Google Shape;2422;g37fca2850e_6_19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3" name="Google Shape;2423;g37fca2850e_6_19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forward table matches on the ingress_port field, and can invoke either the set_egress_spec action, or NoAction.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table entries specify which action to take, along with any input parameters, for different ingress_port values.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will explain P4 tables in more detail shortly.</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b="0" i="0" sz="1200" u="none" cap="none" strike="noStrike">
              <a:solidFill>
                <a:schemeClr val="dk1"/>
              </a:solidFill>
              <a:latin typeface="Calibri"/>
              <a:ea typeface="Calibri"/>
              <a:cs typeface="Calibri"/>
              <a:sym typeface="Calibri"/>
            </a:endParaRPr>
          </a:p>
        </p:txBody>
      </p:sp>
      <p:sp>
        <p:nvSpPr>
          <p:cNvPr id="2424" name="Google Shape;2424;g37fca2850e_6_195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5" name="Shape 2435"/>
        <p:cNvGrpSpPr/>
        <p:nvPr/>
      </p:nvGrpSpPr>
      <p:grpSpPr>
        <a:xfrm>
          <a:off x="0" y="0"/>
          <a:ext cx="0" cy="0"/>
          <a:chOff x="0" y="0"/>
          <a:chExt cx="0" cy="0"/>
        </a:xfrm>
      </p:grpSpPr>
      <p:sp>
        <p:nvSpPr>
          <p:cNvPr id="2436" name="Google Shape;2436;g37fca2850e_6_196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For the rest of this tutorial, we will consider the design of a basic IP router and use this as our running example to introduce the main features of P4_16</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Our simple IP router will perform the following functions:</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Parse Ethernet and IPv4 headers from the packet</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Find destination in IPv4 routing table</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Update the source and destination MAC addresses</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Decrement the TTL field</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Set the egress port</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Deparse the headers to construct the final packet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For those of you that would like to follow along, the starter code for this exercise is in a file called basic.p4 and we have already implemented a static control plane for you so we won’t worry about configuring the forwarding tables. Instead, we will focus our efforts on understanding the data plane description in P4.</a:t>
            </a:r>
            <a:endParaRPr b="0" i="0" sz="1200" u="none" cap="none" strike="noStrike">
              <a:solidFill>
                <a:schemeClr val="dk1"/>
              </a:solidFill>
              <a:latin typeface="Calibri"/>
              <a:ea typeface="Calibri"/>
              <a:cs typeface="Calibri"/>
              <a:sym typeface="Calibri"/>
            </a:endParaRPr>
          </a:p>
        </p:txBody>
      </p:sp>
      <p:sp>
        <p:nvSpPr>
          <p:cNvPr id="2437" name="Google Shape;2437;g37fca2850e_6_19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37fca2850e_4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9" name="Google Shape;819;g37fca2850e_4_12: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820" name="Google Shape;820;g37fca2850e_4_12: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2" name="Shape 2442"/>
        <p:cNvGrpSpPr/>
        <p:nvPr/>
      </p:nvGrpSpPr>
      <p:grpSpPr>
        <a:xfrm>
          <a:off x="0" y="0"/>
          <a:ext cx="0" cy="0"/>
          <a:chOff x="0" y="0"/>
          <a:chExt cx="0" cy="0"/>
        </a:xfrm>
      </p:grpSpPr>
      <p:sp>
        <p:nvSpPr>
          <p:cNvPr id="2443" name="Google Shape;2443;g37fca2850e_6_197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Here is the basic topology that we have set up in Mininet. It consists of 3 switches connected in a triangle topology and 1 host attached to each switch.</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P4 program that we write will determine the functionality of each switch.</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In this exercise, we will try to send IP packets from 10.0.1.1 to 10.0.2.2. In other words, from host 1 to host 2.</a:t>
            </a:r>
            <a:endParaRPr b="0" i="0" sz="1200" u="none" cap="none" strike="noStrike">
              <a:solidFill>
                <a:schemeClr val="dk1"/>
              </a:solidFill>
              <a:latin typeface="Calibri"/>
              <a:ea typeface="Calibri"/>
              <a:cs typeface="Calibri"/>
              <a:sym typeface="Calibri"/>
            </a:endParaRPr>
          </a:p>
        </p:txBody>
      </p:sp>
      <p:sp>
        <p:nvSpPr>
          <p:cNvPr id="2444" name="Google Shape;2444;g37fca2850e_6_19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1" name="Shape 2491"/>
        <p:cNvGrpSpPr/>
        <p:nvPr/>
      </p:nvGrpSpPr>
      <p:grpSpPr>
        <a:xfrm>
          <a:off x="0" y="0"/>
          <a:ext cx="0" cy="0"/>
          <a:chOff x="0" y="0"/>
          <a:chExt cx="0" cy="0"/>
        </a:xfrm>
      </p:grpSpPr>
      <p:sp>
        <p:nvSpPr>
          <p:cNvPr id="2492" name="Google Shape;2492;g37fca2850e_6_20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3" name="Google Shape;2493;g37fca2850e_6_2019: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Before we dive into P4 programming, let me first point out some of the basic types that can be used in P4 programs.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 unsigned integer is called a “bitstring” in P4 and this type can have an arbitrary width. You can perform many different operations on bitstrings such as addition, subtraction, and concatenation. You can also slice bitstrings similar to how you might slice a python string or a verilog bus.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Signed integers are simply called ints in P4 and they support some, but not all, of the same basic operations as bitstrings.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P4 also supports the notion of a variable sized bitstring for protocols that contain fields whose width is only known at runtime. For example, IPv4 options. In this case, n is the maximum possible width of the bitstring.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Please refer to the P4_16 specification for a list of all possible operations that are supported for these types.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header is an ordered collection of members each of which may be one of the types we just discussed.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Headers are byte-aligned and they can be either valid or invalid. P4 programs can read and write a header’s validity bit using the isValid(), setValid(), and setInvalid() methods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On the left we show how you might declare an Ethernet and IPv4 header in P4.  Also note that the typedef statement can used to make your code more readable.</a:t>
            </a:r>
            <a:endParaRPr b="0" i="0" sz="1200" u="none" cap="none" strike="noStrike">
              <a:solidFill>
                <a:schemeClr val="dk1"/>
              </a:solidFill>
              <a:latin typeface="Calibri"/>
              <a:ea typeface="Calibri"/>
              <a:cs typeface="Calibri"/>
              <a:sym typeface="Calibri"/>
            </a:endParaRPr>
          </a:p>
        </p:txBody>
      </p:sp>
      <p:sp>
        <p:nvSpPr>
          <p:cNvPr id="2494" name="Google Shape;2494;g37fca2850e_6_201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1" name="Shape 2501"/>
        <p:cNvGrpSpPr/>
        <p:nvPr/>
      </p:nvGrpSpPr>
      <p:grpSpPr>
        <a:xfrm>
          <a:off x="0" y="0"/>
          <a:ext cx="0" cy="0"/>
          <a:chOff x="0" y="0"/>
          <a:chExt cx="0" cy="0"/>
        </a:xfrm>
      </p:grpSpPr>
      <p:sp>
        <p:nvSpPr>
          <p:cNvPr id="2502" name="Google Shape;2502;g37fca2850e_6_20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3" name="Google Shape;2503;g37fca2850e_6_2028: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struct is another useful type. It consists of an unordered collection of members and has no alignment restrictions.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have already seen an example use case of a struct when we showed the standard_metadata for the V1Model. </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P4 programs often combine a collection of headers into a struct and then use that struct within each programmable block</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Multiple headers of the same type can also be combined into a header stack, which is essentially treated as an array of headers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header union represents an alternative containing at most one of several different headers. For example, you might want to declare a header union consisting of an IPv4 header and a IPv6 header if you expect all packets to contain only one of these and never both.</a:t>
            </a:r>
            <a:endParaRPr b="0" i="0" sz="1200" u="none" cap="none" strike="noStrike">
              <a:solidFill>
                <a:schemeClr val="dk1"/>
              </a:solidFill>
              <a:latin typeface="Calibri"/>
              <a:ea typeface="Calibri"/>
              <a:cs typeface="Calibri"/>
              <a:sym typeface="Calibri"/>
            </a:endParaRPr>
          </a:p>
        </p:txBody>
      </p:sp>
      <p:sp>
        <p:nvSpPr>
          <p:cNvPr id="2504" name="Google Shape;2504;g37fca2850e_6_2028: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1" name="Shape 2511"/>
        <p:cNvGrpSpPr/>
        <p:nvPr/>
      </p:nvGrpSpPr>
      <p:grpSpPr>
        <a:xfrm>
          <a:off x="0" y="0"/>
          <a:ext cx="0" cy="0"/>
          <a:chOff x="0" y="0"/>
          <a:chExt cx="0" cy="0"/>
        </a:xfrm>
      </p:grpSpPr>
      <p:sp>
        <p:nvSpPr>
          <p:cNvPr id="2512" name="Google Shape;2512;g37fca2850e_6_203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Now let’s take a look at how to write parsers in P4.</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Parsers are functions that map packets into headers and metadata.</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They are written as a state machine that contain 3 predefined states: start, accept, and reject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It may also contain other states defined by the P4 programmer. </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It is common to define one state for each header type that the parser will extract, but this is not required.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Parsing always starts in the start state, executes zero or more statements, and then transitions to another state until it encounters either the accept or reject state. It is up to the architecture to decide what should happen upon reaching the reject state. For the V1Model, the packet is not dropped …</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Loops are acceptable within the parsing state machine.</a:t>
            </a:r>
            <a:endParaRPr b="0" i="0" sz="1200" u="none" cap="none" strike="noStrike">
              <a:solidFill>
                <a:schemeClr val="dk1"/>
              </a:solidFill>
              <a:latin typeface="Calibri"/>
              <a:ea typeface="Calibri"/>
              <a:cs typeface="Calibri"/>
              <a:sym typeface="Calibri"/>
            </a:endParaRPr>
          </a:p>
        </p:txBody>
      </p:sp>
      <p:sp>
        <p:nvSpPr>
          <p:cNvPr id="2513" name="Google Shape;2513;g37fca2850e_6_20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7" name="Shape 2537"/>
        <p:cNvGrpSpPr/>
        <p:nvPr/>
      </p:nvGrpSpPr>
      <p:grpSpPr>
        <a:xfrm>
          <a:off x="0" y="0"/>
          <a:ext cx="0" cy="0"/>
          <a:chOff x="0" y="0"/>
          <a:chExt cx="0" cy="0"/>
        </a:xfrm>
      </p:grpSpPr>
      <p:sp>
        <p:nvSpPr>
          <p:cNvPr id="2538" name="Google Shape;2538;g37fca2850e_6_20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9" name="Google Shape;2539;g37fca2850e_6_2062: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As shown on the right, the parser in the V1Model accepts the input packet and must produce the parsed header representation.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user metadata and standard metadata buses also pass through the parser and can be used if desired.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On the left at the top, we are showing the definition of the packet_in type from core.p4. This type has various methods that are very useful when writing the parser.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For this tutorial, we will only use the most basic extract method, which allows you to extract a fixed size header from the packet. See the language specification for more details on the other more advanced parsing methods.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At the bottom is an example of a very simple parser that only defines the functionality of the start state. It simply extracts the ethernet header from the packet and then transitions to the accept state.</a:t>
            </a:r>
            <a:endParaRPr b="0" i="0" sz="1200" u="none" cap="none" strike="noStrike">
              <a:solidFill>
                <a:schemeClr val="dk1"/>
              </a:solidFill>
              <a:latin typeface="Calibri"/>
              <a:ea typeface="Calibri"/>
              <a:cs typeface="Calibri"/>
              <a:sym typeface="Calibri"/>
            </a:endParaRPr>
          </a:p>
        </p:txBody>
      </p:sp>
      <p:sp>
        <p:nvSpPr>
          <p:cNvPr id="2540" name="Google Shape;2540;g37fca2850e_6_2062: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8" name="Shape 2558"/>
        <p:cNvGrpSpPr/>
        <p:nvPr/>
      </p:nvGrpSpPr>
      <p:grpSpPr>
        <a:xfrm>
          <a:off x="0" y="0"/>
          <a:ext cx="0" cy="0"/>
          <a:chOff x="0" y="0"/>
          <a:chExt cx="0" cy="0"/>
        </a:xfrm>
      </p:grpSpPr>
      <p:sp>
        <p:nvSpPr>
          <p:cNvPr id="2559" name="Google Shape;2559;g37fca2850e_6_20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0" name="Google Shape;2560;g37fca2850e_6_2082: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To design parsers with more states we will often want to use the select statement.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structure is very similar to a case statement in C or Java, but without the “fall-through behavior” meaning that we don’t need to use break statements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Parsers commonly want to branch based on some of the bits that were just parsed.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For example, here on the left we show a parser that extracts the ethernet header and then branches to either the parse_ipv4 state or the accept state based on the ethernet’s etherType field.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match patterns can either be literals or simple computations such as masks</a:t>
            </a:r>
            <a:endParaRPr b="0" i="0" sz="1200" u="none" cap="none" strike="noStrike">
              <a:solidFill>
                <a:schemeClr val="dk1"/>
              </a:solidFill>
              <a:latin typeface="Calibri"/>
              <a:ea typeface="Calibri"/>
              <a:cs typeface="Calibri"/>
              <a:sym typeface="Calibri"/>
            </a:endParaRPr>
          </a:p>
        </p:txBody>
      </p:sp>
      <p:sp>
        <p:nvSpPr>
          <p:cNvPr id="2561" name="Google Shape;2561;g37fca2850e_6_2082: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7" name="Shape 2567"/>
        <p:cNvGrpSpPr/>
        <p:nvPr/>
      </p:nvGrpSpPr>
      <p:grpSpPr>
        <a:xfrm>
          <a:off x="0" y="0"/>
          <a:ext cx="0" cy="0"/>
          <a:chOff x="0" y="0"/>
          <a:chExt cx="0" cy="0"/>
        </a:xfrm>
      </p:grpSpPr>
      <p:sp>
        <p:nvSpPr>
          <p:cNvPr id="2568" name="Google Shape;2568;g37fca2850e_6_209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Now let’s try to write the parser for our basic IPv4 router.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will go over to our VM, enter into the basic exercise directory and open up the basic.p4 file.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file follows the same basic structure as the Hello World example that we saw earlier.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Ethernet and IPv4 headers have already been defined and added into the headers struct, but the parser block is empty so we must fill this in.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Let’s begin by defining the states we want to use.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Parsers must always start in the start state.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Then we will define a state for the ethernet header as well as a state for the IPv4 header.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Packets will always begin with the Ethernet header so let’s transition to the parse_ethernet state from the start state.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In this state, we will first extract the ethernet header and then we can branch based on the etherType field using the select statement that we saw earlier.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If the etherType field is equal to the IPV4_TYPE defined above, then we transition to the parse_ipv4 state, otherwise the packet does not contain an IPv4 header so we are done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In the parse_IPv4 state we simply need to extract the IPv4 header and then we are done.</a:t>
            </a:r>
            <a:endParaRPr b="0" i="0" sz="1200" u="none" cap="none" strike="noStrike">
              <a:solidFill>
                <a:schemeClr val="dk1"/>
              </a:solidFill>
              <a:latin typeface="Calibri"/>
              <a:ea typeface="Calibri"/>
              <a:cs typeface="Calibri"/>
              <a:sym typeface="Calibri"/>
            </a:endParaRPr>
          </a:p>
        </p:txBody>
      </p:sp>
      <p:sp>
        <p:nvSpPr>
          <p:cNvPr id="2569" name="Google Shape;2569;g37fca2850e_6_20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3" name="Shape 2573"/>
        <p:cNvGrpSpPr/>
        <p:nvPr/>
      </p:nvGrpSpPr>
      <p:grpSpPr>
        <a:xfrm>
          <a:off x="0" y="0"/>
          <a:ext cx="0" cy="0"/>
          <a:chOff x="0" y="0"/>
          <a:chExt cx="0" cy="0"/>
        </a:xfrm>
      </p:grpSpPr>
      <p:sp>
        <p:nvSpPr>
          <p:cNvPr id="2574" name="Google Shape;2574;g37fca2850e_6_209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Aside from parsers, control blocks are the only P4 programmable elements in an architecture.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These blocks are similar to C functions, but do not contain any loops.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can declare variables, create tables, instantiate externs, etc.</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actual functionality of a control block is specified within the apply block.</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can represent all kinds of processing that are expressible as a directed acyclic graph, including: match-action pipelines, deparsers, and additional forms of packet processing.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interfaces between a control block and the other blocks in an architecture are defined by user and architecture defined types (typically headers and metadata)</a:t>
            </a:r>
            <a:endParaRPr b="0" i="0" sz="1200" u="none" cap="none" strike="noStrike">
              <a:solidFill>
                <a:schemeClr val="dk1"/>
              </a:solidFill>
              <a:latin typeface="Calibri"/>
              <a:ea typeface="Calibri"/>
              <a:cs typeface="Calibri"/>
              <a:sym typeface="Calibri"/>
            </a:endParaRPr>
          </a:p>
        </p:txBody>
      </p:sp>
      <p:sp>
        <p:nvSpPr>
          <p:cNvPr id="2575" name="Google Shape;2575;g37fca2850e_6_20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0" name="Shape 2580"/>
        <p:cNvGrpSpPr/>
        <p:nvPr/>
      </p:nvGrpSpPr>
      <p:grpSpPr>
        <a:xfrm>
          <a:off x="0" y="0"/>
          <a:ext cx="0" cy="0"/>
          <a:chOff x="0" y="0"/>
          <a:chExt cx="0" cy="0"/>
        </a:xfrm>
      </p:grpSpPr>
      <p:sp>
        <p:nvSpPr>
          <p:cNvPr id="2581" name="Google Shape;2581;g37fca2850e_6_2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2" name="Google Shape;2582;g37fca2850e_6_2101: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Here is a very simple example of a control block that swaps the source and destination MAC addresses and then sends the packet back out the same port on which it arrived, hence the name Reflector.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define a 48-bit variable called tmp to hold the current destination MAC address while the swapping is taking place.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temporary variable is local to this particular control and cannot be accessed by other blocks.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could have also declared the temporary variable inside the apply statement to achieve the same functionality in this case.</a:t>
            </a:r>
            <a:endParaRPr b="0" i="0" sz="1200" u="none" cap="none" strike="noStrike">
              <a:solidFill>
                <a:schemeClr val="dk1"/>
              </a:solidFill>
              <a:latin typeface="Calibri"/>
              <a:ea typeface="Calibri"/>
              <a:cs typeface="Calibri"/>
              <a:sym typeface="Calibri"/>
            </a:endParaRPr>
          </a:p>
        </p:txBody>
      </p:sp>
      <p:sp>
        <p:nvSpPr>
          <p:cNvPr id="2583" name="Google Shape;2583;g37fca2850e_6_210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8" name="Shape 2588"/>
        <p:cNvGrpSpPr/>
        <p:nvPr/>
      </p:nvGrpSpPr>
      <p:grpSpPr>
        <a:xfrm>
          <a:off x="0" y="0"/>
          <a:ext cx="0" cy="0"/>
          <a:chOff x="0" y="0"/>
          <a:chExt cx="0" cy="0"/>
        </a:xfrm>
      </p:grpSpPr>
      <p:sp>
        <p:nvSpPr>
          <p:cNvPr id="2589" name="Google Shape;2589;g37fca2850e_6_2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0" name="Google Shape;2590;g37fca2850e_6_2108: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Reflector can also be implemented by defining a simple action called swap_mac and then invoking the action directly within the apply statement, similar to how you might invoke a C function.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These actions can be declared either inside a control block or globally</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Since this action is invoked directly within the apply statement, each action parameter must specify both type and direction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Actions may contain local variables and may make use of many different standard arithmetic and logical operations, as shown here.</a:t>
            </a:r>
            <a:endParaRPr b="0" i="0" sz="1200" u="none" cap="none" strike="noStrike">
              <a:solidFill>
                <a:schemeClr val="dk1"/>
              </a:solidFill>
              <a:latin typeface="Calibri"/>
              <a:ea typeface="Calibri"/>
              <a:cs typeface="Calibri"/>
              <a:sym typeface="Calibri"/>
            </a:endParaRPr>
          </a:p>
        </p:txBody>
      </p:sp>
      <p:sp>
        <p:nvSpPr>
          <p:cNvPr id="2591" name="Google Shape;2591;g37fca2850e_6_2108: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37fca2850e_4_2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835" name="Google Shape;835;g37fca2850e_4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6" name="Shape 2596"/>
        <p:cNvGrpSpPr/>
        <p:nvPr/>
      </p:nvGrpSpPr>
      <p:grpSpPr>
        <a:xfrm>
          <a:off x="0" y="0"/>
          <a:ext cx="0" cy="0"/>
          <a:chOff x="0" y="0"/>
          <a:chExt cx="0" cy="0"/>
        </a:xfrm>
      </p:grpSpPr>
      <p:sp>
        <p:nvSpPr>
          <p:cNvPr id="2597" name="Google Shape;2597;g37fca2850e_6_211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Tables are the fundamental unit of a match-action pipeline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table declaration will specify a number of different things including</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what data to match on as well as the type of match to be performed</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list of all possible actions</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it may optionally specify a number of different table properties such as the number of entries, a default action to invoke if no match is found, or static table entries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Each table contains one or more entries, commonly referred to as rules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single entry contains:</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specific key to match on</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single action that is executed when a packet matches the entry</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any data to provide to the action when it is invoked, which may be nothing</a:t>
            </a:r>
            <a:endParaRPr b="0" i="0" sz="1200" u="none" cap="none" strike="noStrike">
              <a:solidFill>
                <a:schemeClr val="dk1"/>
              </a:solidFill>
              <a:latin typeface="Calibri"/>
              <a:ea typeface="Calibri"/>
              <a:cs typeface="Calibri"/>
              <a:sym typeface="Calibri"/>
            </a:endParaRPr>
          </a:p>
        </p:txBody>
      </p:sp>
      <p:sp>
        <p:nvSpPr>
          <p:cNvPr id="2598" name="Google Shape;2598;g37fca2850e_6_2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3" name="Shape 2603"/>
        <p:cNvGrpSpPr/>
        <p:nvPr/>
      </p:nvGrpSpPr>
      <p:grpSpPr>
        <a:xfrm>
          <a:off x="0" y="0"/>
          <a:ext cx="0" cy="0"/>
          <a:chOff x="0" y="0"/>
          <a:chExt cx="0" cy="0"/>
        </a:xfrm>
      </p:grpSpPr>
      <p:sp>
        <p:nvSpPr>
          <p:cNvPr id="2604" name="Google Shape;2604;g37fca2850e_6_2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5" name="Google Shape;2605;g37fca2850e_6_2121: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Let’s walk through the steps involved in performing match-action processing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As we just mentioned, our table consists of a number of entries that specify a key, an action ID, and action data</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These entries can be added and removed by the control plane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A table will also specify a default action to perform if no match is found amongst the table entries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The table will extract the specified bits from the input headers and metadata to form the key and attempt to find a match within its entries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If there is a hit then the action ID and data are read out of the corresponding entry</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If there is not a hit then the default action ID and data are used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These two outputs are passed into a multiplexer which selects one of the two based on whether or not a hit was found in the table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The chosen action ID and data are passed to the action execution unit along with the input headers and metadata</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which then updates the headers and metadata as necessary</a:t>
            </a:r>
            <a:endParaRPr b="0" i="0" sz="1200" u="none" cap="none" strike="noStrike">
              <a:solidFill>
                <a:schemeClr val="dk1"/>
              </a:solidFill>
              <a:latin typeface="Calibri"/>
              <a:ea typeface="Calibri"/>
              <a:cs typeface="Calibri"/>
              <a:sym typeface="Calibri"/>
            </a:endParaRPr>
          </a:p>
        </p:txBody>
      </p:sp>
      <p:sp>
        <p:nvSpPr>
          <p:cNvPr id="2606" name="Google Shape;2606;g37fca2850e_6_212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0" name="Shape 2660"/>
        <p:cNvGrpSpPr/>
        <p:nvPr/>
      </p:nvGrpSpPr>
      <p:grpSpPr>
        <a:xfrm>
          <a:off x="0" y="0"/>
          <a:ext cx="0" cy="0"/>
          <a:chOff x="0" y="0"/>
          <a:chExt cx="0" cy="0"/>
        </a:xfrm>
      </p:grpSpPr>
      <p:sp>
        <p:nvSpPr>
          <p:cNvPr id="2661" name="Google Shape;2661;g37fca2850e_6_2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2" name="Google Shape;2662;g37fca2850e_6_2177: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To build our simple IP router, we will need to define a routing table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routing table must perform a longest prefix match on the destination IP address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default will be to perform no action at all.</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 want to take a moment to highlight how the data plane and control plane work together to perform IP routing.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Both of these planes must work together to make IP routing work properly</a:t>
            </a:r>
            <a:endParaRPr b="0" i="0" sz="1200" u="none" cap="none" strike="noStrike">
              <a:solidFill>
                <a:schemeClr val="dk1"/>
              </a:solidFill>
              <a:latin typeface="Calibri"/>
              <a:ea typeface="Calibri"/>
              <a:cs typeface="Calibri"/>
              <a:sym typeface="Calibri"/>
            </a:endParaRPr>
          </a:p>
        </p:txBody>
      </p:sp>
      <p:sp>
        <p:nvSpPr>
          <p:cNvPr id="2663" name="Google Shape;2663;g37fca2850e_6_217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8" name="Shape 2678"/>
        <p:cNvGrpSpPr/>
        <p:nvPr/>
      </p:nvGrpSpPr>
      <p:grpSpPr>
        <a:xfrm>
          <a:off x="0" y="0"/>
          <a:ext cx="0" cy="0"/>
          <a:chOff x="0" y="0"/>
          <a:chExt cx="0" cy="0"/>
        </a:xfrm>
      </p:grpSpPr>
      <p:sp>
        <p:nvSpPr>
          <p:cNvPr id="2679" name="Google Shape;2679;g37fca2850e_6_2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0" name="Google Shape;2680;g37fca2850e_6_2194: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is what the routing table that we just described would look like in P4. Here we call the table ipv4_lpm.</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As you can see, the key is the IPv4 destination address and we specify a match type of lpm, which stands for longest prefix match.</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second table property is the list of all possible actions that can be invoked by this table. In this case, the possible actions are called ipv4_forward, drop, and NoAction.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also specify that the table should should be allocated with enough room for 1024 entries and the default_action should be NoAction.</a:t>
            </a:r>
            <a:endParaRPr b="0" i="0" sz="1200" u="none" cap="none" strike="noStrike">
              <a:solidFill>
                <a:schemeClr val="dk1"/>
              </a:solidFill>
              <a:latin typeface="Calibri"/>
              <a:ea typeface="Calibri"/>
              <a:cs typeface="Calibri"/>
              <a:sym typeface="Calibri"/>
            </a:endParaRPr>
          </a:p>
        </p:txBody>
      </p:sp>
      <p:sp>
        <p:nvSpPr>
          <p:cNvPr id="2681" name="Google Shape;2681;g37fca2850e_6_2194: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6" name="Shape 2686"/>
        <p:cNvGrpSpPr/>
        <p:nvPr/>
      </p:nvGrpSpPr>
      <p:grpSpPr>
        <a:xfrm>
          <a:off x="0" y="0"/>
          <a:ext cx="0" cy="0"/>
          <a:chOff x="0" y="0"/>
          <a:chExt cx="0" cy="0"/>
        </a:xfrm>
      </p:grpSpPr>
      <p:sp>
        <p:nvSpPr>
          <p:cNvPr id="2687" name="Google Shape;2687;g37fca2850e_6_220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Tables can specify various different match types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core.p4 defines 3 types that all architectures should support: exact match, ternary match, and longest prefix match</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Other architectures may define additional match types that can be used in P4 programs.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For example, the V1Model defines a range type and a selector type match in addition to the three standard types.</a:t>
            </a:r>
            <a:endParaRPr b="0" i="0" sz="1200" u="none" cap="none" strike="noStrike">
              <a:solidFill>
                <a:schemeClr val="dk1"/>
              </a:solidFill>
              <a:latin typeface="Calibri"/>
              <a:ea typeface="Calibri"/>
              <a:cs typeface="Calibri"/>
              <a:sym typeface="Calibri"/>
            </a:endParaRPr>
          </a:p>
        </p:txBody>
      </p:sp>
      <p:sp>
        <p:nvSpPr>
          <p:cNvPr id="2688" name="Google Shape;2688;g37fca2850e_6_2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4" name="Shape 2694"/>
        <p:cNvGrpSpPr/>
        <p:nvPr/>
      </p:nvGrpSpPr>
      <p:grpSpPr>
        <a:xfrm>
          <a:off x="0" y="0"/>
          <a:ext cx="0" cy="0"/>
          <a:chOff x="0" y="0"/>
          <a:chExt cx="0" cy="0"/>
        </a:xfrm>
      </p:grpSpPr>
      <p:sp>
        <p:nvSpPr>
          <p:cNvPr id="2695" name="Google Shape;2695;g37fca2850e_6_2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6" name="Google Shape;2696;g37fca2850e_6_2208: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have already seen how you can define actions and invoke them directly from a control block’s apply statement.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based on the discussion we just had about tables, you are probably already aware that actions can be invoked from tables as well.</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Actions can have two different types of parameters, corresponding to these two ways of invoking actions.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Directional parameters are those that are passed from/to the data plane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directionless parameters are those are provided by table entries, in other words, from the control plane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Actions that are called directly only use directional parameters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actions that are used in tables typically use directionless parameters, but may also use directional parameters.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Here on the left, we show the declarations for the actions that we will use to build our basic IP router.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Note that the parameters for the ipv4_forward action are directionless because it will be invoked from the routing table.</a:t>
            </a:r>
            <a:endParaRPr b="0" i="0" sz="1200" u="none" cap="none" strike="noStrike">
              <a:solidFill>
                <a:schemeClr val="dk1"/>
              </a:solidFill>
              <a:latin typeface="Calibri"/>
              <a:ea typeface="Calibri"/>
              <a:cs typeface="Calibri"/>
              <a:sym typeface="Calibri"/>
            </a:endParaRPr>
          </a:p>
        </p:txBody>
      </p:sp>
      <p:sp>
        <p:nvSpPr>
          <p:cNvPr id="2697" name="Google Shape;2697;g37fca2850e_6_2208: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3" name="Shape 2713"/>
        <p:cNvGrpSpPr/>
        <p:nvPr/>
      </p:nvGrpSpPr>
      <p:grpSpPr>
        <a:xfrm>
          <a:off x="0" y="0"/>
          <a:ext cx="0" cy="0"/>
          <a:chOff x="0" y="0"/>
          <a:chExt cx="0" cy="0"/>
        </a:xfrm>
      </p:grpSpPr>
      <p:sp>
        <p:nvSpPr>
          <p:cNvPr id="2714" name="Google Shape;2714;g37fca2850e_6_222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After defining the table, it must be applied within the control flow.</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is done by invoking the table’s apply() method as shown here.</a:t>
            </a:r>
            <a:endParaRPr b="0" i="0" sz="1200" u="none" cap="none" strike="noStrike">
              <a:solidFill>
                <a:schemeClr val="dk1"/>
              </a:solidFill>
              <a:latin typeface="Calibri"/>
              <a:ea typeface="Calibri"/>
              <a:cs typeface="Calibri"/>
              <a:sym typeface="Calibri"/>
            </a:endParaRPr>
          </a:p>
        </p:txBody>
      </p:sp>
      <p:sp>
        <p:nvSpPr>
          <p:cNvPr id="2715" name="Google Shape;2715;g37fca2850e_6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0" name="Shape 2720"/>
        <p:cNvGrpSpPr/>
        <p:nvPr/>
      </p:nvGrpSpPr>
      <p:grpSpPr>
        <a:xfrm>
          <a:off x="0" y="0"/>
          <a:ext cx="0" cy="0"/>
          <a:chOff x="0" y="0"/>
          <a:chExt cx="0" cy="0"/>
        </a:xfrm>
      </p:grpSpPr>
      <p:sp>
        <p:nvSpPr>
          <p:cNvPr id="2721" name="Google Shape;2721;g37fca2850e_6_2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2" name="Google Shape;2722;g37fca2850e_6_2232: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can also use a control block to implement the deparser.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Deparsing involves assembling the headers back into a well-formed packet.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Use the emit method for the packet_out extern to insert a specific header into the final packet if it is valid. </a:t>
            </a:r>
            <a:endParaRPr b="0" i="0" sz="1200" u="none" cap="none" strike="noStrike">
              <a:solidFill>
                <a:schemeClr val="dk1"/>
              </a:solidFill>
              <a:latin typeface="Calibri"/>
              <a:ea typeface="Calibri"/>
              <a:cs typeface="Calibri"/>
              <a:sym typeface="Calibri"/>
            </a:endParaRPr>
          </a:p>
        </p:txBody>
      </p:sp>
      <p:sp>
        <p:nvSpPr>
          <p:cNvPr id="2723" name="Google Shape;2723;g37fca2850e_6_2232: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9" name="Shape 2729"/>
        <p:cNvGrpSpPr/>
        <p:nvPr/>
      </p:nvGrpSpPr>
      <p:grpSpPr>
        <a:xfrm>
          <a:off x="0" y="0"/>
          <a:ext cx="0" cy="0"/>
          <a:chOff x="0" y="0"/>
          <a:chExt cx="0" cy="0"/>
        </a:xfrm>
      </p:grpSpPr>
      <p:sp>
        <p:nvSpPr>
          <p:cNvPr id="2730" name="Google Shape;2730;g37fca2850e_6_224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Now let’s try to complete the implementation of our basic IPv4 router and test it out.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have already completed the parser so now we just have to finish the ingress control logic and the deparser.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Note that the implementation of the compute checksum block has already been provided for us in the starter code.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Let’s examine the starter code for the ingress control block.</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see that it applies one table called ipv4_lpm, which is defined here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is the same routing table that we have been discussing throughout this tutorial.</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ipv4_lpm table can invoke three actions: ipv4_forward, drop, and NoAction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NoAction is defined in core.p4</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drop action has already been implemented here in the starter code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So all we need to do is complete the implementation of the ipv4_forward action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action must perform 4 operations:</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It must set the egress port of the packet to the port number provided by the data plane. We do this by setting the standard_metadata.egress_spec field</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It must update the packet’s source MAC address with the MAC address of the switch, or in other words, the packet’s current destination MAC address</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It must update the packet’s destination MAC address with the address of the next hop, so the address provided by the control plane</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it must decrement the TTL field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At this point we have a fully functional data plane for a basic IPv4 router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testing infrastructure for this exercise implements a static control plane that simply adds a couple of entries to the ipv4_lpm table on each switch.</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Let’s take a quick look the table entries that will be added for switch s1.</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first line …</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To compile the P4 program, build the simple triangle topology in Mininet, and add the table entries all we have to do is run the run.sh script.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pingall</a:t>
            </a:r>
            <a:endParaRPr b="0" i="0" sz="1200" u="none" cap="none" strike="noStrike">
              <a:solidFill>
                <a:schemeClr val="dk1"/>
              </a:solidFill>
              <a:latin typeface="Calibri"/>
              <a:ea typeface="Calibri"/>
              <a:cs typeface="Calibri"/>
              <a:sym typeface="Calibri"/>
            </a:endParaRPr>
          </a:p>
        </p:txBody>
      </p:sp>
      <p:sp>
        <p:nvSpPr>
          <p:cNvPr id="2731" name="Google Shape;2731;g37fca2850e_6_2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6" name="Shape 2736"/>
        <p:cNvGrpSpPr/>
        <p:nvPr/>
      </p:nvGrpSpPr>
      <p:grpSpPr>
        <a:xfrm>
          <a:off x="0" y="0"/>
          <a:ext cx="0" cy="0"/>
          <a:chOff x="0" y="0"/>
          <a:chExt cx="0" cy="0"/>
        </a:xfrm>
      </p:grpSpPr>
      <p:sp>
        <p:nvSpPr>
          <p:cNvPr id="2737" name="Google Shape;2737;g37fca2850e_6_224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will call our new protocol myTunnel and it will be used to encapsulate IP packets.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myTunnel header will have two fields: </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proto_id field is used to determine the type of packet being encapsulated. In this exercise, we will only examine encapsulating IPv4 packets.</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dest_is field is, as the name suggests, the ID of the destination host.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Our goal will be to update the router so that it can recognize both tunneled IP packets as well as normal IP packets.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If the router sees a tunneled IP packet then it should perform forwarding using the destination ID field in the myTunnel header.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If the router sees a normal IP packet then it should perform IP routing as usual.</a:t>
            </a:r>
            <a:endParaRPr b="0" i="0" sz="1200" u="none" cap="none" strike="noStrike">
              <a:solidFill>
                <a:schemeClr val="dk1"/>
              </a:solidFill>
              <a:latin typeface="Calibri"/>
              <a:ea typeface="Calibri"/>
              <a:cs typeface="Calibri"/>
              <a:sym typeface="Calibri"/>
            </a:endParaRPr>
          </a:p>
        </p:txBody>
      </p:sp>
      <p:sp>
        <p:nvSpPr>
          <p:cNvPr id="2738" name="Google Shape;2738;g37fca2850e_6_2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37fca2850e_4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846" name="Google Shape;846;g37fca2850e_4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3" name="Shape 2743"/>
        <p:cNvGrpSpPr/>
        <p:nvPr/>
      </p:nvGrpSpPr>
      <p:grpSpPr>
        <a:xfrm>
          <a:off x="0" y="0"/>
          <a:ext cx="0" cy="0"/>
          <a:chOff x="0" y="0"/>
          <a:chExt cx="0" cy="0"/>
        </a:xfrm>
      </p:grpSpPr>
      <p:sp>
        <p:nvSpPr>
          <p:cNvPr id="2744" name="Google Shape;2744;g37fca2850e_6_2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5" name="Google Shape;2745;g37fca2850e_6_2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746" name="Google Shape;2746;g37fca2850e_6_225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1" name="Shape 2751"/>
        <p:cNvGrpSpPr/>
        <p:nvPr/>
      </p:nvGrpSpPr>
      <p:grpSpPr>
        <a:xfrm>
          <a:off x="0" y="0"/>
          <a:ext cx="0" cy="0"/>
          <a:chOff x="0" y="0"/>
          <a:chExt cx="0" cy="0"/>
        </a:xfrm>
      </p:grpSpPr>
      <p:sp>
        <p:nvSpPr>
          <p:cNvPr id="2752" name="Google Shape;2752;g37fca2850e_6_2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753" name="Google Shape;2753;g37fca2850e_6_2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9" name="Shape 2809"/>
        <p:cNvGrpSpPr/>
        <p:nvPr/>
      </p:nvGrpSpPr>
      <p:grpSpPr>
        <a:xfrm>
          <a:off x="0" y="0"/>
          <a:ext cx="0" cy="0"/>
          <a:chOff x="0" y="0"/>
          <a:chExt cx="0" cy="0"/>
        </a:xfrm>
      </p:grpSpPr>
      <p:sp>
        <p:nvSpPr>
          <p:cNvPr id="2810" name="Google Shape;2810;g37fca2850e_6_231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2811" name="Google Shape;2811;g37fca2850e_6_2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6" name="Shape 2816"/>
        <p:cNvGrpSpPr/>
        <p:nvPr/>
      </p:nvGrpSpPr>
      <p:grpSpPr>
        <a:xfrm>
          <a:off x="0" y="0"/>
          <a:ext cx="0" cy="0"/>
          <a:chOff x="0" y="0"/>
          <a:chExt cx="0" cy="0"/>
        </a:xfrm>
      </p:grpSpPr>
      <p:sp>
        <p:nvSpPr>
          <p:cNvPr id="2817" name="Google Shape;2817;g37fca2850e_6_232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g37fca2850e_6_23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3" name="Shape 2823"/>
        <p:cNvGrpSpPr/>
        <p:nvPr/>
      </p:nvGrpSpPr>
      <p:grpSpPr>
        <a:xfrm>
          <a:off x="0" y="0"/>
          <a:ext cx="0" cy="0"/>
          <a:chOff x="0" y="0"/>
          <a:chExt cx="0" cy="0"/>
        </a:xfrm>
      </p:grpSpPr>
      <p:sp>
        <p:nvSpPr>
          <p:cNvPr id="2824" name="Google Shape;2824;g37fca2850e_6_232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2825" name="Google Shape;2825;g37fca2850e_6_23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9" name="Shape 2829"/>
        <p:cNvGrpSpPr/>
        <p:nvPr/>
      </p:nvGrpSpPr>
      <p:grpSpPr>
        <a:xfrm>
          <a:off x="0" y="0"/>
          <a:ext cx="0" cy="0"/>
          <a:chOff x="0" y="0"/>
          <a:chExt cx="0" cy="0"/>
        </a:xfrm>
      </p:grpSpPr>
      <p:sp>
        <p:nvSpPr>
          <p:cNvPr id="2830" name="Google Shape;2830;g37fca2850e_6_2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1" name="Google Shape;2831;g37fca2850e_6_2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832" name="Google Shape;2832;g37fca2850e_6_233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0" name="Shape 2840"/>
        <p:cNvGrpSpPr/>
        <p:nvPr/>
      </p:nvGrpSpPr>
      <p:grpSpPr>
        <a:xfrm>
          <a:off x="0" y="0"/>
          <a:ext cx="0" cy="0"/>
          <a:chOff x="0" y="0"/>
          <a:chExt cx="0" cy="0"/>
        </a:xfrm>
      </p:grpSpPr>
      <p:sp>
        <p:nvSpPr>
          <p:cNvPr id="2841" name="Google Shape;2841;g37fca2850e_6_260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2842" name="Google Shape;2842;g37fca2850e_6_26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8" name="Shape 2848"/>
        <p:cNvGrpSpPr/>
        <p:nvPr/>
      </p:nvGrpSpPr>
      <p:grpSpPr>
        <a:xfrm>
          <a:off x="0" y="0"/>
          <a:ext cx="0" cy="0"/>
          <a:chOff x="0" y="0"/>
          <a:chExt cx="0" cy="0"/>
        </a:xfrm>
      </p:grpSpPr>
      <p:sp>
        <p:nvSpPr>
          <p:cNvPr id="2849" name="Google Shape;2849;g3bbe2929f6_6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2850" name="Google Shape;2850;g3bbe2929f6_6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2" name="Shape 2862"/>
        <p:cNvGrpSpPr/>
        <p:nvPr/>
      </p:nvGrpSpPr>
      <p:grpSpPr>
        <a:xfrm>
          <a:off x="0" y="0"/>
          <a:ext cx="0" cy="0"/>
          <a:chOff x="0" y="0"/>
          <a:chExt cx="0" cy="0"/>
        </a:xfrm>
      </p:grpSpPr>
      <p:sp>
        <p:nvSpPr>
          <p:cNvPr id="2863" name="Google Shape;2863;g37fca2850e_8_1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lang="en-US"/>
              <a:t>In this session, we will look at </a:t>
            </a:r>
            <a:r>
              <a:rPr lang="en-US"/>
              <a:t>P4Runtime</a:t>
            </a:r>
            <a:r>
              <a:rPr lang="en-US"/>
              <a:t> which provides a target-independent and protocol-independent interface between the control plane and the data plane.</a:t>
            </a:r>
            <a:endParaRPr b="0" i="0" sz="1200" u="none" cap="none" strike="noStrike">
              <a:solidFill>
                <a:schemeClr val="dk1"/>
              </a:solidFill>
              <a:latin typeface="Calibri"/>
              <a:ea typeface="Calibri"/>
              <a:cs typeface="Calibri"/>
              <a:sym typeface="Calibri"/>
            </a:endParaRPr>
          </a:p>
        </p:txBody>
      </p:sp>
      <p:sp>
        <p:nvSpPr>
          <p:cNvPr id="2864" name="Google Shape;2864;g37fca2850e_8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8" name="Shape 2868"/>
        <p:cNvGrpSpPr/>
        <p:nvPr/>
      </p:nvGrpSpPr>
      <p:grpSpPr>
        <a:xfrm>
          <a:off x="0" y="0"/>
          <a:ext cx="0" cy="0"/>
          <a:chOff x="0" y="0"/>
          <a:chExt cx="0" cy="0"/>
        </a:xfrm>
      </p:grpSpPr>
      <p:sp>
        <p:nvSpPr>
          <p:cNvPr id="2869" name="Google Shape;2869;g37fca2850e_8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0" name="Google Shape;2870;g37fca2850e_8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Before diving into </a:t>
            </a:r>
            <a:r>
              <a:rPr lang="en-US"/>
              <a:t>P4Runtime</a:t>
            </a:r>
            <a:r>
              <a:rPr lang="en-US"/>
              <a:t>, let’s briefly review the software tools introduced in the previous session.</a:t>
            </a:r>
            <a:endParaRPr b="0" i="0" sz="1200" u="none" cap="none" strike="noStrike">
              <a:solidFill>
                <a:schemeClr val="dk1"/>
              </a:solidFill>
              <a:latin typeface="Calibri"/>
              <a:ea typeface="Calibri"/>
              <a:cs typeface="Calibri"/>
              <a:sym typeface="Calibri"/>
            </a:endParaRPr>
          </a:p>
        </p:txBody>
      </p:sp>
      <p:sp>
        <p:nvSpPr>
          <p:cNvPr id="2871" name="Google Shape;2871;g37fca2850e_8_13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37fca2850e_17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7fca2850e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854" name="Google Shape;854;g37fca2850e_17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5" name="Shape 2875"/>
        <p:cNvGrpSpPr/>
        <p:nvPr/>
      </p:nvGrpSpPr>
      <p:grpSpPr>
        <a:xfrm>
          <a:off x="0" y="0"/>
          <a:ext cx="0" cy="0"/>
          <a:chOff x="0" y="0"/>
          <a:chExt cx="0" cy="0"/>
        </a:xfrm>
      </p:grpSpPr>
      <p:sp>
        <p:nvSpPr>
          <p:cNvPr id="2876" name="Google Shape;2876;g3bbe2929f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rPr lang="en-US"/>
              <a:t>As a user, you start with a P4 program.</a:t>
            </a:r>
            <a:endParaRPr/>
          </a:p>
          <a:p>
            <a:pPr indent="-304800" lvl="0" marL="457200" marR="0" rtl="0" algn="l">
              <a:spcBef>
                <a:spcPts val="0"/>
              </a:spcBef>
              <a:spcAft>
                <a:spcPts val="0"/>
              </a:spcAft>
              <a:buClr>
                <a:schemeClr val="dk1"/>
              </a:buClr>
              <a:buSzPts val="1200"/>
              <a:buFont typeface="Calibri"/>
              <a:buChar char="-"/>
            </a:pPr>
            <a:r>
              <a:rPr lang="en-US"/>
              <a:t>Use the compiler to generate a target-specific configuration blob. - test.json in case of BMv2</a:t>
            </a:r>
            <a:endParaRPr/>
          </a:p>
          <a:p>
            <a:pPr indent="-304800" lvl="0" marL="457200" marR="0" rtl="0" algn="l">
              <a:spcBef>
                <a:spcPts val="0"/>
              </a:spcBef>
              <a:spcAft>
                <a:spcPts val="0"/>
              </a:spcAft>
              <a:buClr>
                <a:schemeClr val="dk1"/>
              </a:buClr>
              <a:buSzPts val="1200"/>
              <a:buFont typeface="Calibri"/>
              <a:buChar char="-"/>
            </a:pPr>
            <a:r>
              <a:rPr lang="en-US"/>
              <a:t>The compiler also generate a special file called P4Info that will be needed to install table entries at runtime (we’ll explain this in details later)</a:t>
            </a:r>
            <a:endParaRPr/>
          </a:p>
          <a:p>
            <a:pPr indent="-304800" lvl="0" marL="457200" marR="0" rtl="0" algn="l">
              <a:spcBef>
                <a:spcPts val="0"/>
              </a:spcBef>
              <a:spcAft>
                <a:spcPts val="0"/>
              </a:spcAft>
              <a:buClr>
                <a:schemeClr val="dk1"/>
              </a:buClr>
              <a:buSzPts val="1200"/>
              <a:buFont typeface="Calibri"/>
              <a:buChar char="-"/>
            </a:pPr>
            <a:r>
              <a:rPr lang="en-US"/>
              <a:t>Start the switch which at this state doesn’t know how to process packets as we have not loaded the P4 program</a:t>
            </a:r>
            <a:endParaRPr/>
          </a:p>
          <a:p>
            <a:pPr indent="-304800" lvl="0" marL="457200" marR="0" rtl="0" algn="l">
              <a:spcBef>
                <a:spcPts val="0"/>
              </a:spcBef>
              <a:spcAft>
                <a:spcPts val="0"/>
              </a:spcAft>
              <a:buClr>
                <a:schemeClr val="dk1"/>
              </a:buClr>
              <a:buSzPts val="1200"/>
              <a:buFont typeface="Calibri"/>
              <a:buChar char="-"/>
            </a:pPr>
            <a:r>
              <a:rPr lang="en-US"/>
              <a:t>Using a P4Runtime static controller, install flow rules that are specified in a runtime.json file</a:t>
            </a:r>
            <a:endParaRPr/>
          </a:p>
          <a:p>
            <a:pPr indent="-304800" lvl="0" marL="457200" marR="0" rtl="0" algn="l">
              <a:spcBef>
                <a:spcPts val="0"/>
              </a:spcBef>
              <a:spcAft>
                <a:spcPts val="0"/>
              </a:spcAft>
              <a:buClr>
                <a:schemeClr val="dk1"/>
              </a:buClr>
              <a:buSzPts val="1200"/>
              <a:buFont typeface="Calibri"/>
              <a:buChar char="-"/>
            </a:pPr>
            <a:r>
              <a:rPr lang="en-US"/>
              <a:t>Bring up the network by connecting mininet hosts through linux virtual interfaces</a:t>
            </a:r>
            <a:endParaRPr/>
          </a:p>
          <a:p>
            <a:pPr indent="-304800" lvl="0" marL="457200" marR="0" rtl="0" algn="l">
              <a:spcBef>
                <a:spcPts val="0"/>
              </a:spcBef>
              <a:spcAft>
                <a:spcPts val="0"/>
              </a:spcAft>
              <a:buClr>
                <a:schemeClr val="dk1"/>
              </a:buClr>
              <a:buSzPts val="1200"/>
              <a:buFont typeface="Calibri"/>
              <a:buChar char="-"/>
            </a:pPr>
            <a:r>
              <a:rPr lang="en-US"/>
              <a:t>In addition, BMv2 also provides debugging and logging functionality.</a:t>
            </a:r>
            <a:endParaRPr/>
          </a:p>
          <a:p>
            <a:pPr indent="-304800" lvl="0" marL="457200" marR="0" rtl="0" algn="l">
              <a:spcBef>
                <a:spcPts val="0"/>
              </a:spcBef>
              <a:spcAft>
                <a:spcPts val="0"/>
              </a:spcAft>
              <a:buClr>
                <a:schemeClr val="dk1"/>
              </a:buClr>
              <a:buSzPts val="1200"/>
              <a:buFont typeface="Calibri"/>
              <a:buChar char="-"/>
            </a:pPr>
            <a:r>
              <a:rPr lang="en-US"/>
              <a:t>Let’s see what happens under the hood</a:t>
            </a:r>
            <a:endParaRPr/>
          </a:p>
        </p:txBody>
      </p:sp>
      <p:sp>
        <p:nvSpPr>
          <p:cNvPr id="2877" name="Google Shape;2877;g3bbe2929f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7" name="Shape 2937"/>
        <p:cNvGrpSpPr/>
        <p:nvPr/>
      </p:nvGrpSpPr>
      <p:grpSpPr>
        <a:xfrm>
          <a:off x="0" y="0"/>
          <a:ext cx="0" cy="0"/>
          <a:chOff x="0" y="0"/>
          <a:chExt cx="0" cy="0"/>
        </a:xfrm>
      </p:grpSpPr>
      <p:sp>
        <p:nvSpPr>
          <p:cNvPr id="2938" name="Google Shape;2938;g3bbe2929f6_8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9" name="Google Shape;2939;g3bbe2929f6_8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2940" name="Google Shape;2940;g3bbe2929f6_8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5" name="Shape 2945"/>
        <p:cNvGrpSpPr/>
        <p:nvPr/>
      </p:nvGrpSpPr>
      <p:grpSpPr>
        <a:xfrm>
          <a:off x="0" y="0"/>
          <a:ext cx="0" cy="0"/>
          <a:chOff x="0" y="0"/>
          <a:chExt cx="0" cy="0"/>
        </a:xfrm>
      </p:grpSpPr>
      <p:sp>
        <p:nvSpPr>
          <p:cNvPr id="2946" name="Google Shape;2946;g3bbe2929f6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rPr lang="en-US"/>
              <a:t>Step 1 - The compiler is invoked with various flags to create the JSON config and P4Info file</a:t>
            </a:r>
            <a:endParaRPr b="0" i="0" sz="1200" u="none" cap="none" strike="noStrike">
              <a:solidFill>
                <a:schemeClr val="dk1"/>
              </a:solidFill>
              <a:latin typeface="Calibri"/>
              <a:ea typeface="Calibri"/>
              <a:cs typeface="Calibri"/>
              <a:sym typeface="Calibri"/>
            </a:endParaRPr>
          </a:p>
        </p:txBody>
      </p:sp>
      <p:sp>
        <p:nvSpPr>
          <p:cNvPr id="2947" name="Google Shape;2947;g3bbe2929f6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0" name="Shape 2960"/>
        <p:cNvGrpSpPr/>
        <p:nvPr/>
      </p:nvGrpSpPr>
      <p:grpSpPr>
        <a:xfrm>
          <a:off x="0" y="0"/>
          <a:ext cx="0" cy="0"/>
          <a:chOff x="0" y="0"/>
          <a:chExt cx="0" cy="0"/>
        </a:xfrm>
      </p:grpSpPr>
      <p:sp>
        <p:nvSpPr>
          <p:cNvPr id="2961" name="Google Shape;2961;g3bbe2929f6_8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2" name="Google Shape;2962;g3bbe2929f6_8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2963" name="Google Shape;2963;g3bbe2929f6_8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6" name="Shape 3006"/>
        <p:cNvGrpSpPr/>
        <p:nvPr/>
      </p:nvGrpSpPr>
      <p:grpSpPr>
        <a:xfrm>
          <a:off x="0" y="0"/>
          <a:ext cx="0" cy="0"/>
          <a:chOff x="0" y="0"/>
          <a:chExt cx="0" cy="0"/>
        </a:xfrm>
      </p:grpSpPr>
      <p:sp>
        <p:nvSpPr>
          <p:cNvPr id="3007" name="Google Shape;3007;g3bbe2929f6_8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8" name="Google Shape;3008;g3bbe2929f6_8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3009" name="Google Shape;3009;g3bbe2929f6_80_6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8" name="Shape 3058"/>
        <p:cNvGrpSpPr/>
        <p:nvPr/>
      </p:nvGrpSpPr>
      <p:grpSpPr>
        <a:xfrm>
          <a:off x="0" y="0"/>
          <a:ext cx="0" cy="0"/>
          <a:chOff x="0" y="0"/>
          <a:chExt cx="0" cy="0"/>
        </a:xfrm>
      </p:grpSpPr>
      <p:sp>
        <p:nvSpPr>
          <p:cNvPr id="3059" name="Google Shape;3059;g37fca2850e_8_3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0" name="Google Shape;3060;g37fca2850e_8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In this session, I will:</a:t>
            </a:r>
            <a:endParaRPr/>
          </a:p>
          <a:p>
            <a:pPr indent="-304800" lvl="0" marL="457200" marR="0" rtl="0" algn="l">
              <a:spcBef>
                <a:spcPts val="0"/>
              </a:spcBef>
              <a:spcAft>
                <a:spcPts val="0"/>
              </a:spcAft>
              <a:buSzPts val="1200"/>
              <a:buChar char="-"/>
            </a:pPr>
            <a:r>
              <a:rPr lang="en-US"/>
              <a:t>Give a quick overview of </a:t>
            </a:r>
            <a:r>
              <a:rPr lang="en-US"/>
              <a:t>P4Runtime</a:t>
            </a:r>
            <a:r>
              <a:rPr lang="en-US"/>
              <a:t> API</a:t>
            </a:r>
            <a:endParaRPr/>
          </a:p>
          <a:p>
            <a:pPr indent="-304800" lvl="0" marL="457200" marR="0" rtl="0" algn="l">
              <a:spcBef>
                <a:spcPts val="0"/>
              </a:spcBef>
              <a:spcAft>
                <a:spcPts val="0"/>
              </a:spcAft>
              <a:buSzPts val="1200"/>
              <a:buChar char="-"/>
            </a:pPr>
            <a:r>
              <a:rPr lang="en-US"/>
              <a:t>Show the workflow associated with using this API</a:t>
            </a:r>
            <a:endParaRPr/>
          </a:p>
          <a:p>
            <a:pPr indent="-304800" lvl="0" marL="457200" marR="0" rtl="0" algn="l">
              <a:spcBef>
                <a:spcPts val="0"/>
              </a:spcBef>
              <a:spcAft>
                <a:spcPts val="0"/>
              </a:spcAft>
              <a:buSzPts val="1200"/>
              <a:buChar char="-"/>
            </a:pPr>
            <a:r>
              <a:rPr lang="en-US"/>
              <a:t>We will do a exercise that uses </a:t>
            </a:r>
            <a:r>
              <a:rPr lang="en-US"/>
              <a:t>P4Runtime</a:t>
            </a:r>
            <a:r>
              <a:rPr lang="en-US"/>
              <a:t> to program flow rules</a:t>
            </a:r>
            <a:endParaRPr/>
          </a:p>
          <a:p>
            <a:pPr indent="-304800" lvl="0" marL="457200" marR="0" rtl="0" algn="l">
              <a:spcBef>
                <a:spcPts val="0"/>
              </a:spcBef>
              <a:spcAft>
                <a:spcPts val="0"/>
              </a:spcAft>
              <a:buSzPts val="1200"/>
              <a:buChar char="-"/>
            </a:pPr>
            <a:r>
              <a:rPr lang="en-US"/>
              <a:t>And finally, I will briefly show how this can be integrated with SDN controllers such as ONOS.</a:t>
            </a:r>
            <a:endParaRPr/>
          </a:p>
        </p:txBody>
      </p:sp>
      <p:sp>
        <p:nvSpPr>
          <p:cNvPr id="3061" name="Google Shape;3061;g37fca2850e_8_34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6" name="Shape 3066"/>
        <p:cNvGrpSpPr/>
        <p:nvPr/>
      </p:nvGrpSpPr>
      <p:grpSpPr>
        <a:xfrm>
          <a:off x="0" y="0"/>
          <a:ext cx="0" cy="0"/>
          <a:chOff x="0" y="0"/>
          <a:chExt cx="0" cy="0"/>
        </a:xfrm>
      </p:grpSpPr>
      <p:sp>
        <p:nvSpPr>
          <p:cNvPr id="3067" name="Google Shape;3067;g37fca2850e_8_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8" name="Google Shape;3068;g37fca2850e_8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rPr lang="en-US"/>
              <a:t>These are the various components involved during the run time</a:t>
            </a:r>
            <a:endParaRPr/>
          </a:p>
          <a:p>
            <a:pPr indent="-304800" lvl="0" marL="457200" marR="0" rtl="0" algn="l">
              <a:spcBef>
                <a:spcPts val="0"/>
              </a:spcBef>
              <a:spcAft>
                <a:spcPts val="0"/>
              </a:spcAft>
              <a:buSzPts val="1200"/>
              <a:buChar char="-"/>
            </a:pPr>
            <a:r>
              <a:rPr lang="en-US"/>
              <a:t>We have some user-specified components in green and Vendor-provided components in orange.</a:t>
            </a:r>
            <a:endParaRPr/>
          </a:p>
          <a:p>
            <a:pPr indent="-304800" lvl="1" marL="914400" marR="0" rtl="0" algn="l">
              <a:spcBef>
                <a:spcPts val="0"/>
              </a:spcBef>
              <a:spcAft>
                <a:spcPts val="0"/>
              </a:spcAft>
              <a:buSzPts val="1200"/>
              <a:buChar char="-"/>
            </a:pPr>
            <a:r>
              <a:rPr lang="en-US"/>
              <a:t>Details on each box</a:t>
            </a:r>
            <a:endParaRPr/>
          </a:p>
          <a:p>
            <a:pPr indent="-304800" lvl="0" marL="457200" marR="0" rtl="0" algn="l">
              <a:spcBef>
                <a:spcPts val="0"/>
              </a:spcBef>
              <a:spcAft>
                <a:spcPts val="0"/>
              </a:spcAft>
              <a:buSzPts val="1200"/>
              <a:buChar char="-"/>
            </a:pPr>
            <a:r>
              <a:rPr lang="en-US"/>
              <a:t>Once you have the control plane and the data plane ready, we would need a mechanism for them to communicate and understand the same protocol.</a:t>
            </a:r>
            <a:endParaRPr/>
          </a:p>
        </p:txBody>
      </p:sp>
      <p:sp>
        <p:nvSpPr>
          <p:cNvPr id="3069" name="Google Shape;3069;g37fca2850e_8_35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4" name="Shape 3104"/>
        <p:cNvGrpSpPr/>
        <p:nvPr/>
      </p:nvGrpSpPr>
      <p:grpSpPr>
        <a:xfrm>
          <a:off x="0" y="0"/>
          <a:ext cx="0" cy="0"/>
          <a:chOff x="0" y="0"/>
          <a:chExt cx="0" cy="0"/>
        </a:xfrm>
      </p:grpSpPr>
      <p:sp>
        <p:nvSpPr>
          <p:cNvPr id="3105" name="Google Shape;3105;g37fca2850e_8_3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6" name="Google Shape;3106;g37fca2850e_8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rPr lang="en-US"/>
              <a:t>Let’s review some of the existing approaches to achieve this</a:t>
            </a:r>
            <a:endParaRPr/>
          </a:p>
          <a:p>
            <a:pPr indent="-304800" lvl="0" marL="457200" marR="0" rtl="0" algn="l">
              <a:spcBef>
                <a:spcPts val="0"/>
              </a:spcBef>
              <a:spcAft>
                <a:spcPts val="0"/>
              </a:spcAft>
              <a:buSzPts val="1200"/>
              <a:buChar char="-"/>
            </a:pPr>
            <a:r>
              <a:rPr lang="en-US"/>
              <a:t>First, we have the auto-generated APIs by P4 compiler. These are C++ APIs that provide functionality such as add/remove flow rules etc. However, the API is tied to the P4 program. If the program changes, the API needs to change too. And you would need to restart the controller.</a:t>
            </a:r>
            <a:endParaRPr/>
          </a:p>
          <a:p>
            <a:pPr indent="-304800" lvl="0" marL="457200" marR="0" rtl="0" algn="l">
              <a:spcBef>
                <a:spcPts val="0"/>
              </a:spcBef>
              <a:spcAft>
                <a:spcPts val="0"/>
              </a:spcAft>
              <a:buSzPts val="1200"/>
              <a:buChar char="-"/>
            </a:pPr>
            <a:r>
              <a:rPr lang="en-US"/>
              <a:t>Next is BMv2 CLI, which we have been using so far for the exercises. This API is program-independent</a:t>
            </a:r>
            <a:endParaRPr/>
          </a:p>
          <a:p>
            <a:pPr indent="-304800" lvl="1" marL="914400" marR="0" rtl="0" algn="l">
              <a:spcBef>
                <a:spcPts val="0"/>
              </a:spcBef>
              <a:spcAft>
                <a:spcPts val="0"/>
              </a:spcAft>
              <a:buSzPts val="1200"/>
              <a:buChar char="-"/>
            </a:pPr>
            <a:r>
              <a:rPr lang="en-US"/>
              <a:t>Meaning that the API doesn’t change when the P4 program changes</a:t>
            </a:r>
            <a:endParaRPr/>
          </a:p>
          <a:p>
            <a:pPr indent="-304800" lvl="1" marL="914400" marR="0" rtl="0" algn="l">
              <a:spcBef>
                <a:spcPts val="0"/>
              </a:spcBef>
              <a:spcAft>
                <a:spcPts val="0"/>
              </a:spcAft>
              <a:buSzPts val="1200"/>
              <a:buChar char="-"/>
            </a:pPr>
            <a:r>
              <a:rPr lang="en-US"/>
              <a:t>However, this API is tied to a specific target - BMv2 and cannot be ported to other targets.</a:t>
            </a:r>
            <a:endParaRPr/>
          </a:p>
          <a:p>
            <a:pPr indent="-304800" lvl="0" marL="457200" marR="0" rtl="0" algn="l">
              <a:spcBef>
                <a:spcPts val="0"/>
              </a:spcBef>
              <a:spcAft>
                <a:spcPts val="0"/>
              </a:spcAft>
              <a:buSzPts val="1200"/>
              <a:buChar char="-"/>
            </a:pPr>
            <a:r>
              <a:rPr lang="en-US"/>
              <a:t>Next let’s look at OpenFlow</a:t>
            </a:r>
            <a:endParaRPr/>
          </a:p>
          <a:p>
            <a:pPr indent="-304800" lvl="1" marL="914400" marR="0" rtl="0" algn="l">
              <a:spcBef>
                <a:spcPts val="0"/>
              </a:spcBef>
              <a:spcAft>
                <a:spcPts val="0"/>
              </a:spcAft>
              <a:buSzPts val="1200"/>
              <a:buChar char="-"/>
            </a:pPr>
            <a:r>
              <a:rPr lang="en-US"/>
              <a:t>OpenFlow is target-independent --- it doesn’t depend on the underlying target and architecture. You can use the same protocol for a software switch, or a harware switch from multiple vendors</a:t>
            </a:r>
            <a:endParaRPr/>
          </a:p>
          <a:p>
            <a:pPr indent="-304800" lvl="1" marL="914400" marR="0" rtl="0" algn="l">
              <a:spcBef>
                <a:spcPts val="0"/>
              </a:spcBef>
              <a:spcAft>
                <a:spcPts val="0"/>
              </a:spcAft>
              <a:buSzPts val="1200"/>
              <a:buChar char="-"/>
            </a:pPr>
            <a:r>
              <a:rPr lang="en-US"/>
              <a:t>However, the set of protocols that OpenFlow supports is baked-in and it’s not trivial to extend it.</a:t>
            </a:r>
            <a:endParaRPr/>
          </a:p>
          <a:p>
            <a:pPr indent="-304800" lvl="1" marL="914400" marR="0" rtl="0" algn="l">
              <a:spcBef>
                <a:spcPts val="0"/>
              </a:spcBef>
              <a:spcAft>
                <a:spcPts val="0"/>
              </a:spcAft>
              <a:buSzPts val="1200"/>
              <a:buChar char="-"/>
            </a:pPr>
            <a:r>
              <a:rPr lang="en-US"/>
              <a:t>For example, if we look at the basic tunneling example, OpenFlow would not be able to support the new header field.</a:t>
            </a:r>
            <a:endParaRPr/>
          </a:p>
          <a:p>
            <a:pPr indent="-304800" lvl="0" marL="457200" marR="0" rtl="0" algn="l">
              <a:spcBef>
                <a:spcPts val="0"/>
              </a:spcBef>
              <a:spcAft>
                <a:spcPts val="0"/>
              </a:spcAft>
              <a:buSzPts val="1200"/>
              <a:buChar char="-"/>
            </a:pPr>
            <a:r>
              <a:rPr lang="en-US"/>
              <a:t>Similar case with SAI</a:t>
            </a:r>
            <a:endParaRPr/>
          </a:p>
        </p:txBody>
      </p:sp>
      <p:sp>
        <p:nvSpPr>
          <p:cNvPr id="3107" name="Google Shape;3107;g37fca2850e_8_38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2" name="Shape 3112"/>
        <p:cNvGrpSpPr/>
        <p:nvPr/>
      </p:nvGrpSpPr>
      <p:grpSpPr>
        <a:xfrm>
          <a:off x="0" y="0"/>
          <a:ext cx="0" cy="0"/>
          <a:chOff x="0" y="0"/>
          <a:chExt cx="0" cy="0"/>
        </a:xfrm>
      </p:grpSpPr>
      <p:sp>
        <p:nvSpPr>
          <p:cNvPr id="3113" name="Google Shape;3113;g37fca2850e_8_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4" name="Google Shape;3114;g37fca2850e_8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3115" name="Google Shape;3115;g37fca2850e_8_39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0" name="Shape 3120"/>
        <p:cNvGrpSpPr/>
        <p:nvPr/>
      </p:nvGrpSpPr>
      <p:grpSpPr>
        <a:xfrm>
          <a:off x="0" y="0"/>
          <a:ext cx="0" cy="0"/>
          <a:chOff x="0" y="0"/>
          <a:chExt cx="0" cy="0"/>
        </a:xfrm>
      </p:grpSpPr>
      <p:sp>
        <p:nvSpPr>
          <p:cNvPr id="3121" name="Google Shape;3121;g37fca2850e_8_4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2" name="Google Shape;3122;g37fca2850e_8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rPr lang="en-US"/>
              <a:t>We identified two kinds of dependencies that prevent these approaches from being usable in a more general way</a:t>
            </a:r>
            <a:endParaRPr/>
          </a:p>
          <a:p>
            <a:pPr indent="-304800" lvl="1" marL="914400" marR="0" rtl="0" algn="l">
              <a:spcBef>
                <a:spcPts val="0"/>
              </a:spcBef>
              <a:spcAft>
                <a:spcPts val="0"/>
              </a:spcAft>
              <a:buSzPts val="1200"/>
              <a:buChar char="-"/>
            </a:pPr>
            <a:r>
              <a:rPr lang="en-US"/>
              <a:t>Target</a:t>
            </a:r>
            <a:endParaRPr/>
          </a:p>
          <a:p>
            <a:pPr indent="-304800" lvl="1" marL="914400" marR="0" rtl="0" algn="l">
              <a:spcBef>
                <a:spcPts val="0"/>
              </a:spcBef>
              <a:spcAft>
                <a:spcPts val="0"/>
              </a:spcAft>
              <a:buSzPts val="1200"/>
              <a:buChar char="-"/>
            </a:pPr>
            <a:r>
              <a:rPr lang="en-US"/>
              <a:t>Protocol</a:t>
            </a:r>
            <a:endParaRPr/>
          </a:p>
          <a:p>
            <a:pPr indent="-304800" lvl="0" marL="457200" marR="0" rtl="0" algn="l">
              <a:spcBef>
                <a:spcPts val="0"/>
              </a:spcBef>
              <a:spcAft>
                <a:spcPts val="0"/>
              </a:spcAft>
              <a:buSzPts val="1200"/>
              <a:buChar char="-"/>
            </a:pPr>
            <a:r>
              <a:rPr lang="en-US"/>
              <a:t>To this end, </a:t>
            </a:r>
            <a:r>
              <a:rPr lang="en-US"/>
              <a:t>P4Runtime</a:t>
            </a:r>
            <a:r>
              <a:rPr lang="en-US"/>
              <a:t> aims to provide a Target-independent and protocol-independent API to control the dataplane.</a:t>
            </a:r>
            <a:endParaRPr/>
          </a:p>
        </p:txBody>
      </p:sp>
      <p:sp>
        <p:nvSpPr>
          <p:cNvPr id="3123" name="Google Shape;3123;g37fca2850e_8_40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37fca2850e_6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0" name="Google Shape;860;g37fca2850e_6_1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861" name="Google Shape;861;g37fca2850e_6_1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8" name="Shape 3128"/>
        <p:cNvGrpSpPr/>
        <p:nvPr/>
      </p:nvGrpSpPr>
      <p:grpSpPr>
        <a:xfrm>
          <a:off x="0" y="0"/>
          <a:ext cx="0" cy="0"/>
          <a:chOff x="0" y="0"/>
          <a:chExt cx="0" cy="0"/>
        </a:xfrm>
      </p:grpSpPr>
      <p:sp>
        <p:nvSpPr>
          <p:cNvPr id="3129" name="Google Shape;3129;g37fca2850e_8_4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0" name="Google Shape;3130;g37fca2850e_8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P4Runtime</a:t>
            </a:r>
            <a:r>
              <a:rPr lang="en-US"/>
              <a:t> is a framework for runtime control of P4 targets.</a:t>
            </a:r>
            <a:endParaRPr/>
          </a:p>
          <a:p>
            <a:pPr indent="0" lvl="0" marL="76200" marR="0" rtl="0" algn="l">
              <a:spcBef>
                <a:spcPts val="0"/>
              </a:spcBef>
              <a:spcAft>
                <a:spcPts val="0"/>
              </a:spcAft>
              <a:buClr>
                <a:schemeClr val="dk1"/>
              </a:buClr>
              <a:buSzPts val="1200"/>
              <a:buFont typeface="Calibri"/>
              <a:buNone/>
            </a:pPr>
            <a:r>
              <a:rPr lang="en-US"/>
              <a:t>This is an open-source project with initial contributions from Barefoot and Google - see link</a:t>
            </a:r>
            <a:endParaRPr/>
          </a:p>
          <a:p>
            <a:pPr indent="0" lvl="0" marL="76200" marR="0" rtl="0" algn="l">
              <a:spcBef>
                <a:spcPts val="0"/>
              </a:spcBef>
              <a:spcAft>
                <a:spcPts val="0"/>
              </a:spcAft>
              <a:buClr>
                <a:schemeClr val="dk1"/>
              </a:buClr>
              <a:buSzPts val="1200"/>
              <a:buFont typeface="Calibri"/>
              <a:buNone/>
            </a:pPr>
            <a:r>
              <a:rPr lang="en-US"/>
              <a:t>Explain figure on right </a:t>
            </a:r>
            <a:endParaRPr/>
          </a:p>
          <a:p>
            <a:pPr indent="0" lvl="0" marL="76200" marR="0" rtl="0" algn="l">
              <a:spcBef>
                <a:spcPts val="0"/>
              </a:spcBef>
              <a:spcAft>
                <a:spcPts val="0"/>
              </a:spcAft>
              <a:buClr>
                <a:schemeClr val="dk1"/>
              </a:buClr>
              <a:buSzPts val="1200"/>
              <a:buFont typeface="Calibri"/>
              <a:buNone/>
            </a:pPr>
            <a:r>
              <a:rPr lang="en-US"/>
              <a:t>Protobuf allows easy serialization and supports a wide range of programming languages</a:t>
            </a:r>
            <a:endParaRPr/>
          </a:p>
          <a:p>
            <a:pPr indent="0" lvl="0" marL="76200" marR="0" rtl="0" algn="l">
              <a:spcBef>
                <a:spcPts val="0"/>
              </a:spcBef>
              <a:spcAft>
                <a:spcPts val="0"/>
              </a:spcAft>
              <a:buClr>
                <a:schemeClr val="dk1"/>
              </a:buClr>
              <a:buSzPts val="1200"/>
              <a:buFont typeface="Calibri"/>
              <a:buNone/>
            </a:pPr>
            <a:r>
              <a:rPr lang="en-US"/>
              <a:t>gRPC as default transport mechanism</a:t>
            </a:r>
            <a:endParaRPr/>
          </a:p>
          <a:p>
            <a:pPr indent="0" lvl="0" marL="76200" marR="0" rtl="0" algn="l">
              <a:spcBef>
                <a:spcPts val="0"/>
              </a:spcBef>
              <a:spcAft>
                <a:spcPts val="0"/>
              </a:spcAft>
              <a:buClr>
                <a:schemeClr val="dk1"/>
              </a:buClr>
              <a:buSzPts val="1200"/>
              <a:buFont typeface="Calibri"/>
              <a:buNone/>
            </a:pPr>
            <a:r>
              <a:rPr lang="en-US"/>
              <a:t>It also enables field-reconfigurability</a:t>
            </a:r>
            <a:endParaRPr/>
          </a:p>
          <a:p>
            <a:pPr indent="0" lvl="0" marL="76200" marR="0" rtl="0" algn="l">
              <a:spcBef>
                <a:spcPts val="0"/>
              </a:spcBef>
              <a:spcAft>
                <a:spcPts val="0"/>
              </a:spcAft>
              <a:buClr>
                <a:schemeClr val="dk1"/>
              </a:buClr>
              <a:buSzPts val="1200"/>
              <a:buFont typeface="Calibri"/>
              <a:buNone/>
            </a:pPr>
            <a:r>
              <a:rPr lang="en-US"/>
              <a:t>Now, let’s jump in to the details and see how </a:t>
            </a:r>
            <a:r>
              <a:rPr lang="en-US"/>
              <a:t>P4Runtime</a:t>
            </a:r>
            <a:r>
              <a:rPr lang="en-US"/>
              <a:t> achieves this.</a:t>
            </a:r>
            <a:endParaRPr/>
          </a:p>
        </p:txBody>
      </p:sp>
      <p:sp>
        <p:nvSpPr>
          <p:cNvPr id="3131" name="Google Shape;3131;g37fca2850e_8_40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0" name="Shape 3150"/>
        <p:cNvGrpSpPr/>
        <p:nvPr/>
      </p:nvGrpSpPr>
      <p:grpSpPr>
        <a:xfrm>
          <a:off x="0" y="0"/>
          <a:ext cx="0" cy="0"/>
          <a:chOff x="0" y="0"/>
          <a:chExt cx="0" cy="0"/>
        </a:xfrm>
      </p:grpSpPr>
      <p:sp>
        <p:nvSpPr>
          <p:cNvPr id="3151" name="Google Shape;3151;g37fca2850e_8_4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2" name="Google Shape;3152;g37fca2850e_8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3153" name="Google Shape;3153;g37fca2850e_8_42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9" name="Shape 3159"/>
        <p:cNvGrpSpPr/>
        <p:nvPr/>
      </p:nvGrpSpPr>
      <p:grpSpPr>
        <a:xfrm>
          <a:off x="0" y="0"/>
          <a:ext cx="0" cy="0"/>
          <a:chOff x="0" y="0"/>
          <a:chExt cx="0" cy="0"/>
        </a:xfrm>
      </p:grpSpPr>
      <p:sp>
        <p:nvSpPr>
          <p:cNvPr id="3160" name="Google Shape;3160;g37fca2850e_8_4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1" name="Google Shape;3161;g37fca2850e_8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3162" name="Google Shape;3162;g37fca2850e_8_43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8" name="Shape 3168"/>
        <p:cNvGrpSpPr/>
        <p:nvPr/>
      </p:nvGrpSpPr>
      <p:grpSpPr>
        <a:xfrm>
          <a:off x="0" y="0"/>
          <a:ext cx="0" cy="0"/>
          <a:chOff x="0" y="0"/>
          <a:chExt cx="0" cy="0"/>
        </a:xfrm>
      </p:grpSpPr>
      <p:sp>
        <p:nvSpPr>
          <p:cNvPr id="3169" name="Google Shape;3169;g37fca2850e_8_4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0" name="Google Shape;3170;g37fca2850e_8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3171" name="Google Shape;3171;g37fca2850e_8_44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7" name="Shape 3177"/>
        <p:cNvGrpSpPr/>
        <p:nvPr/>
      </p:nvGrpSpPr>
      <p:grpSpPr>
        <a:xfrm>
          <a:off x="0" y="0"/>
          <a:ext cx="0" cy="0"/>
          <a:chOff x="0" y="0"/>
          <a:chExt cx="0" cy="0"/>
        </a:xfrm>
      </p:grpSpPr>
      <p:sp>
        <p:nvSpPr>
          <p:cNvPr id="3178" name="Google Shape;3178;g37fca2850e_8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9" name="Google Shape;3179;g37fca2850e_8_4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4" name="Shape 3184"/>
        <p:cNvGrpSpPr/>
        <p:nvPr/>
      </p:nvGrpSpPr>
      <p:grpSpPr>
        <a:xfrm>
          <a:off x="0" y="0"/>
          <a:ext cx="0" cy="0"/>
          <a:chOff x="0" y="0"/>
          <a:chExt cx="0" cy="0"/>
        </a:xfrm>
      </p:grpSpPr>
      <p:sp>
        <p:nvSpPr>
          <p:cNvPr id="3185" name="Google Shape;3185;g37fca2850e_8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6" name="Google Shape;3186;g37fca2850e_8_45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1" name="Shape 3191"/>
        <p:cNvGrpSpPr/>
        <p:nvPr/>
      </p:nvGrpSpPr>
      <p:grpSpPr>
        <a:xfrm>
          <a:off x="0" y="0"/>
          <a:ext cx="0" cy="0"/>
          <a:chOff x="0" y="0"/>
          <a:chExt cx="0" cy="0"/>
        </a:xfrm>
      </p:grpSpPr>
      <p:sp>
        <p:nvSpPr>
          <p:cNvPr id="3192" name="Google Shape;3192;g37fca2850e_8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3" name="Google Shape;3193;g37fca2850e_8_46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5" name="Shape 3205"/>
        <p:cNvGrpSpPr/>
        <p:nvPr/>
      </p:nvGrpSpPr>
      <p:grpSpPr>
        <a:xfrm>
          <a:off x="0" y="0"/>
          <a:ext cx="0" cy="0"/>
          <a:chOff x="0" y="0"/>
          <a:chExt cx="0" cy="0"/>
        </a:xfrm>
      </p:grpSpPr>
      <p:sp>
        <p:nvSpPr>
          <p:cNvPr id="3206" name="Google Shape;3206;g37fca2850e_8_4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7" name="Google Shape;3207;g37fca2850e_8_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Here I have an excerpt from the protocol definition showing the message format for installing a table entry.</a:t>
            </a:r>
            <a:endParaRPr/>
          </a:p>
          <a:p>
            <a:pPr indent="0" lvl="0" marL="76200" marR="0" rtl="0" algn="l">
              <a:spcBef>
                <a:spcPts val="0"/>
              </a:spcBef>
              <a:spcAft>
                <a:spcPts val="0"/>
              </a:spcAft>
              <a:buClr>
                <a:schemeClr val="dk1"/>
              </a:buClr>
              <a:buSzPts val="1200"/>
              <a:buFont typeface="Calibri"/>
              <a:buNone/>
            </a:pPr>
            <a:r>
              <a:rPr lang="en-US"/>
              <a:t>Explain each line in the code.</a:t>
            </a:r>
            <a:endParaRPr/>
          </a:p>
          <a:p>
            <a:pPr indent="0" lvl="0" marL="76200" marR="0" rtl="0" algn="l">
              <a:spcBef>
                <a:spcPts val="0"/>
              </a:spcBef>
              <a:spcAft>
                <a:spcPts val="0"/>
              </a:spcAft>
              <a:buClr>
                <a:schemeClr val="dk1"/>
              </a:buClr>
              <a:buSzPts val="1200"/>
              <a:buFont typeface="Calibri"/>
              <a:buNone/>
            </a:pPr>
            <a:r>
              <a:rPr lang="en-US"/>
              <a:t>Now, both the control plane and the dataplane have to agree on this message format. Let’s see how </a:t>
            </a:r>
            <a:r>
              <a:rPr lang="en-US"/>
              <a:t>P4Runtime</a:t>
            </a:r>
            <a:r>
              <a:rPr lang="en-US"/>
              <a:t> achieves this.</a:t>
            </a:r>
            <a:endParaRPr/>
          </a:p>
        </p:txBody>
      </p:sp>
      <p:sp>
        <p:nvSpPr>
          <p:cNvPr id="3208" name="Google Shape;3208;g37fca2850e_8_47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2" name="Shape 3222"/>
        <p:cNvGrpSpPr/>
        <p:nvPr/>
      </p:nvGrpSpPr>
      <p:grpSpPr>
        <a:xfrm>
          <a:off x="0" y="0"/>
          <a:ext cx="0" cy="0"/>
          <a:chOff x="0" y="0"/>
          <a:chExt cx="0" cy="0"/>
        </a:xfrm>
      </p:grpSpPr>
      <p:sp>
        <p:nvSpPr>
          <p:cNvPr id="3223" name="Google Shape;3223;g37fca2850e_8_4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4" name="Google Shape;3224;g37fca2850e_8_4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lang="en-US"/>
              <a:t>The answer is P4Info.</a:t>
            </a:r>
            <a:endParaRPr/>
          </a:p>
          <a:p>
            <a:pPr indent="0" lvl="0" marL="0" marR="0" rtl="0" algn="l">
              <a:spcBef>
                <a:spcPts val="0"/>
              </a:spcBef>
              <a:spcAft>
                <a:spcPts val="0"/>
              </a:spcAft>
              <a:buClr>
                <a:schemeClr val="dk1"/>
              </a:buClr>
              <a:buSzPts val="1200"/>
              <a:buFont typeface="Calibri"/>
              <a:buNone/>
            </a:pPr>
            <a:r>
              <a:rPr lang="en-US"/>
              <a:t>Similar to the target-specific configuration blob, the compiler also generates a file called p4info. This contains the description of all the tables that is needed for runtime control.</a:t>
            </a:r>
            <a:endParaRPr/>
          </a:p>
          <a:p>
            <a:pPr indent="0" lvl="0" marL="0" marR="0" rtl="0" algn="l">
              <a:spcBef>
                <a:spcPts val="0"/>
              </a:spcBef>
              <a:spcAft>
                <a:spcPts val="0"/>
              </a:spcAft>
              <a:buClr>
                <a:schemeClr val="dk1"/>
              </a:buClr>
              <a:buSzPts val="1200"/>
              <a:buFont typeface="Calibri"/>
              <a:buNone/>
            </a:pPr>
            <a:r>
              <a:rPr lang="en-US"/>
              <a:t>This is shared between the control plane and the data plane.</a:t>
            </a:r>
            <a:endParaRPr/>
          </a:p>
          <a:p>
            <a:pPr indent="0" lvl="0" marL="0" marR="0" rtl="0" algn="l">
              <a:spcBef>
                <a:spcPts val="0"/>
              </a:spcBef>
              <a:spcAft>
                <a:spcPts val="0"/>
              </a:spcAft>
              <a:buClr>
                <a:schemeClr val="dk1"/>
              </a:buClr>
              <a:buSzPts val="1200"/>
              <a:buFont typeface="Calibri"/>
              <a:buNone/>
            </a:pPr>
            <a:r>
              <a:rPr lang="en-US"/>
              <a:t>Defines the “contract” between the two planes.</a:t>
            </a:r>
            <a:endParaRPr/>
          </a:p>
          <a:p>
            <a:pPr indent="0" lvl="0" marL="0" marR="0" rtl="0" algn="l">
              <a:spcBef>
                <a:spcPts val="0"/>
              </a:spcBef>
              <a:spcAft>
                <a:spcPts val="0"/>
              </a:spcAft>
              <a:buClr>
                <a:schemeClr val="dk1"/>
              </a:buClr>
              <a:buSzPts val="1200"/>
              <a:buFont typeface="Calibri"/>
              <a:buNone/>
            </a:pPr>
            <a:r>
              <a:rPr lang="en-US"/>
              <a:t>The file format is based on protobuf, and you can see the definition at the link.</a:t>
            </a:r>
            <a:endParaRPr/>
          </a:p>
          <a:p>
            <a:pPr indent="0" lvl="0" marL="0" marR="0" rtl="0" algn="l">
              <a:spcBef>
                <a:spcPts val="0"/>
              </a:spcBef>
              <a:spcAft>
                <a:spcPts val="0"/>
              </a:spcAft>
              <a:buClr>
                <a:schemeClr val="dk1"/>
              </a:buClr>
              <a:buSzPts val="1200"/>
              <a:buFont typeface="Calibri"/>
              <a:buNone/>
            </a:pPr>
            <a:r>
              <a:rPr lang="en-US"/>
              <a:t>One thing to note is that the output is target-independent.</a:t>
            </a:r>
            <a:endParaRPr/>
          </a:p>
        </p:txBody>
      </p:sp>
      <p:sp>
        <p:nvSpPr>
          <p:cNvPr id="3225" name="Google Shape;3225;g37fca2850e_8_494: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2" name="Shape 3252"/>
        <p:cNvGrpSpPr/>
        <p:nvPr/>
      </p:nvGrpSpPr>
      <p:grpSpPr>
        <a:xfrm>
          <a:off x="0" y="0"/>
          <a:ext cx="0" cy="0"/>
          <a:chOff x="0" y="0"/>
          <a:chExt cx="0" cy="0"/>
        </a:xfrm>
      </p:grpSpPr>
      <p:sp>
        <p:nvSpPr>
          <p:cNvPr id="3253" name="Google Shape;3253;g37fca2850e_8_5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4" name="Google Shape;3254;g37fca2850e_8_5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Let’s look at a concrete example to make this more clear.</a:t>
            </a:r>
            <a:endParaRPr/>
          </a:p>
          <a:p>
            <a:pPr indent="0" lvl="0" marL="76200" marR="0" rtl="0" algn="l">
              <a:spcBef>
                <a:spcPts val="0"/>
              </a:spcBef>
              <a:spcAft>
                <a:spcPts val="0"/>
              </a:spcAft>
              <a:buClr>
                <a:schemeClr val="dk1"/>
              </a:buClr>
              <a:buSzPts val="1200"/>
              <a:buFont typeface="Calibri"/>
              <a:buNone/>
            </a:pPr>
            <a:r>
              <a:rPr lang="en-US"/>
              <a:t>Go through each line.</a:t>
            </a:r>
            <a:endParaRPr/>
          </a:p>
        </p:txBody>
      </p:sp>
      <p:sp>
        <p:nvSpPr>
          <p:cNvPr id="3255" name="Google Shape;3255;g37fca2850e_8_52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g37fca2850e_6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8" name="Google Shape;868;g37fca2850e_6_15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P4 and this whole programmable data-plane movement is really a logical extension to what many of you probably think of as software defined networking.</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I think its fair to say that SDN has really changed the way we operate big networks, for the better</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OpenFlow is of course a key protocol that enables SDN, and it standardized a way to interact with the switch. So how to add/remove table entries, query statistics, and so forth. This protocol is what gives us runtime control over the network devices.</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OpenFlow also standardized the model that we can use to program network devices, that is, it identified the match/action abstraction.</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SDN also brought about the concept of logically centralized control of our network. And this is convenient because it can really help simplify the control-plane since we no longer have to wait for distributed algorithms to converge and we can have one central view of our network.</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However, this approach to SDN was running into some issues.</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One issue was that as data plane protocols changed and evolved, it required us to update the standards that we use for that southbound interface between the controller and the switch.</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If you take a look at OpenFlow, the first version supported 12 header fields that you can match on, and now there are 40. So OpenFlow has already expanded quite a lot and will continue to do so as data-plane protocols continue to change and new ones are created. And as we all know, that process of making changes to a standard can take quite a long time. But what takes even longer is that you know have to update your switching chip ASIC to support the new data-plane protocol.</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Another issue with this approach is the limited interoperability between vendors that provide SDN enabled switch chips. Some speak OpenFlow, others speak netconf, while others might speak some other SDN protocol. And these differences in the southbound interface must be handled at the SDN controller, which can be quite cumbersome.</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Additionally, this approach provides limited programmability. When you buy an SDN enabled switch, it will support some fixed set of fields you can match on and some fixed set of actions that can be performed upon meeting the match criteria, but you can’t fundamentally change that set of match fields or that set of actions.</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So these are exactly the issues that P4 and P4Runtime attempt to address.</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So the way to think about it is that OpenFlow and this traditional SDN model are really designed to give those who own and operate big networks, control over the control-plane. P4 is now meant to give network operators control over the data-plane.</a:t>
            </a:r>
            <a:endParaRPr/>
          </a:p>
          <a:p>
            <a:pPr indent="-228600" lvl="0" marL="45720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869" name="Google Shape;869;g37fca2850e_6_1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0" name="Shape 3270"/>
        <p:cNvGrpSpPr/>
        <p:nvPr/>
      </p:nvGrpSpPr>
      <p:grpSpPr>
        <a:xfrm>
          <a:off x="0" y="0"/>
          <a:ext cx="0" cy="0"/>
          <a:chOff x="0" y="0"/>
          <a:chExt cx="0" cy="0"/>
        </a:xfrm>
      </p:grpSpPr>
      <p:sp>
        <p:nvSpPr>
          <p:cNvPr id="3271" name="Google Shape;3271;g37fca2850e_8_5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2" name="Google Shape;3272;g37fca2850e_8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rPr lang="en-US"/>
              <a:t>Now, let’s return to the messaging format specified by P4Runtime  and see an example for adding a new table entry.</a:t>
            </a:r>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Protobuf bytes encoding in ASCII format</a:t>
            </a:r>
            <a:endParaRPr/>
          </a:p>
        </p:txBody>
      </p:sp>
      <p:sp>
        <p:nvSpPr>
          <p:cNvPr id="3273" name="Google Shape;3273;g37fca2850e_8_54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6" name="Shape 3286"/>
        <p:cNvGrpSpPr/>
        <p:nvPr/>
      </p:nvGrpSpPr>
      <p:grpSpPr>
        <a:xfrm>
          <a:off x="0" y="0"/>
          <a:ext cx="0" cy="0"/>
          <a:chOff x="0" y="0"/>
          <a:chExt cx="0" cy="0"/>
        </a:xfrm>
      </p:grpSpPr>
      <p:sp>
        <p:nvSpPr>
          <p:cNvPr id="3287" name="Google Shape;3287;g37fca2850e_8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8" name="Google Shape;3288;g37fca2850e_8_5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3" name="Shape 3323"/>
        <p:cNvGrpSpPr/>
        <p:nvPr/>
      </p:nvGrpSpPr>
      <p:grpSpPr>
        <a:xfrm>
          <a:off x="0" y="0"/>
          <a:ext cx="0" cy="0"/>
          <a:chOff x="0" y="0"/>
          <a:chExt cx="0" cy="0"/>
        </a:xfrm>
      </p:grpSpPr>
      <p:sp>
        <p:nvSpPr>
          <p:cNvPr id="3324" name="Google Shape;3324;g37fca2850e_8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5" name="Google Shape;3325;g37fca2850e_8_59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7" name="Shape 3337"/>
        <p:cNvGrpSpPr/>
        <p:nvPr/>
      </p:nvGrpSpPr>
      <p:grpSpPr>
        <a:xfrm>
          <a:off x="0" y="0"/>
          <a:ext cx="0" cy="0"/>
          <a:chOff x="0" y="0"/>
          <a:chExt cx="0" cy="0"/>
        </a:xfrm>
      </p:grpSpPr>
      <p:sp>
        <p:nvSpPr>
          <p:cNvPr id="3338" name="Google Shape;3338;g37fca2850e_8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9" name="Google Shape;3339;g37fca2850e_8_60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4" name="Shape 3344"/>
        <p:cNvGrpSpPr/>
        <p:nvPr/>
      </p:nvGrpSpPr>
      <p:grpSpPr>
        <a:xfrm>
          <a:off x="0" y="0"/>
          <a:ext cx="0" cy="0"/>
          <a:chOff x="0" y="0"/>
          <a:chExt cx="0" cy="0"/>
        </a:xfrm>
      </p:grpSpPr>
      <p:sp>
        <p:nvSpPr>
          <p:cNvPr id="3345" name="Google Shape;3345;g37fca2850e_8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6" name="Google Shape;3346;g37fca2850e_8_6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1" name="Shape 3351"/>
        <p:cNvGrpSpPr/>
        <p:nvPr/>
      </p:nvGrpSpPr>
      <p:grpSpPr>
        <a:xfrm>
          <a:off x="0" y="0"/>
          <a:ext cx="0" cy="0"/>
          <a:chOff x="0" y="0"/>
          <a:chExt cx="0" cy="0"/>
        </a:xfrm>
      </p:grpSpPr>
      <p:sp>
        <p:nvSpPr>
          <p:cNvPr id="3352" name="Google Shape;3352;g37fca2850e_8_6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3" name="Google Shape;3353;g37fca2850e_8_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What’s cool about this approach is that:</a:t>
            </a:r>
            <a:endParaRPr/>
          </a:p>
          <a:p>
            <a:pPr indent="-304800" lvl="0" marL="457200" marR="0" rtl="0" algn="l">
              <a:spcBef>
                <a:spcPts val="0"/>
              </a:spcBef>
              <a:spcAft>
                <a:spcPts val="0"/>
              </a:spcAft>
              <a:buSzPts val="1200"/>
              <a:buChar char="-"/>
            </a:pPr>
            <a:r>
              <a:rPr lang="en-US"/>
              <a:t>Say you have a network with switches from different vendors - which may support different architecture.</a:t>
            </a:r>
            <a:endParaRPr/>
          </a:p>
          <a:p>
            <a:pPr indent="-304800" lvl="0" marL="457200" marR="0" rtl="0" algn="l">
              <a:spcBef>
                <a:spcPts val="0"/>
              </a:spcBef>
              <a:spcAft>
                <a:spcPts val="0"/>
              </a:spcAft>
              <a:buSzPts val="1200"/>
              <a:buChar char="-"/>
            </a:pPr>
            <a:r>
              <a:rPr lang="en-US"/>
              <a:t>However, if all of them are running the same P4 program, the same messages can be used by the controller to program all the devices</a:t>
            </a:r>
            <a:endParaRPr/>
          </a:p>
        </p:txBody>
      </p:sp>
      <p:sp>
        <p:nvSpPr>
          <p:cNvPr id="3354" name="Google Shape;3354;g37fca2850e_8_61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5" name="Shape 3405"/>
        <p:cNvGrpSpPr/>
        <p:nvPr/>
      </p:nvGrpSpPr>
      <p:grpSpPr>
        <a:xfrm>
          <a:off x="0" y="0"/>
          <a:ext cx="0" cy="0"/>
          <a:chOff x="0" y="0"/>
          <a:chExt cx="0" cy="0"/>
        </a:xfrm>
      </p:grpSpPr>
      <p:sp>
        <p:nvSpPr>
          <p:cNvPr id="3406" name="Google Shape;3406;g37fca2850e_8_6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7" name="Google Shape;3407;g37fca2850e_8_6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The same runtime API can be used for local control too.</a:t>
            </a:r>
            <a:endParaRPr b="0" i="0" sz="1200" u="none" cap="none" strike="noStrike">
              <a:solidFill>
                <a:schemeClr val="dk1"/>
              </a:solidFill>
              <a:latin typeface="Calibri"/>
              <a:ea typeface="Calibri"/>
              <a:cs typeface="Calibri"/>
              <a:sym typeface="Calibri"/>
            </a:endParaRPr>
          </a:p>
        </p:txBody>
      </p:sp>
      <p:sp>
        <p:nvSpPr>
          <p:cNvPr id="3408" name="Google Shape;3408;g37fca2850e_8_66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5" name="Shape 3435"/>
        <p:cNvGrpSpPr/>
        <p:nvPr/>
      </p:nvGrpSpPr>
      <p:grpSpPr>
        <a:xfrm>
          <a:off x="0" y="0"/>
          <a:ext cx="0" cy="0"/>
          <a:chOff x="0" y="0"/>
          <a:chExt cx="0" cy="0"/>
        </a:xfrm>
      </p:grpSpPr>
      <p:sp>
        <p:nvSpPr>
          <p:cNvPr id="3436" name="Google Shape;3436;g37fca2850e_8_8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7" name="Google Shape;3437;g37fca2850e_8_8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lang="en-US"/>
              <a:t>To recap, we have looked at:</a:t>
            </a:r>
            <a:endParaRPr/>
          </a:p>
          <a:p>
            <a:pPr indent="-304800" lvl="0" marL="457200" marR="0" rtl="0" algn="l">
              <a:spcBef>
                <a:spcPts val="0"/>
              </a:spcBef>
              <a:spcAft>
                <a:spcPts val="0"/>
              </a:spcAft>
              <a:buSzPts val="1200"/>
              <a:buChar char="-"/>
            </a:pPr>
            <a:r>
              <a:rPr lang="en-US"/>
              <a:t>How </a:t>
            </a:r>
            <a:r>
              <a:rPr lang="en-US"/>
              <a:t>P4Runtime</a:t>
            </a:r>
            <a:r>
              <a:rPr lang="en-US"/>
              <a:t> provides a target-independent and protocol-independent interface using P4Info.</a:t>
            </a:r>
            <a:endParaRPr/>
          </a:p>
          <a:p>
            <a:pPr indent="-304800" lvl="0" marL="457200" marR="0" rtl="0" algn="l">
              <a:spcBef>
                <a:spcPts val="0"/>
              </a:spcBef>
              <a:spcAft>
                <a:spcPts val="0"/>
              </a:spcAft>
              <a:buSzPts val="1200"/>
              <a:buChar char="-"/>
            </a:pPr>
            <a:r>
              <a:rPr lang="en-US"/>
              <a:t>An example of how this API can be used to insert a new flow entry</a:t>
            </a:r>
            <a:endParaRPr/>
          </a:p>
          <a:p>
            <a:pPr indent="-304800" lvl="0" marL="457200" marR="0" rtl="0" algn="l">
              <a:spcBef>
                <a:spcPts val="0"/>
              </a:spcBef>
              <a:spcAft>
                <a:spcPts val="0"/>
              </a:spcAft>
              <a:buSzPts val="1200"/>
              <a:buChar char="-"/>
            </a:pPr>
            <a:r>
              <a:rPr lang="en-US"/>
              <a:t>How the program can be updated at runtime. </a:t>
            </a:r>
            <a:endParaRPr/>
          </a:p>
          <a:p>
            <a:pPr indent="0" lvl="0" marL="0" marR="0" rtl="0" algn="l">
              <a:spcBef>
                <a:spcPts val="0"/>
              </a:spcBef>
              <a:spcAft>
                <a:spcPts val="0"/>
              </a:spcAft>
              <a:buNone/>
            </a:pPr>
            <a:r>
              <a:t/>
            </a:r>
            <a:endParaRPr/>
          </a:p>
        </p:txBody>
      </p:sp>
      <p:sp>
        <p:nvSpPr>
          <p:cNvPr id="3438" name="Google Shape;3438;g37fca2850e_8_84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4" name="Shape 3444"/>
        <p:cNvGrpSpPr/>
        <p:nvPr/>
      </p:nvGrpSpPr>
      <p:grpSpPr>
        <a:xfrm>
          <a:off x="0" y="0"/>
          <a:ext cx="0" cy="0"/>
          <a:chOff x="0" y="0"/>
          <a:chExt cx="0" cy="0"/>
        </a:xfrm>
      </p:grpSpPr>
      <p:sp>
        <p:nvSpPr>
          <p:cNvPr id="3445" name="Google Shape;3445;g37fca2850e_8_8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6" name="Google Shape;3446;g37fca2850e_8_8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Let’s go through a quick exercise to see </a:t>
            </a:r>
            <a:r>
              <a:rPr lang="en-US"/>
              <a:t>P4Runtime</a:t>
            </a:r>
            <a:r>
              <a:rPr lang="en-US"/>
              <a:t> in action.</a:t>
            </a:r>
            <a:endParaRPr b="0" i="0" sz="1200" u="none" cap="none" strike="noStrike">
              <a:solidFill>
                <a:schemeClr val="dk1"/>
              </a:solidFill>
              <a:latin typeface="Calibri"/>
              <a:ea typeface="Calibri"/>
              <a:cs typeface="Calibri"/>
              <a:sym typeface="Calibri"/>
            </a:endParaRPr>
          </a:p>
        </p:txBody>
      </p:sp>
      <p:sp>
        <p:nvSpPr>
          <p:cNvPr id="3447" name="Google Shape;3447;g37fca2850e_8_87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2" name="Shape 3452"/>
        <p:cNvGrpSpPr/>
        <p:nvPr/>
      </p:nvGrpSpPr>
      <p:grpSpPr>
        <a:xfrm>
          <a:off x="0" y="0"/>
          <a:ext cx="0" cy="0"/>
          <a:chOff x="0" y="0"/>
          <a:chExt cx="0" cy="0"/>
        </a:xfrm>
      </p:grpSpPr>
      <p:sp>
        <p:nvSpPr>
          <p:cNvPr id="3453" name="Google Shape;3453;g37fca2850e_8_8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4" name="Google Shape;3454;g37fca2850e_8_8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lang="en-US"/>
              <a:t>The main goal of this exercise to write a remote controller to manage the dataplane…</a:t>
            </a:r>
            <a:endParaRPr/>
          </a:p>
          <a:p>
            <a:pPr indent="0" lvl="0" marL="0" marR="0" rtl="0" algn="l">
              <a:spcBef>
                <a:spcPts val="0"/>
              </a:spcBef>
              <a:spcAft>
                <a:spcPts val="0"/>
              </a:spcAft>
              <a:buClr>
                <a:schemeClr val="dk1"/>
              </a:buClr>
              <a:buSzPts val="1200"/>
              <a:buFont typeface="Calibri"/>
              <a:buNone/>
            </a:pPr>
            <a:r>
              <a:rPr lang="en-US"/>
              <a:t>Explain controller, topology and P4 program.</a:t>
            </a:r>
            <a:endParaRPr/>
          </a:p>
          <a:p>
            <a:pPr indent="0" lvl="0" marL="0" marR="0" rtl="0" algn="l">
              <a:spcBef>
                <a:spcPts val="0"/>
              </a:spcBef>
              <a:spcAft>
                <a:spcPts val="0"/>
              </a:spcAft>
              <a:buClr>
                <a:schemeClr val="dk1"/>
              </a:buClr>
              <a:buSzPts val="1200"/>
              <a:buFont typeface="Calibri"/>
              <a:buNone/>
            </a:pPr>
            <a:r>
              <a:rPr lang="en-US"/>
              <a:t>Added two actions and counters.</a:t>
            </a:r>
            <a:endParaRPr/>
          </a:p>
        </p:txBody>
      </p:sp>
      <p:sp>
        <p:nvSpPr>
          <p:cNvPr id="3455" name="Google Shape;3455;g37fca2850e_8_88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37fca2850e_6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7" name="Google Shape;887;g37fca2850e_6_1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To motivate this a bit more, let me describe how network systems are currently built</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When you start building a network system you first define your list of requirements and the features you want to include</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You then look at all of the different available packet-processing chips out there, which all have a datasheet that explains roughly in English how they process packets</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You try to pick the one that best suits your needs, of course it also probably has a bunch of stuff you don’t need</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But once you decide on a chip, that defines bottoms-up how your system will be built. It defines how the driver is written as well as how the control-plane running in the switch OS is able to interact with the forwarding plane in the fixed-function chip</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Now of course, if you want to add a new feature, for example support a new protocol in your system, you need to change the fixed-function chip, which could take 4 years in the best case! And then after 4 years you’ve probably already figured out a hack to get around it, or if you do decide that still want it then you have to replace all of your hardware which is very expensive and can be big pain.</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Now what P4 and this whole programmable data-plane movement are trying to do is turn this design philosophy upside down.</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888" name="Google Shape;888;g37fca2850e_6_1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4" name="Shape 3464"/>
        <p:cNvGrpSpPr/>
        <p:nvPr/>
      </p:nvGrpSpPr>
      <p:grpSpPr>
        <a:xfrm>
          <a:off x="0" y="0"/>
          <a:ext cx="0" cy="0"/>
          <a:chOff x="0" y="0"/>
          <a:chExt cx="0" cy="0"/>
        </a:xfrm>
      </p:grpSpPr>
      <p:sp>
        <p:nvSpPr>
          <p:cNvPr id="3465" name="Google Shape;3465;g37fca2850e_8_8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6" name="Google Shape;3466;g37fca2850e_8_8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467" name="Google Shape;3467;g37fca2850e_8_89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3" name="Shape 3473"/>
        <p:cNvGrpSpPr/>
        <p:nvPr/>
      </p:nvGrpSpPr>
      <p:grpSpPr>
        <a:xfrm>
          <a:off x="0" y="0"/>
          <a:ext cx="0" cy="0"/>
          <a:chOff x="0" y="0"/>
          <a:chExt cx="0" cy="0"/>
        </a:xfrm>
      </p:grpSpPr>
      <p:sp>
        <p:nvSpPr>
          <p:cNvPr id="3474" name="Google Shape;3474;g3bbe2929f6_80_4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5" name="Google Shape;3475;g3bbe2929f6_80_4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Let’s go through a quick exercise to see P4Runtime in action.</a:t>
            </a:r>
            <a:endParaRPr b="0" i="0" sz="1200" u="none" cap="none" strike="noStrike">
              <a:solidFill>
                <a:schemeClr val="dk1"/>
              </a:solidFill>
              <a:latin typeface="Calibri"/>
              <a:ea typeface="Calibri"/>
              <a:cs typeface="Calibri"/>
              <a:sym typeface="Calibri"/>
            </a:endParaRPr>
          </a:p>
        </p:txBody>
      </p:sp>
      <p:sp>
        <p:nvSpPr>
          <p:cNvPr id="3476" name="Google Shape;3476;g3bbe2929f6_80_40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0" name="Shape 3480"/>
        <p:cNvGrpSpPr/>
        <p:nvPr/>
      </p:nvGrpSpPr>
      <p:grpSpPr>
        <a:xfrm>
          <a:off x="0" y="0"/>
          <a:ext cx="0" cy="0"/>
          <a:chOff x="0" y="0"/>
          <a:chExt cx="0" cy="0"/>
        </a:xfrm>
      </p:grpSpPr>
      <p:sp>
        <p:nvSpPr>
          <p:cNvPr id="3481" name="Google Shape;3481;g3bbe2929f6_80_5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2" name="Google Shape;3482;g3bbe2929f6_8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3483" name="Google Shape;3483;g3bbe2929f6_80_52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4" name="Shape 3534"/>
        <p:cNvGrpSpPr/>
        <p:nvPr/>
      </p:nvGrpSpPr>
      <p:grpSpPr>
        <a:xfrm>
          <a:off x="0" y="0"/>
          <a:ext cx="0" cy="0"/>
          <a:chOff x="0" y="0"/>
          <a:chExt cx="0" cy="0"/>
        </a:xfrm>
      </p:grpSpPr>
      <p:sp>
        <p:nvSpPr>
          <p:cNvPr id="3535" name="Google Shape;3535;g3bbe2929f6_80_5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6" name="Google Shape;3536;g3bbe2929f6_8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3537" name="Google Shape;3537;g3bbe2929f6_80_58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2" name="Shape 3542"/>
        <p:cNvGrpSpPr/>
        <p:nvPr/>
      </p:nvGrpSpPr>
      <p:grpSpPr>
        <a:xfrm>
          <a:off x="0" y="0"/>
          <a:ext cx="0" cy="0"/>
          <a:chOff x="0" y="0"/>
          <a:chExt cx="0" cy="0"/>
        </a:xfrm>
      </p:grpSpPr>
      <p:sp>
        <p:nvSpPr>
          <p:cNvPr id="3543" name="Google Shape;3543;g37fca2850e_10_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3544" name="Google Shape;3544;g37fca2850e_1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7" name="Shape 3547"/>
        <p:cNvGrpSpPr/>
        <p:nvPr/>
      </p:nvGrpSpPr>
      <p:grpSpPr>
        <a:xfrm>
          <a:off x="0" y="0"/>
          <a:ext cx="0" cy="0"/>
          <a:chOff x="0" y="0"/>
          <a:chExt cx="0" cy="0"/>
        </a:xfrm>
      </p:grpSpPr>
      <p:sp>
        <p:nvSpPr>
          <p:cNvPr id="3548" name="Google Shape;3548;g37fca2850e_10_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549" name="Google Shape;3549;g37fca2850e_1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7" name="Shape 3627"/>
        <p:cNvGrpSpPr/>
        <p:nvPr/>
      </p:nvGrpSpPr>
      <p:grpSpPr>
        <a:xfrm>
          <a:off x="0" y="0"/>
          <a:ext cx="0" cy="0"/>
          <a:chOff x="0" y="0"/>
          <a:chExt cx="0" cy="0"/>
        </a:xfrm>
      </p:grpSpPr>
      <p:sp>
        <p:nvSpPr>
          <p:cNvPr id="3628" name="Google Shape;3628;g37fca2850e_1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9" name="Google Shape;3629;g37fca2850e_1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630" name="Google Shape;3630;g37fca2850e_10_84: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4" name="Shape 3654"/>
        <p:cNvGrpSpPr/>
        <p:nvPr/>
      </p:nvGrpSpPr>
      <p:grpSpPr>
        <a:xfrm>
          <a:off x="0" y="0"/>
          <a:ext cx="0" cy="0"/>
          <a:chOff x="0" y="0"/>
          <a:chExt cx="0" cy="0"/>
        </a:xfrm>
      </p:grpSpPr>
      <p:sp>
        <p:nvSpPr>
          <p:cNvPr id="3655" name="Google Shape;3655;g37fca2850e_1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656" name="Google Shape;3656;g37fca2850e_1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3" name="Shape 3663"/>
        <p:cNvGrpSpPr/>
        <p:nvPr/>
      </p:nvGrpSpPr>
      <p:grpSpPr>
        <a:xfrm>
          <a:off x="0" y="0"/>
          <a:ext cx="0" cy="0"/>
          <a:chOff x="0" y="0"/>
          <a:chExt cx="0" cy="0"/>
        </a:xfrm>
      </p:grpSpPr>
      <p:sp>
        <p:nvSpPr>
          <p:cNvPr id="3664" name="Google Shape;3664;g37fca2850e_10_11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665" name="Google Shape;3665;g37fca2850e_1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0" name="Shape 3670"/>
        <p:cNvGrpSpPr/>
        <p:nvPr/>
      </p:nvGrpSpPr>
      <p:grpSpPr>
        <a:xfrm>
          <a:off x="0" y="0"/>
          <a:ext cx="0" cy="0"/>
          <a:chOff x="0" y="0"/>
          <a:chExt cx="0" cy="0"/>
        </a:xfrm>
      </p:grpSpPr>
      <p:sp>
        <p:nvSpPr>
          <p:cNvPr id="3671" name="Google Shape;3671;g37fca2850e_1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672" name="Google Shape;3672;g37fca2850e_1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p:cSld name="Section">
    <p:spTree>
      <p:nvGrpSpPr>
        <p:cNvPr id="13" name="Shape 13"/>
        <p:cNvGrpSpPr/>
        <p:nvPr/>
      </p:nvGrpSpPr>
      <p:grpSpPr>
        <a:xfrm>
          <a:off x="0" y="0"/>
          <a:ext cx="0" cy="0"/>
          <a:chOff x="0" y="0"/>
          <a:chExt cx="0" cy="0"/>
        </a:xfrm>
      </p:grpSpPr>
      <p:sp>
        <p:nvSpPr>
          <p:cNvPr id="14" name="Google Shape;14;p2"/>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15" name="Google Shape;15;p2"/>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6" name="Google Shape;16;p2"/>
          <p:cNvSpPr/>
          <p:nvPr/>
        </p:nvSpPr>
        <p:spPr>
          <a:xfrm>
            <a:off x="1617133" y="1530349"/>
            <a:ext cx="7247400" cy="936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7" name="Google Shape;17;p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Horz Big/Sm">
  <p:cSld name="Content 2 Horz Big/Sm">
    <p:spTree>
      <p:nvGrpSpPr>
        <p:cNvPr id="66" name="Shape 66"/>
        <p:cNvGrpSpPr/>
        <p:nvPr/>
      </p:nvGrpSpPr>
      <p:grpSpPr>
        <a:xfrm>
          <a:off x="0" y="0"/>
          <a:ext cx="0" cy="0"/>
          <a:chOff x="0" y="0"/>
          <a:chExt cx="0" cy="0"/>
        </a:xfrm>
      </p:grpSpPr>
      <p:sp>
        <p:nvSpPr>
          <p:cNvPr id="67" name="Google Shape;67;p1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8" name="Google Shape;68;p1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9" name="Google Shape;69;p1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11"/>
          <p:cNvSpPr txBox="1"/>
          <p:nvPr>
            <p:ph idx="1" type="body"/>
          </p:nvPr>
        </p:nvSpPr>
        <p:spPr>
          <a:xfrm>
            <a:off x="152400" y="742950"/>
            <a:ext cx="8686800" cy="8001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1" name="Google Shape;71;p11"/>
          <p:cNvSpPr txBox="1"/>
          <p:nvPr>
            <p:ph idx="2" type="body"/>
          </p:nvPr>
        </p:nvSpPr>
        <p:spPr>
          <a:xfrm>
            <a:off x="152400" y="1600200"/>
            <a:ext cx="8686800" cy="32577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660" name="Shape 660"/>
        <p:cNvGrpSpPr/>
        <p:nvPr/>
      </p:nvGrpSpPr>
      <p:grpSpPr>
        <a:xfrm>
          <a:off x="0" y="0"/>
          <a:ext cx="0" cy="0"/>
          <a:chOff x="0" y="0"/>
          <a:chExt cx="0" cy="0"/>
        </a:xfrm>
      </p:grpSpPr>
      <p:sp>
        <p:nvSpPr>
          <p:cNvPr id="661" name="Google Shape;661;p10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662" name="Google Shape;662;p10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63" name="Google Shape;663;p105"/>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4">
  <p:cSld name="Code 4">
    <p:spTree>
      <p:nvGrpSpPr>
        <p:cNvPr id="664" name="Shape 664"/>
        <p:cNvGrpSpPr/>
        <p:nvPr/>
      </p:nvGrpSpPr>
      <p:grpSpPr>
        <a:xfrm>
          <a:off x="0" y="0"/>
          <a:ext cx="0" cy="0"/>
          <a:chOff x="0" y="0"/>
          <a:chExt cx="0" cy="0"/>
        </a:xfrm>
      </p:grpSpPr>
      <p:sp>
        <p:nvSpPr>
          <p:cNvPr id="665" name="Google Shape;665;p10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666" name="Google Shape;666;p106"/>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67" name="Google Shape;667;p106"/>
          <p:cNvSpPr txBox="1"/>
          <p:nvPr>
            <p:ph idx="1" type="body"/>
          </p:nvPr>
        </p:nvSpPr>
        <p:spPr>
          <a:xfrm>
            <a:off x="152605" y="788531"/>
            <a:ext cx="4284000" cy="440400"/>
          </a:xfrm>
          <a:prstGeom prst="rect">
            <a:avLst/>
          </a:prstGeom>
          <a:noFill/>
          <a:ln>
            <a:noFill/>
          </a:ln>
        </p:spPr>
        <p:txBody>
          <a:bodyPr anchorCtr="0" anchor="ctr" bIns="91425" lIns="91425" spcFirstLastPara="1" rIns="91425" wrap="square" tIns="91425"/>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68" name="Google Shape;668;p106"/>
          <p:cNvSpPr txBox="1"/>
          <p:nvPr>
            <p:ph idx="2" type="body"/>
          </p:nvPr>
        </p:nvSpPr>
        <p:spPr>
          <a:xfrm>
            <a:off x="4555067" y="788531"/>
            <a:ext cx="4284000" cy="440400"/>
          </a:xfrm>
          <a:prstGeom prst="rect">
            <a:avLst/>
          </a:prstGeom>
          <a:noFill/>
          <a:ln>
            <a:noFill/>
          </a:ln>
        </p:spPr>
        <p:txBody>
          <a:bodyPr anchorCtr="0" anchor="ctr" bIns="91425" lIns="91425" spcFirstLastPara="1" rIns="91425" wrap="square" tIns="91425"/>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69" name="Google Shape;669;p10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70" name="Google Shape;670;p106"/>
          <p:cNvSpPr txBox="1"/>
          <p:nvPr>
            <p:ph idx="3" type="body"/>
          </p:nvPr>
        </p:nvSpPr>
        <p:spPr>
          <a:xfrm>
            <a:off x="152400" y="1257300"/>
            <a:ext cx="4267200" cy="36006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71" name="Google Shape;671;p106"/>
          <p:cNvSpPr txBox="1"/>
          <p:nvPr>
            <p:ph idx="4" type="body"/>
          </p:nvPr>
        </p:nvSpPr>
        <p:spPr>
          <a:xfrm>
            <a:off x="4572000" y="1257300"/>
            <a:ext cx="4267200" cy="36006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p:cSld name="Section">
    <p:spTree>
      <p:nvGrpSpPr>
        <p:cNvPr id="676" name="Shape 676"/>
        <p:cNvGrpSpPr/>
        <p:nvPr/>
      </p:nvGrpSpPr>
      <p:grpSpPr>
        <a:xfrm>
          <a:off x="0" y="0"/>
          <a:ext cx="0" cy="0"/>
          <a:chOff x="0" y="0"/>
          <a:chExt cx="0" cy="0"/>
        </a:xfrm>
      </p:grpSpPr>
      <p:sp>
        <p:nvSpPr>
          <p:cNvPr id="677" name="Google Shape;677;p108"/>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678" name="Google Shape;678;p108"/>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79" name="Google Shape;679;p108"/>
          <p:cNvSpPr/>
          <p:nvPr/>
        </p:nvSpPr>
        <p:spPr>
          <a:xfrm>
            <a:off x="1617133" y="1530349"/>
            <a:ext cx="7247400" cy="936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80" name="Google Shape;680;p10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1">
  <p:cSld name="Content 1">
    <p:spTree>
      <p:nvGrpSpPr>
        <p:cNvPr id="681" name="Shape 681"/>
        <p:cNvGrpSpPr/>
        <p:nvPr/>
      </p:nvGrpSpPr>
      <p:grpSpPr>
        <a:xfrm>
          <a:off x="0" y="0"/>
          <a:ext cx="0" cy="0"/>
          <a:chOff x="0" y="0"/>
          <a:chExt cx="0" cy="0"/>
        </a:xfrm>
      </p:grpSpPr>
      <p:sp>
        <p:nvSpPr>
          <p:cNvPr id="682" name="Google Shape;682;p10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683" name="Google Shape;683;p109"/>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38"/>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4pPr>
            <a:lvl5pPr indent="-304545" lvl="4" marL="2286000" marR="0" rtl="0" algn="l">
              <a:lnSpc>
                <a:spcPct val="100000"/>
              </a:lnSpc>
              <a:spcBef>
                <a:spcPts val="239"/>
              </a:spcBef>
              <a:spcAft>
                <a:spcPts val="0"/>
              </a:spcAft>
              <a:buClr>
                <a:srgbClr val="974806"/>
              </a:buClr>
              <a:buSzPts val="1196"/>
              <a:buFont typeface="Arial"/>
              <a:buChar char="○"/>
              <a:defRPr b="0" i="0" sz="1196" u="none" cap="none" strike="noStrike">
                <a:solidFill>
                  <a:schemeClr val="dk1"/>
                </a:solidFill>
                <a:latin typeface="Arial"/>
                <a:ea typeface="Arial"/>
                <a:cs typeface="Arial"/>
                <a:sym typeface="Arial"/>
              </a:defRPr>
            </a:lvl5pPr>
            <a:lvl6pPr indent="-304292" lvl="5" marL="27432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6pPr>
            <a:lvl7pPr indent="-304292" lvl="6" marL="32004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7pPr>
            <a:lvl8pPr indent="-304291" lvl="7" marL="36576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8pPr>
            <a:lvl9pPr indent="-304291" lvl="8" marL="41148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9pPr>
          </a:lstStyle>
          <a:p/>
        </p:txBody>
      </p:sp>
      <p:sp>
        <p:nvSpPr>
          <p:cNvPr id="684" name="Google Shape;684;p10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85" name="Google Shape;685;p10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1">
  <p:cSld name="Code 1">
    <p:spTree>
      <p:nvGrpSpPr>
        <p:cNvPr id="686" name="Shape 686"/>
        <p:cNvGrpSpPr/>
        <p:nvPr/>
      </p:nvGrpSpPr>
      <p:grpSpPr>
        <a:xfrm>
          <a:off x="0" y="0"/>
          <a:ext cx="0" cy="0"/>
          <a:chOff x="0" y="0"/>
          <a:chExt cx="0" cy="0"/>
        </a:xfrm>
      </p:grpSpPr>
      <p:sp>
        <p:nvSpPr>
          <p:cNvPr id="687" name="Google Shape;687;p110"/>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88" name="Google Shape;688;p11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689" name="Google Shape;689;p11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90" name="Google Shape;690;p11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91" name="Google Shape;691;p110"/>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p:cSld name="Content 2">
    <p:spTree>
      <p:nvGrpSpPr>
        <p:cNvPr id="692" name="Shape 692"/>
        <p:cNvGrpSpPr/>
        <p:nvPr/>
      </p:nvGrpSpPr>
      <p:grpSpPr>
        <a:xfrm>
          <a:off x="0" y="0"/>
          <a:ext cx="0" cy="0"/>
          <a:chOff x="0" y="0"/>
          <a:chExt cx="0" cy="0"/>
        </a:xfrm>
      </p:grpSpPr>
      <p:sp>
        <p:nvSpPr>
          <p:cNvPr id="693" name="Google Shape;693;p11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694" name="Google Shape;694;p111"/>
          <p:cNvSpPr txBox="1"/>
          <p:nvPr>
            <p:ph idx="1" type="body"/>
          </p:nvPr>
        </p:nvSpPr>
        <p:spPr>
          <a:xfrm>
            <a:off x="152400" y="742950"/>
            <a:ext cx="4284000" cy="41148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95" name="Google Shape;695;p11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96" name="Google Shape;696;p11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97" name="Google Shape;697;p111"/>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698" name="Shape 698"/>
        <p:cNvGrpSpPr/>
        <p:nvPr/>
      </p:nvGrpSpPr>
      <p:grpSpPr>
        <a:xfrm>
          <a:off x="0" y="0"/>
          <a:ext cx="0" cy="0"/>
          <a:chOff x="0" y="0"/>
          <a:chExt cx="0" cy="0"/>
        </a:xfrm>
      </p:grpSpPr>
      <p:sp>
        <p:nvSpPr>
          <p:cNvPr id="699" name="Google Shape;699;p11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00" name="Google Shape;700;p11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01" name="Google Shape;701;p11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5">
  <p:cSld name="Code 5">
    <p:spTree>
      <p:nvGrpSpPr>
        <p:cNvPr id="702" name="Shape 702"/>
        <p:cNvGrpSpPr/>
        <p:nvPr/>
      </p:nvGrpSpPr>
      <p:grpSpPr>
        <a:xfrm>
          <a:off x="0" y="0"/>
          <a:ext cx="0" cy="0"/>
          <a:chOff x="0" y="0"/>
          <a:chExt cx="0" cy="0"/>
        </a:xfrm>
      </p:grpSpPr>
      <p:sp>
        <p:nvSpPr>
          <p:cNvPr id="703" name="Google Shape;703;p113"/>
          <p:cNvSpPr txBox="1"/>
          <p:nvPr>
            <p:ph idx="1" type="body"/>
          </p:nvPr>
        </p:nvSpPr>
        <p:spPr>
          <a:xfrm>
            <a:off x="152400" y="742950"/>
            <a:ext cx="44196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04" name="Google Shape;704;p11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05" name="Google Shape;705;p11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06" name="Google Shape;706;p11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Code">
    <p:spTree>
      <p:nvGrpSpPr>
        <p:cNvPr id="707" name="Shape 707"/>
        <p:cNvGrpSpPr/>
        <p:nvPr/>
      </p:nvGrpSpPr>
      <p:grpSpPr>
        <a:xfrm>
          <a:off x="0" y="0"/>
          <a:ext cx="0" cy="0"/>
          <a:chOff x="0" y="0"/>
          <a:chExt cx="0" cy="0"/>
        </a:xfrm>
      </p:grpSpPr>
      <p:sp>
        <p:nvSpPr>
          <p:cNvPr id="708" name="Google Shape;708;p114"/>
          <p:cNvSpPr txBox="1"/>
          <p:nvPr>
            <p:ph idx="1" type="body"/>
          </p:nvPr>
        </p:nvSpPr>
        <p:spPr>
          <a:xfrm>
            <a:off x="152400" y="742950"/>
            <a:ext cx="86868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09" name="Google Shape;709;p11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10" name="Google Shape;710;p114"/>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11" name="Google Shape;711;p11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Big/Sm">
  <p:cSld name="Content 2 Big/Sm">
    <p:spTree>
      <p:nvGrpSpPr>
        <p:cNvPr id="712" name="Shape 712"/>
        <p:cNvGrpSpPr/>
        <p:nvPr/>
      </p:nvGrpSpPr>
      <p:grpSpPr>
        <a:xfrm>
          <a:off x="0" y="0"/>
          <a:ext cx="0" cy="0"/>
          <a:chOff x="0" y="0"/>
          <a:chExt cx="0" cy="0"/>
        </a:xfrm>
      </p:grpSpPr>
      <p:sp>
        <p:nvSpPr>
          <p:cNvPr id="713" name="Google Shape;713;p11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14" name="Google Shape;714;p115"/>
          <p:cNvSpPr txBox="1"/>
          <p:nvPr>
            <p:ph idx="1" type="body"/>
          </p:nvPr>
        </p:nvSpPr>
        <p:spPr>
          <a:xfrm>
            <a:off x="152401" y="742950"/>
            <a:ext cx="2802600" cy="41148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15" name="Google Shape;715;p115"/>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16" name="Google Shape;716;p11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17" name="Google Shape;717;p115"/>
          <p:cNvSpPr txBox="1"/>
          <p:nvPr>
            <p:ph idx="2" type="body"/>
          </p:nvPr>
        </p:nvSpPr>
        <p:spPr>
          <a:xfrm>
            <a:off x="3048000" y="742950"/>
            <a:ext cx="5867400" cy="41148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ent 2 Horz Big/Sm">
  <p:cSld name="1_Content 2 Horz Big/Sm">
    <p:spTree>
      <p:nvGrpSpPr>
        <p:cNvPr id="72" name="Shape 72"/>
        <p:cNvGrpSpPr/>
        <p:nvPr/>
      </p:nvGrpSpPr>
      <p:grpSpPr>
        <a:xfrm>
          <a:off x="0" y="0"/>
          <a:ext cx="0" cy="0"/>
          <a:chOff x="0" y="0"/>
          <a:chExt cx="0" cy="0"/>
        </a:xfrm>
      </p:grpSpPr>
      <p:sp>
        <p:nvSpPr>
          <p:cNvPr id="73" name="Google Shape;73;p1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74" name="Google Shape;74;p1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5" name="Google Shape;75;p1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p12"/>
          <p:cNvSpPr txBox="1"/>
          <p:nvPr>
            <p:ph idx="1" type="body"/>
          </p:nvPr>
        </p:nvSpPr>
        <p:spPr>
          <a:xfrm>
            <a:off x="152400" y="3638551"/>
            <a:ext cx="4267200" cy="11430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7" name="Google Shape;77;p12"/>
          <p:cNvSpPr txBox="1"/>
          <p:nvPr>
            <p:ph idx="2" type="body"/>
          </p:nvPr>
        </p:nvSpPr>
        <p:spPr>
          <a:xfrm>
            <a:off x="152400" y="742950"/>
            <a:ext cx="8686800" cy="28194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8" name="Google Shape;78;p12"/>
          <p:cNvSpPr txBox="1"/>
          <p:nvPr>
            <p:ph idx="3" type="body"/>
          </p:nvPr>
        </p:nvSpPr>
        <p:spPr>
          <a:xfrm>
            <a:off x="4572000" y="3638550"/>
            <a:ext cx="4267200" cy="11430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w/ heading">
  <p:cSld name="Content 2 w/ heading">
    <p:spTree>
      <p:nvGrpSpPr>
        <p:cNvPr id="718" name="Shape 718"/>
        <p:cNvGrpSpPr/>
        <p:nvPr/>
      </p:nvGrpSpPr>
      <p:grpSpPr>
        <a:xfrm>
          <a:off x="0" y="0"/>
          <a:ext cx="0" cy="0"/>
          <a:chOff x="0" y="0"/>
          <a:chExt cx="0" cy="0"/>
        </a:xfrm>
      </p:grpSpPr>
      <p:sp>
        <p:nvSpPr>
          <p:cNvPr id="719" name="Google Shape;719;p11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20" name="Google Shape;720;p116"/>
          <p:cNvSpPr/>
          <p:nvPr/>
        </p:nvSpPr>
        <p:spPr>
          <a:xfrm>
            <a:off x="152400" y="607222"/>
            <a:ext cx="8686800" cy="81300"/>
          </a:xfrm>
          <a:prstGeom prst="roundRect">
            <a:avLst>
              <a:gd fmla="val 16667" name="adj"/>
            </a:avLst>
          </a:prstGeom>
          <a:solidFill>
            <a:srgbClr val="8CC6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21" name="Google Shape;721;p116"/>
          <p:cNvSpPr txBox="1"/>
          <p:nvPr>
            <p:ph idx="1" type="body"/>
          </p:nvPr>
        </p:nvSpPr>
        <p:spPr>
          <a:xfrm>
            <a:off x="152605" y="788531"/>
            <a:ext cx="4284000" cy="440400"/>
          </a:xfrm>
          <a:prstGeom prst="rect">
            <a:avLst/>
          </a:prstGeom>
          <a:noFill/>
          <a:ln>
            <a:noFill/>
          </a:ln>
        </p:spPr>
        <p:txBody>
          <a:bodyPr anchorCtr="0" anchor="ctr" bIns="91425" lIns="91425" spcFirstLastPara="1" rIns="91425" wrap="square" tIns="91425"/>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22" name="Google Shape;722;p116"/>
          <p:cNvSpPr txBox="1"/>
          <p:nvPr>
            <p:ph idx="2" type="body"/>
          </p:nvPr>
        </p:nvSpPr>
        <p:spPr>
          <a:xfrm>
            <a:off x="4555067" y="788531"/>
            <a:ext cx="4284000" cy="440400"/>
          </a:xfrm>
          <a:prstGeom prst="rect">
            <a:avLst/>
          </a:prstGeom>
          <a:noFill/>
          <a:ln>
            <a:noFill/>
          </a:ln>
        </p:spPr>
        <p:txBody>
          <a:bodyPr anchorCtr="0" anchor="ctr" bIns="91425" lIns="91425" spcFirstLastPara="1" rIns="91425" wrap="square" tIns="91425"/>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23" name="Google Shape;723;p11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24" name="Google Shape;724;p116"/>
          <p:cNvSpPr txBox="1"/>
          <p:nvPr>
            <p:ph idx="3" type="body"/>
          </p:nvPr>
        </p:nvSpPr>
        <p:spPr>
          <a:xfrm>
            <a:off x="152400" y="1257300"/>
            <a:ext cx="4284000" cy="36006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25" name="Google Shape;725;p116"/>
          <p:cNvSpPr txBox="1"/>
          <p:nvPr>
            <p:ph idx="4" type="body"/>
          </p:nvPr>
        </p:nvSpPr>
        <p:spPr>
          <a:xfrm>
            <a:off x="4572000" y="1257300"/>
            <a:ext cx="4284000" cy="36006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3">
  <p:cSld name="Content 3">
    <p:spTree>
      <p:nvGrpSpPr>
        <p:cNvPr id="726" name="Shape 726"/>
        <p:cNvGrpSpPr/>
        <p:nvPr/>
      </p:nvGrpSpPr>
      <p:grpSpPr>
        <a:xfrm>
          <a:off x="0" y="0"/>
          <a:ext cx="0" cy="0"/>
          <a:chOff x="0" y="0"/>
          <a:chExt cx="0" cy="0"/>
        </a:xfrm>
      </p:grpSpPr>
      <p:sp>
        <p:nvSpPr>
          <p:cNvPr id="727" name="Google Shape;727;p11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28" name="Google Shape;728;p117"/>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29" name="Google Shape;729;p117"/>
          <p:cNvSpPr txBox="1"/>
          <p:nvPr>
            <p:ph idx="1" type="body"/>
          </p:nvPr>
        </p:nvSpPr>
        <p:spPr>
          <a:xfrm>
            <a:off x="152401" y="742950"/>
            <a:ext cx="2895600" cy="457200"/>
          </a:xfrm>
          <a:prstGeom prst="rect">
            <a:avLst/>
          </a:prstGeom>
          <a:noFill/>
          <a:ln>
            <a:noFill/>
          </a:ln>
        </p:spPr>
        <p:txBody>
          <a:bodyPr anchorCtr="0" anchor="ctr" bIns="91425" lIns="91425" spcFirstLastPara="1" rIns="91425" wrap="square" tIns="91425"/>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30" name="Google Shape;730;p11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31" name="Google Shape;731;p117"/>
          <p:cNvSpPr txBox="1"/>
          <p:nvPr>
            <p:ph idx="2" type="body"/>
          </p:nvPr>
        </p:nvSpPr>
        <p:spPr>
          <a:xfrm>
            <a:off x="152400" y="1257300"/>
            <a:ext cx="2895600" cy="3600600"/>
          </a:xfrm>
          <a:prstGeom prst="rect">
            <a:avLst/>
          </a:prstGeom>
          <a:noFill/>
          <a:ln>
            <a:noFill/>
          </a:ln>
        </p:spPr>
        <p:txBody>
          <a:bodyPr anchorCtr="0" anchor="t" bIns="91425" lIns="91425" spcFirstLastPara="1" rIns="91425" wrap="square" tIns="91425"/>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32" name="Google Shape;732;p117"/>
          <p:cNvSpPr txBox="1"/>
          <p:nvPr>
            <p:ph idx="3" type="body"/>
          </p:nvPr>
        </p:nvSpPr>
        <p:spPr>
          <a:xfrm>
            <a:off x="3124200" y="742950"/>
            <a:ext cx="2895600" cy="457200"/>
          </a:xfrm>
          <a:prstGeom prst="rect">
            <a:avLst/>
          </a:prstGeom>
          <a:noFill/>
          <a:ln>
            <a:noFill/>
          </a:ln>
        </p:spPr>
        <p:txBody>
          <a:bodyPr anchorCtr="0" anchor="ctr" bIns="91425" lIns="91425" spcFirstLastPara="1" rIns="91425" wrap="square" tIns="91425"/>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33" name="Google Shape;733;p117"/>
          <p:cNvSpPr txBox="1"/>
          <p:nvPr>
            <p:ph idx="4" type="body"/>
          </p:nvPr>
        </p:nvSpPr>
        <p:spPr>
          <a:xfrm>
            <a:off x="3124200" y="1257300"/>
            <a:ext cx="2895600" cy="3600600"/>
          </a:xfrm>
          <a:prstGeom prst="rect">
            <a:avLst/>
          </a:prstGeom>
          <a:noFill/>
          <a:ln>
            <a:noFill/>
          </a:ln>
        </p:spPr>
        <p:txBody>
          <a:bodyPr anchorCtr="0" anchor="t" bIns="91425" lIns="91425" spcFirstLastPara="1" rIns="91425" wrap="square" tIns="91425"/>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34" name="Google Shape;734;p117"/>
          <p:cNvSpPr txBox="1"/>
          <p:nvPr>
            <p:ph idx="5" type="body"/>
          </p:nvPr>
        </p:nvSpPr>
        <p:spPr>
          <a:xfrm>
            <a:off x="6096001" y="742950"/>
            <a:ext cx="2895600" cy="457200"/>
          </a:xfrm>
          <a:prstGeom prst="rect">
            <a:avLst/>
          </a:prstGeom>
          <a:noFill/>
          <a:ln>
            <a:noFill/>
          </a:ln>
        </p:spPr>
        <p:txBody>
          <a:bodyPr anchorCtr="0" anchor="ctr" bIns="91425" lIns="91425" spcFirstLastPara="1" rIns="91425" wrap="square" tIns="91425"/>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35" name="Google Shape;735;p117"/>
          <p:cNvSpPr txBox="1"/>
          <p:nvPr>
            <p:ph idx="6" type="body"/>
          </p:nvPr>
        </p:nvSpPr>
        <p:spPr>
          <a:xfrm>
            <a:off x="6096000" y="1257300"/>
            <a:ext cx="2895600" cy="3600600"/>
          </a:xfrm>
          <a:prstGeom prst="rect">
            <a:avLst/>
          </a:prstGeom>
          <a:noFill/>
          <a:ln>
            <a:noFill/>
          </a:ln>
        </p:spPr>
        <p:txBody>
          <a:bodyPr anchorCtr="0" anchor="t" bIns="91425" lIns="91425" spcFirstLastPara="1" rIns="91425" wrap="square" tIns="91425"/>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Horz Big/Sm">
  <p:cSld name="Content 2 Horz Big/Sm">
    <p:spTree>
      <p:nvGrpSpPr>
        <p:cNvPr id="736" name="Shape 736"/>
        <p:cNvGrpSpPr/>
        <p:nvPr/>
      </p:nvGrpSpPr>
      <p:grpSpPr>
        <a:xfrm>
          <a:off x="0" y="0"/>
          <a:ext cx="0" cy="0"/>
          <a:chOff x="0" y="0"/>
          <a:chExt cx="0" cy="0"/>
        </a:xfrm>
      </p:grpSpPr>
      <p:sp>
        <p:nvSpPr>
          <p:cNvPr id="737" name="Google Shape;737;p11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38" name="Google Shape;738;p118"/>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39" name="Google Shape;739;p11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40" name="Google Shape;740;p118"/>
          <p:cNvSpPr txBox="1"/>
          <p:nvPr>
            <p:ph idx="1" type="body"/>
          </p:nvPr>
        </p:nvSpPr>
        <p:spPr>
          <a:xfrm>
            <a:off x="152400" y="742950"/>
            <a:ext cx="8686800" cy="8001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41" name="Google Shape;741;p118"/>
          <p:cNvSpPr txBox="1"/>
          <p:nvPr>
            <p:ph idx="2" type="body"/>
          </p:nvPr>
        </p:nvSpPr>
        <p:spPr>
          <a:xfrm>
            <a:off x="152400" y="1600200"/>
            <a:ext cx="8686800" cy="32577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ent 2 Horz Big/Sm">
  <p:cSld name="1_Content 2 Horz Big/Sm">
    <p:spTree>
      <p:nvGrpSpPr>
        <p:cNvPr id="742" name="Shape 742"/>
        <p:cNvGrpSpPr/>
        <p:nvPr/>
      </p:nvGrpSpPr>
      <p:grpSpPr>
        <a:xfrm>
          <a:off x="0" y="0"/>
          <a:ext cx="0" cy="0"/>
          <a:chOff x="0" y="0"/>
          <a:chExt cx="0" cy="0"/>
        </a:xfrm>
      </p:grpSpPr>
      <p:sp>
        <p:nvSpPr>
          <p:cNvPr id="743" name="Google Shape;743;p11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44" name="Google Shape;744;p11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45" name="Google Shape;745;p11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46" name="Google Shape;746;p119"/>
          <p:cNvSpPr txBox="1"/>
          <p:nvPr>
            <p:ph idx="1" type="body"/>
          </p:nvPr>
        </p:nvSpPr>
        <p:spPr>
          <a:xfrm>
            <a:off x="152400" y="3638551"/>
            <a:ext cx="4267200" cy="11430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47" name="Google Shape;747;p119"/>
          <p:cNvSpPr txBox="1"/>
          <p:nvPr>
            <p:ph idx="2" type="body"/>
          </p:nvPr>
        </p:nvSpPr>
        <p:spPr>
          <a:xfrm>
            <a:off x="152400" y="742950"/>
            <a:ext cx="8686800" cy="28194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48" name="Google Shape;748;p119"/>
          <p:cNvSpPr txBox="1"/>
          <p:nvPr>
            <p:ph idx="3" type="body"/>
          </p:nvPr>
        </p:nvSpPr>
        <p:spPr>
          <a:xfrm>
            <a:off x="4572000" y="3638550"/>
            <a:ext cx="4267200" cy="11430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2">
  <p:cSld name="Code 2">
    <p:spTree>
      <p:nvGrpSpPr>
        <p:cNvPr id="749" name="Shape 749"/>
        <p:cNvGrpSpPr/>
        <p:nvPr/>
      </p:nvGrpSpPr>
      <p:grpSpPr>
        <a:xfrm>
          <a:off x="0" y="0"/>
          <a:ext cx="0" cy="0"/>
          <a:chOff x="0" y="0"/>
          <a:chExt cx="0" cy="0"/>
        </a:xfrm>
      </p:grpSpPr>
      <p:sp>
        <p:nvSpPr>
          <p:cNvPr id="750" name="Google Shape;750;p120"/>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51" name="Google Shape;751;p12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52" name="Google Shape;752;p12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53" name="Google Shape;753;p12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54" name="Google Shape;754;p120"/>
          <p:cNvSpPr txBox="1"/>
          <p:nvPr>
            <p:ph idx="2" type="body"/>
          </p:nvPr>
        </p:nvSpPr>
        <p:spPr>
          <a:xfrm>
            <a:off x="4572000" y="742950"/>
            <a:ext cx="4284000" cy="20574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55" name="Google Shape;755;p120"/>
          <p:cNvSpPr txBox="1"/>
          <p:nvPr>
            <p:ph idx="3" type="body"/>
          </p:nvPr>
        </p:nvSpPr>
        <p:spPr>
          <a:xfrm>
            <a:off x="4572000" y="2857500"/>
            <a:ext cx="4284000" cy="20004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3">
  <p:cSld name="Code 3">
    <p:spTree>
      <p:nvGrpSpPr>
        <p:cNvPr id="756" name="Shape 756"/>
        <p:cNvGrpSpPr/>
        <p:nvPr/>
      </p:nvGrpSpPr>
      <p:grpSpPr>
        <a:xfrm>
          <a:off x="0" y="0"/>
          <a:ext cx="0" cy="0"/>
          <a:chOff x="0" y="0"/>
          <a:chExt cx="0" cy="0"/>
        </a:xfrm>
      </p:grpSpPr>
      <p:sp>
        <p:nvSpPr>
          <p:cNvPr id="757" name="Google Shape;757;p121"/>
          <p:cNvSpPr txBox="1"/>
          <p:nvPr>
            <p:ph idx="1" type="body"/>
          </p:nvPr>
        </p:nvSpPr>
        <p:spPr>
          <a:xfrm>
            <a:off x="152400" y="742950"/>
            <a:ext cx="4267200" cy="28575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58" name="Google Shape;758;p12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59" name="Google Shape;759;p12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60" name="Google Shape;760;p12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61" name="Google Shape;761;p121"/>
          <p:cNvSpPr txBox="1"/>
          <p:nvPr>
            <p:ph idx="2" type="body"/>
          </p:nvPr>
        </p:nvSpPr>
        <p:spPr>
          <a:xfrm>
            <a:off x="4572000" y="742950"/>
            <a:ext cx="4284000" cy="28575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62" name="Google Shape;762;p121"/>
          <p:cNvSpPr txBox="1"/>
          <p:nvPr>
            <p:ph idx="3" type="body"/>
          </p:nvPr>
        </p:nvSpPr>
        <p:spPr>
          <a:xfrm>
            <a:off x="152400" y="3657600"/>
            <a:ext cx="8703600" cy="12003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peline 1">
  <p:cSld name="Pipeline 1">
    <p:spTree>
      <p:nvGrpSpPr>
        <p:cNvPr id="763" name="Shape 763"/>
        <p:cNvGrpSpPr/>
        <p:nvPr/>
      </p:nvGrpSpPr>
      <p:grpSpPr>
        <a:xfrm>
          <a:off x="0" y="0"/>
          <a:ext cx="0" cy="0"/>
          <a:chOff x="0" y="0"/>
          <a:chExt cx="0" cy="0"/>
        </a:xfrm>
      </p:grpSpPr>
      <p:sp>
        <p:nvSpPr>
          <p:cNvPr id="764" name="Google Shape;764;p12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65" name="Google Shape;765;p12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66" name="Google Shape;766;p12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67" name="Google Shape;767;p122"/>
          <p:cNvSpPr txBox="1"/>
          <p:nvPr>
            <p:ph idx="1" type="body"/>
          </p:nvPr>
        </p:nvSpPr>
        <p:spPr>
          <a:xfrm>
            <a:off x="152400" y="2857500"/>
            <a:ext cx="8686800" cy="20004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68" name="Google Shape;768;p122"/>
          <p:cNvSpPr/>
          <p:nvPr/>
        </p:nvSpPr>
        <p:spPr>
          <a:xfrm rot="5400000">
            <a:off x="-304800" y="1485900"/>
            <a:ext cx="1828800" cy="457200"/>
          </a:xfrm>
          <a:prstGeom prst="rect">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Parser</a:t>
            </a:r>
            <a:endParaRPr/>
          </a:p>
        </p:txBody>
      </p:sp>
      <p:grpSp>
        <p:nvGrpSpPr>
          <p:cNvPr id="769" name="Google Shape;769;p122"/>
          <p:cNvGrpSpPr/>
          <p:nvPr/>
        </p:nvGrpSpPr>
        <p:grpSpPr>
          <a:xfrm>
            <a:off x="990658" y="1200267"/>
            <a:ext cx="1524233" cy="1428779"/>
            <a:chOff x="1485649" y="3204982"/>
            <a:chExt cx="1124480" cy="2169089"/>
          </a:xfrm>
        </p:grpSpPr>
        <p:sp>
          <p:nvSpPr>
            <p:cNvPr id="770" name="Google Shape;770;p12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771" name="Google Shape;771;p12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772" name="Google Shape;772;p122"/>
          <p:cNvGrpSpPr/>
          <p:nvPr/>
        </p:nvGrpSpPr>
        <p:grpSpPr>
          <a:xfrm>
            <a:off x="2819458" y="1207796"/>
            <a:ext cx="1524233" cy="1421187"/>
            <a:chOff x="1485649" y="3204982"/>
            <a:chExt cx="1124480" cy="2169089"/>
          </a:xfrm>
        </p:grpSpPr>
        <p:sp>
          <p:nvSpPr>
            <p:cNvPr id="773" name="Google Shape;773;p12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774" name="Google Shape;774;p12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775" name="Google Shape;775;p122"/>
          <p:cNvGrpSpPr/>
          <p:nvPr/>
        </p:nvGrpSpPr>
        <p:grpSpPr>
          <a:xfrm>
            <a:off x="4648257" y="1207794"/>
            <a:ext cx="1524233" cy="1421187"/>
            <a:chOff x="1485649" y="3204982"/>
            <a:chExt cx="1124480" cy="2169089"/>
          </a:xfrm>
        </p:grpSpPr>
        <p:sp>
          <p:nvSpPr>
            <p:cNvPr id="776" name="Google Shape;776;p12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777" name="Google Shape;777;p12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778" name="Google Shape;778;p122"/>
          <p:cNvGrpSpPr/>
          <p:nvPr/>
        </p:nvGrpSpPr>
        <p:grpSpPr>
          <a:xfrm>
            <a:off x="6477057" y="1168577"/>
            <a:ext cx="1524233" cy="1460448"/>
            <a:chOff x="1485649" y="3204982"/>
            <a:chExt cx="1124480" cy="2169089"/>
          </a:xfrm>
        </p:grpSpPr>
        <p:sp>
          <p:nvSpPr>
            <p:cNvPr id="779" name="Google Shape;779;p12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780" name="Google Shape;780;p12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sp>
        <p:nvSpPr>
          <p:cNvPr id="781" name="Google Shape;781;p122"/>
          <p:cNvSpPr/>
          <p:nvPr/>
        </p:nvSpPr>
        <p:spPr>
          <a:xfrm rot="5400000">
            <a:off x="7467598" y="1485900"/>
            <a:ext cx="1828800" cy="457200"/>
          </a:xfrm>
          <a:prstGeom prst="rect">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Deparser</a:t>
            </a:r>
            <a:endParaRPr/>
          </a:p>
        </p:txBody>
      </p:sp>
      <p:sp>
        <p:nvSpPr>
          <p:cNvPr id="782" name="Google Shape;782;p122"/>
          <p:cNvSpPr/>
          <p:nvPr/>
        </p:nvSpPr>
        <p:spPr>
          <a:xfrm>
            <a:off x="685800" y="843349"/>
            <a:ext cx="7620000" cy="280500"/>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Arial"/>
              <a:buNone/>
            </a:pPr>
            <a:r>
              <a:rPr b="0" i="0" lang="en-US" sz="1400" u="none" cap="none" strike="noStrike">
                <a:solidFill>
                  <a:schemeClr val="lt1"/>
                </a:solidFill>
                <a:latin typeface="Arial"/>
                <a:ea typeface="Arial"/>
                <a:cs typeface="Arial"/>
                <a:sym typeface="Arial"/>
              </a:rPr>
              <a:t>Metadata bus</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1 w/ Caption">
  <p:cSld name="Content 1 w/ Caption">
    <p:spTree>
      <p:nvGrpSpPr>
        <p:cNvPr id="783" name="Shape 783"/>
        <p:cNvGrpSpPr/>
        <p:nvPr/>
      </p:nvGrpSpPr>
      <p:grpSpPr>
        <a:xfrm>
          <a:off x="0" y="0"/>
          <a:ext cx="0" cy="0"/>
          <a:chOff x="0" y="0"/>
          <a:chExt cx="0" cy="0"/>
        </a:xfrm>
      </p:grpSpPr>
      <p:sp>
        <p:nvSpPr>
          <p:cNvPr id="784" name="Google Shape;784;p12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85" name="Google Shape;785;p12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86" name="Google Shape;786;p12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87" name="Google Shape;787;p123"/>
          <p:cNvSpPr txBox="1"/>
          <p:nvPr>
            <p:ph idx="1" type="body"/>
          </p:nvPr>
        </p:nvSpPr>
        <p:spPr>
          <a:xfrm>
            <a:off x="152400" y="742950"/>
            <a:ext cx="8686800" cy="3429000"/>
          </a:xfrm>
          <a:prstGeom prst="rect">
            <a:avLst/>
          </a:prstGeom>
          <a:noFill/>
          <a:ln>
            <a:noFill/>
          </a:ln>
        </p:spPr>
        <p:txBody>
          <a:bodyPr anchorCtr="0" anchor="t" bIns="91425" lIns="91425" spcFirstLastPara="1" rIns="91425" wrap="square" tIns="91425"/>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88" name="Google Shape;788;p123"/>
          <p:cNvSpPr txBox="1"/>
          <p:nvPr>
            <p:ph idx="2" type="body"/>
          </p:nvPr>
        </p:nvSpPr>
        <p:spPr>
          <a:xfrm>
            <a:off x="152400" y="4229101"/>
            <a:ext cx="8686800" cy="440400"/>
          </a:xfrm>
          <a:prstGeom prst="rect">
            <a:avLst/>
          </a:prstGeom>
          <a:noFill/>
          <a:ln>
            <a:noFill/>
          </a:ln>
        </p:spPr>
        <p:txBody>
          <a:bodyPr anchorCtr="0" anchor="ctr" bIns="91425" lIns="91425" spcFirstLastPara="1" rIns="91425" wrap="square" tIns="91425"/>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no bar">
  <p:cSld name="Title no bar">
    <p:spTree>
      <p:nvGrpSpPr>
        <p:cNvPr id="789" name="Shape 789"/>
        <p:cNvGrpSpPr/>
        <p:nvPr/>
      </p:nvGrpSpPr>
      <p:grpSpPr>
        <a:xfrm>
          <a:off x="0" y="0"/>
          <a:ext cx="0" cy="0"/>
          <a:chOff x="0" y="0"/>
          <a:chExt cx="0" cy="0"/>
        </a:xfrm>
      </p:grpSpPr>
      <p:sp>
        <p:nvSpPr>
          <p:cNvPr id="790" name="Google Shape;790;p12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91" name="Google Shape;791;p12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rawingGrid">
  <p:cSld name="DrawingGrid">
    <p:spTree>
      <p:nvGrpSpPr>
        <p:cNvPr id="792" name="Shape 792"/>
        <p:cNvGrpSpPr/>
        <p:nvPr/>
      </p:nvGrpSpPr>
      <p:grpSpPr>
        <a:xfrm>
          <a:off x="0" y="0"/>
          <a:ext cx="0" cy="0"/>
          <a:chOff x="0" y="0"/>
          <a:chExt cx="0" cy="0"/>
        </a:xfrm>
      </p:grpSpPr>
      <p:pic>
        <p:nvPicPr>
          <p:cNvPr id="793" name="Google Shape;793;p125"/>
          <p:cNvPicPr preferRelativeResize="0"/>
          <p:nvPr/>
        </p:nvPicPr>
        <p:blipFill rotWithShape="1">
          <a:blip r:embed="rId2">
            <a:alphaModFix/>
          </a:blip>
          <a:srcRect b="0" l="0" r="0" t="0"/>
          <a:stretch/>
        </p:blipFill>
        <p:spPr>
          <a:xfrm>
            <a:off x="304800" y="228600"/>
            <a:ext cx="8410749" cy="450962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2">
  <p:cSld name="Code 2">
    <p:spTree>
      <p:nvGrpSpPr>
        <p:cNvPr id="79" name="Shape 79"/>
        <p:cNvGrpSpPr/>
        <p:nvPr/>
      </p:nvGrpSpPr>
      <p:grpSpPr>
        <a:xfrm>
          <a:off x="0" y="0"/>
          <a:ext cx="0" cy="0"/>
          <a:chOff x="0" y="0"/>
          <a:chExt cx="0" cy="0"/>
        </a:xfrm>
      </p:grpSpPr>
      <p:sp>
        <p:nvSpPr>
          <p:cNvPr id="80" name="Google Shape;80;p13"/>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1" name="Google Shape;81;p1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82" name="Google Shape;82;p1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83" name="Google Shape;83;p1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3"/>
          <p:cNvSpPr txBox="1"/>
          <p:nvPr>
            <p:ph idx="2" type="body"/>
          </p:nvPr>
        </p:nvSpPr>
        <p:spPr>
          <a:xfrm>
            <a:off x="4572000" y="742950"/>
            <a:ext cx="4284000" cy="20574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85" name="Google Shape;85;p13"/>
          <p:cNvSpPr txBox="1"/>
          <p:nvPr>
            <p:ph idx="3" type="body"/>
          </p:nvPr>
        </p:nvSpPr>
        <p:spPr>
          <a:xfrm>
            <a:off x="4572000" y="2857500"/>
            <a:ext cx="4284000" cy="20004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94" name="Shape 794"/>
        <p:cNvGrpSpPr/>
        <p:nvPr/>
      </p:nvGrpSpPr>
      <p:grpSpPr>
        <a:xfrm>
          <a:off x="0" y="0"/>
          <a:ext cx="0" cy="0"/>
          <a:chOff x="0" y="0"/>
          <a:chExt cx="0" cy="0"/>
        </a:xfrm>
      </p:grpSpPr>
      <p:sp>
        <p:nvSpPr>
          <p:cNvPr id="795" name="Google Shape;795;p1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indent="0" lvl="1" rtl="0" algn="ctr">
              <a:spcBef>
                <a:spcPts val="0"/>
              </a:spcBef>
              <a:spcAft>
                <a:spcPts val="0"/>
              </a:spcAft>
              <a:buSzPts val="1400"/>
              <a:buFont typeface="Arial"/>
              <a:buNone/>
              <a:defRPr sz="5200"/>
            </a:lvl2pPr>
            <a:lvl3pPr indent="0" lvl="2" rtl="0" algn="ctr">
              <a:spcBef>
                <a:spcPts val="0"/>
              </a:spcBef>
              <a:spcAft>
                <a:spcPts val="0"/>
              </a:spcAft>
              <a:buSzPts val="1400"/>
              <a:buFont typeface="Arial"/>
              <a:buNone/>
              <a:defRPr sz="5200"/>
            </a:lvl3pPr>
            <a:lvl4pPr indent="0" lvl="3" rtl="0" algn="ctr">
              <a:spcBef>
                <a:spcPts val="0"/>
              </a:spcBef>
              <a:spcAft>
                <a:spcPts val="0"/>
              </a:spcAft>
              <a:buSzPts val="1400"/>
              <a:buFont typeface="Arial"/>
              <a:buNone/>
              <a:defRPr sz="5200"/>
            </a:lvl4pPr>
            <a:lvl5pPr indent="0" lvl="4" rtl="0" algn="ctr">
              <a:spcBef>
                <a:spcPts val="0"/>
              </a:spcBef>
              <a:spcAft>
                <a:spcPts val="0"/>
              </a:spcAft>
              <a:buSzPts val="1400"/>
              <a:buFont typeface="Arial"/>
              <a:buNone/>
              <a:defRPr sz="5200"/>
            </a:lvl5pPr>
            <a:lvl6pPr indent="0" lvl="5" rtl="0" algn="ctr">
              <a:spcBef>
                <a:spcPts val="0"/>
              </a:spcBef>
              <a:spcAft>
                <a:spcPts val="0"/>
              </a:spcAft>
              <a:buSzPts val="1400"/>
              <a:buFont typeface="Arial"/>
              <a:buNone/>
              <a:defRPr sz="5200"/>
            </a:lvl6pPr>
            <a:lvl7pPr indent="0" lvl="6" rtl="0" algn="ctr">
              <a:spcBef>
                <a:spcPts val="0"/>
              </a:spcBef>
              <a:spcAft>
                <a:spcPts val="0"/>
              </a:spcAft>
              <a:buSzPts val="1400"/>
              <a:buFont typeface="Arial"/>
              <a:buNone/>
              <a:defRPr sz="5200"/>
            </a:lvl7pPr>
            <a:lvl8pPr indent="0" lvl="7" rtl="0" algn="ctr">
              <a:spcBef>
                <a:spcPts val="0"/>
              </a:spcBef>
              <a:spcAft>
                <a:spcPts val="0"/>
              </a:spcAft>
              <a:buSzPts val="1400"/>
              <a:buFont typeface="Arial"/>
              <a:buNone/>
              <a:defRPr sz="5200"/>
            </a:lvl8pPr>
            <a:lvl9pPr indent="0" lvl="8" rtl="0" algn="ctr">
              <a:spcBef>
                <a:spcPts val="0"/>
              </a:spcBef>
              <a:spcAft>
                <a:spcPts val="0"/>
              </a:spcAft>
              <a:buSzPts val="1400"/>
              <a:buFont typeface="Arial"/>
              <a:buNone/>
              <a:defRPr sz="5200"/>
            </a:lvl9pPr>
          </a:lstStyle>
          <a:p/>
        </p:txBody>
      </p:sp>
      <p:sp>
        <p:nvSpPr>
          <p:cNvPr id="796" name="Google Shape;796;p12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797" name="Google Shape;797;p126"/>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98" name="Shape 798"/>
        <p:cNvGrpSpPr/>
        <p:nvPr/>
      </p:nvGrpSpPr>
      <p:grpSpPr>
        <a:xfrm>
          <a:off x="0" y="0"/>
          <a:ext cx="0" cy="0"/>
          <a:chOff x="0" y="0"/>
          <a:chExt cx="0" cy="0"/>
        </a:xfrm>
      </p:grpSpPr>
      <p:sp>
        <p:nvSpPr>
          <p:cNvPr id="799" name="Google Shape;799;p127"/>
          <p:cNvSpPr txBox="1"/>
          <p:nvPr>
            <p:ph type="title"/>
          </p:nvPr>
        </p:nvSpPr>
        <p:spPr>
          <a:xfrm>
            <a:off x="311700" y="140225"/>
            <a:ext cx="8520600" cy="5727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0" lvl="1" rtl="0">
              <a:spcBef>
                <a:spcPts val="0"/>
              </a:spcBef>
              <a:spcAft>
                <a:spcPts val="0"/>
              </a:spcAft>
              <a:buSzPts val="1400"/>
              <a:buFont typeface="Arial"/>
              <a:buChar char="○"/>
              <a:defRPr sz="1800"/>
            </a:lvl2pPr>
            <a:lvl3pPr indent="0" lvl="2" rtl="0">
              <a:spcBef>
                <a:spcPts val="0"/>
              </a:spcBef>
              <a:spcAft>
                <a:spcPts val="0"/>
              </a:spcAft>
              <a:buSzPts val="1400"/>
              <a:buFont typeface="Arial"/>
              <a:buChar char="■"/>
              <a:defRPr sz="1800"/>
            </a:lvl3pPr>
            <a:lvl4pPr indent="0" lvl="3" rtl="0">
              <a:spcBef>
                <a:spcPts val="0"/>
              </a:spcBef>
              <a:spcAft>
                <a:spcPts val="0"/>
              </a:spcAft>
              <a:buSzPts val="1400"/>
              <a:buFont typeface="Arial"/>
              <a:buChar char="●"/>
              <a:defRPr sz="1800"/>
            </a:lvl4pPr>
            <a:lvl5pPr indent="0" lvl="4" rtl="0">
              <a:spcBef>
                <a:spcPts val="0"/>
              </a:spcBef>
              <a:spcAft>
                <a:spcPts val="0"/>
              </a:spcAft>
              <a:buSzPts val="1400"/>
              <a:buFont typeface="Arial"/>
              <a:buChar char="○"/>
              <a:defRPr sz="1800"/>
            </a:lvl5pPr>
            <a:lvl6pPr indent="0" lvl="5" rtl="0">
              <a:spcBef>
                <a:spcPts val="0"/>
              </a:spcBef>
              <a:spcAft>
                <a:spcPts val="0"/>
              </a:spcAft>
              <a:buSzPts val="1400"/>
              <a:buFont typeface="Arial"/>
              <a:buChar char="■"/>
              <a:defRPr sz="1800"/>
            </a:lvl6pPr>
            <a:lvl7pPr indent="0" lvl="6" rtl="0">
              <a:spcBef>
                <a:spcPts val="0"/>
              </a:spcBef>
              <a:spcAft>
                <a:spcPts val="0"/>
              </a:spcAft>
              <a:buSzPts val="1400"/>
              <a:buFont typeface="Arial"/>
              <a:buChar char="●"/>
              <a:defRPr sz="1800"/>
            </a:lvl7pPr>
            <a:lvl8pPr indent="0" lvl="7" rtl="0">
              <a:spcBef>
                <a:spcPts val="0"/>
              </a:spcBef>
              <a:spcAft>
                <a:spcPts val="0"/>
              </a:spcAft>
              <a:buSzPts val="1400"/>
              <a:buFont typeface="Arial"/>
              <a:buChar char="○"/>
              <a:defRPr sz="1800"/>
            </a:lvl8pPr>
            <a:lvl9pPr indent="0" lvl="8" rtl="0">
              <a:spcBef>
                <a:spcPts val="0"/>
              </a:spcBef>
              <a:spcAft>
                <a:spcPts val="0"/>
              </a:spcAft>
              <a:buSzPts val="1400"/>
              <a:buFont typeface="Arial"/>
              <a:buChar char="■"/>
              <a:defRPr sz="1800"/>
            </a:lvl9pPr>
          </a:lstStyle>
          <a:p/>
        </p:txBody>
      </p:sp>
      <p:sp>
        <p:nvSpPr>
          <p:cNvPr id="800" name="Google Shape;800;p127"/>
          <p:cNvSpPr txBox="1"/>
          <p:nvPr>
            <p:ph idx="1" type="body"/>
          </p:nvPr>
        </p:nvSpPr>
        <p:spPr>
          <a:xfrm>
            <a:off x="311700" y="847675"/>
            <a:ext cx="8520600" cy="3957600"/>
          </a:xfrm>
          <a:prstGeom prst="rect">
            <a:avLst/>
          </a:prstGeom>
          <a:noFill/>
          <a:ln>
            <a:noFill/>
          </a:ln>
        </p:spPr>
        <p:txBody>
          <a:bodyPr anchorCtr="0" anchor="ctr"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01" name="Google Shape;801;p127"/>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pic>
        <p:nvPicPr>
          <p:cNvPr descr="onos-logo-fliprotate.notext.png" id="802" name="Google Shape;802;p127"/>
          <p:cNvPicPr preferRelativeResize="0"/>
          <p:nvPr/>
        </p:nvPicPr>
        <p:blipFill rotWithShape="1">
          <a:blip r:embed="rId2">
            <a:alphaModFix/>
          </a:blip>
          <a:srcRect b="0" l="0" r="0" t="0"/>
          <a:stretch/>
        </p:blipFill>
        <p:spPr>
          <a:xfrm flipH="1">
            <a:off x="8175550" y="66175"/>
            <a:ext cx="875850" cy="8758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3">
  <p:cSld name="Code 3">
    <p:spTree>
      <p:nvGrpSpPr>
        <p:cNvPr id="86" name="Shape 86"/>
        <p:cNvGrpSpPr/>
        <p:nvPr/>
      </p:nvGrpSpPr>
      <p:grpSpPr>
        <a:xfrm>
          <a:off x="0" y="0"/>
          <a:ext cx="0" cy="0"/>
          <a:chOff x="0" y="0"/>
          <a:chExt cx="0" cy="0"/>
        </a:xfrm>
      </p:grpSpPr>
      <p:sp>
        <p:nvSpPr>
          <p:cNvPr id="87" name="Google Shape;87;p14"/>
          <p:cNvSpPr txBox="1"/>
          <p:nvPr>
            <p:ph idx="1" type="body"/>
          </p:nvPr>
        </p:nvSpPr>
        <p:spPr>
          <a:xfrm>
            <a:off x="152400" y="742950"/>
            <a:ext cx="4267200" cy="28575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8" name="Google Shape;88;p1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89" name="Google Shape;89;p14"/>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90" name="Google Shape;90;p1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 name="Google Shape;91;p14"/>
          <p:cNvSpPr txBox="1"/>
          <p:nvPr>
            <p:ph idx="2" type="body"/>
          </p:nvPr>
        </p:nvSpPr>
        <p:spPr>
          <a:xfrm>
            <a:off x="4572000" y="742950"/>
            <a:ext cx="4284000" cy="28575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92" name="Google Shape;92;p14"/>
          <p:cNvSpPr txBox="1"/>
          <p:nvPr>
            <p:ph idx="3" type="body"/>
          </p:nvPr>
        </p:nvSpPr>
        <p:spPr>
          <a:xfrm>
            <a:off x="152400" y="3657600"/>
            <a:ext cx="8703600" cy="12003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peline 1">
  <p:cSld name="Pipeline 1">
    <p:spTree>
      <p:nvGrpSpPr>
        <p:cNvPr id="93" name="Shape 93"/>
        <p:cNvGrpSpPr/>
        <p:nvPr/>
      </p:nvGrpSpPr>
      <p:grpSpPr>
        <a:xfrm>
          <a:off x="0" y="0"/>
          <a:ext cx="0" cy="0"/>
          <a:chOff x="0" y="0"/>
          <a:chExt cx="0" cy="0"/>
        </a:xfrm>
      </p:grpSpPr>
      <p:sp>
        <p:nvSpPr>
          <p:cNvPr id="94" name="Google Shape;94;p1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95" name="Google Shape;95;p15"/>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96" name="Google Shape;96;p1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 name="Google Shape;97;p15"/>
          <p:cNvSpPr txBox="1"/>
          <p:nvPr>
            <p:ph idx="1" type="body"/>
          </p:nvPr>
        </p:nvSpPr>
        <p:spPr>
          <a:xfrm>
            <a:off x="152400" y="2857500"/>
            <a:ext cx="8686800" cy="20004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98" name="Google Shape;98;p15"/>
          <p:cNvSpPr/>
          <p:nvPr/>
        </p:nvSpPr>
        <p:spPr>
          <a:xfrm rot="5400000">
            <a:off x="-304800" y="1485900"/>
            <a:ext cx="1828800" cy="4572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Parser</a:t>
            </a:r>
            <a:endParaRPr/>
          </a:p>
        </p:txBody>
      </p:sp>
      <p:grpSp>
        <p:nvGrpSpPr>
          <p:cNvPr id="99" name="Google Shape;99;p15"/>
          <p:cNvGrpSpPr/>
          <p:nvPr/>
        </p:nvGrpSpPr>
        <p:grpSpPr>
          <a:xfrm>
            <a:off x="990658" y="1200267"/>
            <a:ext cx="1524233" cy="1428779"/>
            <a:chOff x="1485649" y="3204982"/>
            <a:chExt cx="1124480" cy="2169089"/>
          </a:xfrm>
        </p:grpSpPr>
        <p:sp>
          <p:nvSpPr>
            <p:cNvPr id="100" name="Google Shape;100;p15"/>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101" name="Google Shape;101;p15"/>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102" name="Google Shape;102;p15"/>
          <p:cNvGrpSpPr/>
          <p:nvPr/>
        </p:nvGrpSpPr>
        <p:grpSpPr>
          <a:xfrm>
            <a:off x="2819458" y="1207796"/>
            <a:ext cx="1524233" cy="1421187"/>
            <a:chOff x="1485649" y="3204982"/>
            <a:chExt cx="1124480" cy="2169089"/>
          </a:xfrm>
        </p:grpSpPr>
        <p:sp>
          <p:nvSpPr>
            <p:cNvPr id="103" name="Google Shape;103;p15"/>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104" name="Google Shape;104;p15"/>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105" name="Google Shape;105;p15"/>
          <p:cNvGrpSpPr/>
          <p:nvPr/>
        </p:nvGrpSpPr>
        <p:grpSpPr>
          <a:xfrm>
            <a:off x="4648257" y="1207794"/>
            <a:ext cx="1524233" cy="1421187"/>
            <a:chOff x="1485649" y="3204982"/>
            <a:chExt cx="1124480" cy="2169089"/>
          </a:xfrm>
        </p:grpSpPr>
        <p:sp>
          <p:nvSpPr>
            <p:cNvPr id="106" name="Google Shape;106;p15"/>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107" name="Google Shape;107;p15"/>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108" name="Google Shape;108;p15"/>
          <p:cNvGrpSpPr/>
          <p:nvPr/>
        </p:nvGrpSpPr>
        <p:grpSpPr>
          <a:xfrm>
            <a:off x="6477058" y="1168577"/>
            <a:ext cx="1524233" cy="1460448"/>
            <a:chOff x="1485649" y="3204982"/>
            <a:chExt cx="1124480" cy="2169089"/>
          </a:xfrm>
        </p:grpSpPr>
        <p:sp>
          <p:nvSpPr>
            <p:cNvPr id="109" name="Google Shape;109;p15"/>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110" name="Google Shape;110;p15"/>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sp>
        <p:nvSpPr>
          <p:cNvPr id="111" name="Google Shape;111;p15"/>
          <p:cNvSpPr/>
          <p:nvPr/>
        </p:nvSpPr>
        <p:spPr>
          <a:xfrm rot="5400000">
            <a:off x="7467598" y="1485900"/>
            <a:ext cx="1828800" cy="4572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Deparser</a:t>
            </a:r>
            <a:endParaRPr/>
          </a:p>
        </p:txBody>
      </p:sp>
      <p:sp>
        <p:nvSpPr>
          <p:cNvPr id="112" name="Google Shape;112;p15"/>
          <p:cNvSpPr/>
          <p:nvPr/>
        </p:nvSpPr>
        <p:spPr>
          <a:xfrm>
            <a:off x="685800" y="843349"/>
            <a:ext cx="7620000" cy="280500"/>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Arial"/>
              <a:buNone/>
            </a:pPr>
            <a:r>
              <a:rPr b="0" i="0" lang="en-US" sz="1400" u="none" cap="none" strike="noStrike">
                <a:solidFill>
                  <a:schemeClr val="lt1"/>
                </a:solidFill>
                <a:latin typeface="Arial"/>
                <a:ea typeface="Arial"/>
                <a:cs typeface="Arial"/>
                <a:sym typeface="Arial"/>
              </a:rPr>
              <a:t>Metadata bus</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1 w/ Caption">
  <p:cSld name="Content 1 w/ Caption">
    <p:spTree>
      <p:nvGrpSpPr>
        <p:cNvPr id="113" name="Shape 113"/>
        <p:cNvGrpSpPr/>
        <p:nvPr/>
      </p:nvGrpSpPr>
      <p:grpSpPr>
        <a:xfrm>
          <a:off x="0" y="0"/>
          <a:ext cx="0" cy="0"/>
          <a:chOff x="0" y="0"/>
          <a:chExt cx="0" cy="0"/>
        </a:xfrm>
      </p:grpSpPr>
      <p:sp>
        <p:nvSpPr>
          <p:cNvPr id="114" name="Google Shape;114;p1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115" name="Google Shape;115;p16"/>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16" name="Google Shape;116;p1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ph idx="1" type="body"/>
          </p:nvPr>
        </p:nvSpPr>
        <p:spPr>
          <a:xfrm>
            <a:off x="152400" y="742950"/>
            <a:ext cx="8686800" cy="3429000"/>
          </a:xfrm>
          <a:prstGeom prst="rect">
            <a:avLst/>
          </a:prstGeom>
          <a:noFill/>
          <a:ln>
            <a:noFill/>
          </a:ln>
        </p:spPr>
        <p:txBody>
          <a:bodyPr anchorCtr="0" anchor="t" bIns="91425" lIns="91425" spcFirstLastPara="1" rIns="91425" wrap="square" tIns="91425"/>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18" name="Google Shape;118;p16"/>
          <p:cNvSpPr txBox="1"/>
          <p:nvPr>
            <p:ph idx="2" type="body"/>
          </p:nvPr>
        </p:nvSpPr>
        <p:spPr>
          <a:xfrm>
            <a:off x="152400" y="4229101"/>
            <a:ext cx="8686800" cy="440400"/>
          </a:xfrm>
          <a:prstGeom prst="rect">
            <a:avLst/>
          </a:prstGeom>
          <a:noFill/>
          <a:ln>
            <a:noFill/>
          </a:ln>
        </p:spPr>
        <p:txBody>
          <a:bodyPr anchorCtr="0" anchor="ctr" bIns="91425" lIns="91425" spcFirstLastPara="1" rIns="91425" wrap="square" tIns="91425"/>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no bar">
  <p:cSld name="Title no bar">
    <p:spTree>
      <p:nvGrpSpPr>
        <p:cNvPr id="119" name="Shape 119"/>
        <p:cNvGrpSpPr/>
        <p:nvPr/>
      </p:nvGrpSpPr>
      <p:grpSpPr>
        <a:xfrm>
          <a:off x="0" y="0"/>
          <a:ext cx="0" cy="0"/>
          <a:chOff x="0" y="0"/>
          <a:chExt cx="0" cy="0"/>
        </a:xfrm>
      </p:grpSpPr>
      <p:sp>
        <p:nvSpPr>
          <p:cNvPr id="120" name="Google Shape;120;p1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121" name="Google Shape;121;p1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rawingGrid">
  <p:cSld name="DrawingGrid">
    <p:spTree>
      <p:nvGrpSpPr>
        <p:cNvPr id="122" name="Shape 122"/>
        <p:cNvGrpSpPr/>
        <p:nvPr/>
      </p:nvGrpSpPr>
      <p:grpSpPr>
        <a:xfrm>
          <a:off x="0" y="0"/>
          <a:ext cx="0" cy="0"/>
          <a:chOff x="0" y="0"/>
          <a:chExt cx="0" cy="0"/>
        </a:xfrm>
      </p:grpSpPr>
      <p:pic>
        <p:nvPicPr>
          <p:cNvPr id="123" name="Google Shape;123;p18"/>
          <p:cNvPicPr preferRelativeResize="0"/>
          <p:nvPr/>
        </p:nvPicPr>
        <p:blipFill rotWithShape="1">
          <a:blip r:embed="rId2">
            <a:alphaModFix/>
          </a:blip>
          <a:srcRect b="0" l="0" r="0" t="0"/>
          <a:stretch/>
        </p:blipFill>
        <p:spPr>
          <a:xfrm>
            <a:off x="304800" y="228600"/>
            <a:ext cx="8410749" cy="450962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Code">
    <p:spTree>
      <p:nvGrpSpPr>
        <p:cNvPr id="124" name="Shape 124"/>
        <p:cNvGrpSpPr/>
        <p:nvPr/>
      </p:nvGrpSpPr>
      <p:grpSpPr>
        <a:xfrm>
          <a:off x="0" y="0"/>
          <a:ext cx="0" cy="0"/>
          <a:chOff x="0" y="0"/>
          <a:chExt cx="0" cy="0"/>
        </a:xfrm>
      </p:grpSpPr>
      <p:sp>
        <p:nvSpPr>
          <p:cNvPr id="125" name="Google Shape;125;p19"/>
          <p:cNvSpPr txBox="1"/>
          <p:nvPr>
            <p:ph idx="1" type="body"/>
          </p:nvPr>
        </p:nvSpPr>
        <p:spPr>
          <a:xfrm>
            <a:off x="152400" y="742950"/>
            <a:ext cx="86868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26" name="Google Shape;126;p1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127" name="Google Shape;127;p1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28" name="Google Shape;128;p1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1">
  <p:cSld name="Code 1">
    <p:spTree>
      <p:nvGrpSpPr>
        <p:cNvPr id="129" name="Shape 129"/>
        <p:cNvGrpSpPr/>
        <p:nvPr/>
      </p:nvGrpSpPr>
      <p:grpSpPr>
        <a:xfrm>
          <a:off x="0" y="0"/>
          <a:ext cx="0" cy="0"/>
          <a:chOff x="0" y="0"/>
          <a:chExt cx="0" cy="0"/>
        </a:xfrm>
      </p:grpSpPr>
      <p:sp>
        <p:nvSpPr>
          <p:cNvPr id="130" name="Google Shape;130;p20"/>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31" name="Google Shape;131;p2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132" name="Google Shape;132;p2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33" name="Google Shape;133;p2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p20"/>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1">
  <p:cSld name="Content 1">
    <p:spTree>
      <p:nvGrpSpPr>
        <p:cNvPr id="18" name="Shape 18"/>
        <p:cNvGrpSpPr/>
        <p:nvPr/>
      </p:nvGrpSpPr>
      <p:grpSpPr>
        <a:xfrm>
          <a:off x="0" y="0"/>
          <a:ext cx="0" cy="0"/>
          <a:chOff x="0" y="0"/>
          <a:chExt cx="0" cy="0"/>
        </a:xfrm>
      </p:grpSpPr>
      <p:sp>
        <p:nvSpPr>
          <p:cNvPr id="19" name="Google Shape;19;p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20" name="Google Shape;20;p3"/>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38"/>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4pPr>
            <a:lvl5pPr indent="-304545" lvl="4" marL="2286000" marR="0" rtl="0" algn="l">
              <a:lnSpc>
                <a:spcPct val="100000"/>
              </a:lnSpc>
              <a:spcBef>
                <a:spcPts val="239"/>
              </a:spcBef>
              <a:spcAft>
                <a:spcPts val="0"/>
              </a:spcAft>
              <a:buClr>
                <a:srgbClr val="974806"/>
              </a:buClr>
              <a:buSzPts val="1196"/>
              <a:buFont typeface="Arial"/>
              <a:buChar char="○"/>
              <a:defRPr b="0" i="0" sz="1196" u="none" cap="none" strike="noStrike">
                <a:solidFill>
                  <a:schemeClr val="dk1"/>
                </a:solidFill>
                <a:latin typeface="Arial"/>
                <a:ea typeface="Arial"/>
                <a:cs typeface="Arial"/>
                <a:sym typeface="Arial"/>
              </a:defRPr>
            </a:lvl5pPr>
            <a:lvl6pPr indent="-304292" lvl="5" marL="27432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6pPr>
            <a:lvl7pPr indent="-304292" lvl="6" marL="32004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7pPr>
            <a:lvl8pPr indent="-304291" lvl="7" marL="36576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8pPr>
            <a:lvl9pPr indent="-304291" lvl="8" marL="41148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9pPr>
          </a:lstStyle>
          <a:p/>
        </p:txBody>
      </p:sp>
      <p:sp>
        <p:nvSpPr>
          <p:cNvPr id="21" name="Google Shape;21;p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2" name="Google Shape;22;p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5">
  <p:cSld name="Code 5">
    <p:spTree>
      <p:nvGrpSpPr>
        <p:cNvPr id="135" name="Shape 135"/>
        <p:cNvGrpSpPr/>
        <p:nvPr/>
      </p:nvGrpSpPr>
      <p:grpSpPr>
        <a:xfrm>
          <a:off x="0" y="0"/>
          <a:ext cx="0" cy="0"/>
          <a:chOff x="0" y="0"/>
          <a:chExt cx="0" cy="0"/>
        </a:xfrm>
      </p:grpSpPr>
      <p:sp>
        <p:nvSpPr>
          <p:cNvPr id="136" name="Google Shape;136;p21"/>
          <p:cNvSpPr txBox="1"/>
          <p:nvPr>
            <p:ph idx="1" type="body"/>
          </p:nvPr>
        </p:nvSpPr>
        <p:spPr>
          <a:xfrm>
            <a:off x="152400" y="742950"/>
            <a:ext cx="44196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37" name="Google Shape;137;p2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138" name="Google Shape;138;p2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39" name="Google Shape;139;p2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140225"/>
            <a:ext cx="8520600" cy="5727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0" lvl="1" rtl="0">
              <a:spcBef>
                <a:spcPts val="0"/>
              </a:spcBef>
              <a:spcAft>
                <a:spcPts val="0"/>
              </a:spcAft>
              <a:buSzPts val="1400"/>
              <a:buFont typeface="Arial"/>
              <a:buChar char="○"/>
              <a:defRPr sz="1800"/>
            </a:lvl2pPr>
            <a:lvl3pPr indent="0" lvl="2" rtl="0">
              <a:spcBef>
                <a:spcPts val="0"/>
              </a:spcBef>
              <a:spcAft>
                <a:spcPts val="0"/>
              </a:spcAft>
              <a:buSzPts val="1400"/>
              <a:buFont typeface="Arial"/>
              <a:buChar char="■"/>
              <a:defRPr sz="1800"/>
            </a:lvl3pPr>
            <a:lvl4pPr indent="0" lvl="3" rtl="0">
              <a:spcBef>
                <a:spcPts val="0"/>
              </a:spcBef>
              <a:spcAft>
                <a:spcPts val="0"/>
              </a:spcAft>
              <a:buSzPts val="1400"/>
              <a:buFont typeface="Arial"/>
              <a:buChar char="●"/>
              <a:defRPr sz="1800"/>
            </a:lvl4pPr>
            <a:lvl5pPr indent="0" lvl="4" rtl="0">
              <a:spcBef>
                <a:spcPts val="0"/>
              </a:spcBef>
              <a:spcAft>
                <a:spcPts val="0"/>
              </a:spcAft>
              <a:buSzPts val="1400"/>
              <a:buFont typeface="Arial"/>
              <a:buChar char="○"/>
              <a:defRPr sz="1800"/>
            </a:lvl5pPr>
            <a:lvl6pPr indent="0" lvl="5" rtl="0">
              <a:spcBef>
                <a:spcPts val="0"/>
              </a:spcBef>
              <a:spcAft>
                <a:spcPts val="0"/>
              </a:spcAft>
              <a:buSzPts val="1400"/>
              <a:buFont typeface="Arial"/>
              <a:buChar char="■"/>
              <a:defRPr sz="1800"/>
            </a:lvl6pPr>
            <a:lvl7pPr indent="0" lvl="6" rtl="0">
              <a:spcBef>
                <a:spcPts val="0"/>
              </a:spcBef>
              <a:spcAft>
                <a:spcPts val="0"/>
              </a:spcAft>
              <a:buSzPts val="1400"/>
              <a:buFont typeface="Arial"/>
              <a:buChar char="●"/>
              <a:defRPr sz="1800"/>
            </a:lvl7pPr>
            <a:lvl8pPr indent="0" lvl="7" rtl="0">
              <a:spcBef>
                <a:spcPts val="0"/>
              </a:spcBef>
              <a:spcAft>
                <a:spcPts val="0"/>
              </a:spcAft>
              <a:buSzPts val="1400"/>
              <a:buFont typeface="Arial"/>
              <a:buChar char="○"/>
              <a:defRPr sz="1800"/>
            </a:lvl8pPr>
            <a:lvl9pPr indent="0" lvl="8" rtl="0">
              <a:spcBef>
                <a:spcPts val="0"/>
              </a:spcBef>
              <a:spcAft>
                <a:spcPts val="0"/>
              </a:spcAft>
              <a:buSzPts val="1400"/>
              <a:buFont typeface="Arial"/>
              <a:buChar char="■"/>
              <a:defRPr sz="1800"/>
            </a:lvl9pPr>
          </a:lstStyle>
          <a:p/>
        </p:txBody>
      </p:sp>
      <p:sp>
        <p:nvSpPr>
          <p:cNvPr id="142" name="Google Shape;142;p22"/>
          <p:cNvSpPr txBox="1"/>
          <p:nvPr>
            <p:ph idx="1" type="body"/>
          </p:nvPr>
        </p:nvSpPr>
        <p:spPr>
          <a:xfrm>
            <a:off x="311700" y="847675"/>
            <a:ext cx="8520600" cy="3957600"/>
          </a:xfrm>
          <a:prstGeom prst="rect">
            <a:avLst/>
          </a:prstGeom>
          <a:noFill/>
          <a:ln>
            <a:noFill/>
          </a:ln>
        </p:spPr>
        <p:txBody>
          <a:bodyPr anchorCtr="0" anchor="ctr"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43" name="Google Shape;143;p2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pic>
        <p:nvPicPr>
          <p:cNvPr descr="onos-logo-fliprotate.notext.png" id="144" name="Google Shape;144;p22"/>
          <p:cNvPicPr preferRelativeResize="0"/>
          <p:nvPr/>
        </p:nvPicPr>
        <p:blipFill rotWithShape="1">
          <a:blip r:embed="rId2">
            <a:alphaModFix/>
          </a:blip>
          <a:srcRect b="0" l="0" r="0" t="0"/>
          <a:stretch/>
        </p:blipFill>
        <p:spPr>
          <a:xfrm flipH="1">
            <a:off x="8175550" y="66175"/>
            <a:ext cx="875850" cy="8758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9" name="Shape 149"/>
        <p:cNvGrpSpPr/>
        <p:nvPr/>
      </p:nvGrpSpPr>
      <p:grpSpPr>
        <a:xfrm>
          <a:off x="0" y="0"/>
          <a:ext cx="0" cy="0"/>
          <a:chOff x="0" y="0"/>
          <a:chExt cx="0" cy="0"/>
        </a:xfrm>
      </p:grpSpPr>
      <p:sp>
        <p:nvSpPr>
          <p:cNvPr id="150" name="Google Shape;150;p2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9pPr>
          </a:lstStyle>
          <a:p/>
        </p:txBody>
      </p:sp>
      <p:sp>
        <p:nvSpPr>
          <p:cNvPr id="151" name="Google Shape;151;p24"/>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52" name="Google Shape;152;p24"/>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p:cSld name="Section">
    <p:spTree>
      <p:nvGrpSpPr>
        <p:cNvPr id="153" name="Shape 153"/>
        <p:cNvGrpSpPr/>
        <p:nvPr/>
      </p:nvGrpSpPr>
      <p:grpSpPr>
        <a:xfrm>
          <a:off x="0" y="0"/>
          <a:ext cx="0" cy="0"/>
          <a:chOff x="0" y="0"/>
          <a:chExt cx="0" cy="0"/>
        </a:xfrm>
      </p:grpSpPr>
      <p:sp>
        <p:nvSpPr>
          <p:cNvPr id="154" name="Google Shape;154;p25"/>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55" name="Google Shape;155;p25"/>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56" name="Google Shape;156;p25"/>
          <p:cNvSpPr/>
          <p:nvPr/>
        </p:nvSpPr>
        <p:spPr>
          <a:xfrm>
            <a:off x="1617133" y="1530349"/>
            <a:ext cx="7247400" cy="936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57" name="Google Shape;157;p2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ontent 1">
  <p:cSld name="2_Content 1">
    <p:spTree>
      <p:nvGrpSpPr>
        <p:cNvPr id="158" name="Shape 158"/>
        <p:cNvGrpSpPr/>
        <p:nvPr/>
      </p:nvGrpSpPr>
      <p:grpSpPr>
        <a:xfrm>
          <a:off x="0" y="0"/>
          <a:ext cx="0" cy="0"/>
          <a:chOff x="0" y="0"/>
          <a:chExt cx="0" cy="0"/>
        </a:xfrm>
      </p:grpSpPr>
      <p:sp>
        <p:nvSpPr>
          <p:cNvPr id="159" name="Google Shape;159;p26"/>
          <p:cNvSpPr txBox="1"/>
          <p:nvPr>
            <p:ph type="title"/>
          </p:nvPr>
        </p:nvSpPr>
        <p:spPr>
          <a:xfrm>
            <a:off x="152400" y="127400"/>
            <a:ext cx="8686800" cy="479822"/>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0" name="Google Shape;160;p26"/>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lstStyle>
            <a:lvl1pPr indent="-361950" lvl="0" marL="457200" marR="0" rtl="0" algn="l">
              <a:lnSpc>
                <a:spcPct val="100000"/>
              </a:lnSpc>
              <a:spcBef>
                <a:spcPts val="75"/>
              </a:spcBef>
              <a:spcAft>
                <a:spcPts val="0"/>
              </a:spcAft>
              <a:buClr>
                <a:srgbClr val="000000"/>
              </a:buClr>
              <a:buSzPts val="2100"/>
              <a:buFont typeface="Merriweather Sans"/>
              <a:buChar char="•"/>
              <a:defRPr b="0" i="0" sz="2100" u="none" cap="none" strike="noStrike">
                <a:solidFill>
                  <a:srgbClr val="000000"/>
                </a:solidFill>
                <a:latin typeface="Arial"/>
                <a:ea typeface="Arial"/>
                <a:cs typeface="Arial"/>
                <a:sym typeface="Arial"/>
              </a:defRPr>
            </a:lvl1pPr>
            <a:lvl2pPr indent="-342900" lvl="1" marL="914400" marR="0" rtl="0" algn="l">
              <a:lnSpc>
                <a:spcPct val="100000"/>
              </a:lnSpc>
              <a:spcBef>
                <a:spcPts val="75"/>
              </a:spcBef>
              <a:spcAft>
                <a:spcPts val="0"/>
              </a:spcAft>
              <a:buClr>
                <a:srgbClr val="000000"/>
              </a:buClr>
              <a:buSzPts val="1800"/>
              <a:buFont typeface="Merriweather Sans"/>
              <a:buChar char="◦"/>
              <a:defRPr b="0" i="0" sz="1800" u="none" cap="none" strike="noStrike">
                <a:solidFill>
                  <a:srgbClr val="000000"/>
                </a:solidFill>
                <a:latin typeface="Arial"/>
                <a:ea typeface="Arial"/>
                <a:cs typeface="Arial"/>
                <a:sym typeface="Arial"/>
              </a:defRPr>
            </a:lvl2pPr>
            <a:lvl3pPr indent="-323850" lvl="2" marL="1371600" marR="0" rtl="0" algn="l">
              <a:lnSpc>
                <a:spcPct val="100000"/>
              </a:lnSpc>
              <a:spcBef>
                <a:spcPts val="56"/>
              </a:spcBef>
              <a:spcAft>
                <a:spcPts val="0"/>
              </a:spcAft>
              <a:buClr>
                <a:srgbClr val="000000"/>
              </a:buClr>
              <a:buSzPts val="1500"/>
              <a:buFont typeface="Merriweather Sans"/>
              <a:buChar char="■"/>
              <a:defRPr b="0" i="0" sz="1500" u="none" cap="none" strike="noStrike">
                <a:solidFill>
                  <a:srgbClr val="000000"/>
                </a:solidFill>
                <a:latin typeface="Arial"/>
                <a:ea typeface="Arial"/>
                <a:cs typeface="Arial"/>
                <a:sym typeface="Arial"/>
              </a:defRPr>
            </a:lvl3pPr>
            <a:lvl4pPr indent="-304800" lvl="3" marL="1828800" marR="0" rtl="0" algn="l">
              <a:lnSpc>
                <a:spcPct val="100000"/>
              </a:lnSpc>
              <a:spcBef>
                <a:spcPts val="38"/>
              </a:spcBef>
              <a:spcAft>
                <a:spcPts val="0"/>
              </a:spcAft>
              <a:buClr>
                <a:srgbClr val="000000"/>
              </a:buClr>
              <a:buSzPts val="1200"/>
              <a:buFont typeface="Merriweather Sans"/>
              <a:buChar char="□"/>
              <a:defRPr b="0" i="0" sz="1200" u="none" cap="none" strike="noStrike">
                <a:solidFill>
                  <a:srgbClr val="000000"/>
                </a:solidFill>
                <a:latin typeface="Arial"/>
                <a:ea typeface="Arial"/>
                <a:cs typeface="Arial"/>
                <a:sym typeface="Arial"/>
              </a:defRPr>
            </a:lvl4pPr>
            <a:lvl5pPr indent="-228600" lvl="4" marL="2286000" marR="0" rtl="0" algn="l">
              <a:lnSpc>
                <a:spcPct val="100000"/>
              </a:lnSpc>
              <a:spcBef>
                <a:spcPts val="19"/>
              </a:spcBef>
              <a:spcAft>
                <a:spcPts val="0"/>
              </a:spcAft>
              <a:buClr>
                <a:srgbClr val="000000"/>
              </a:buClr>
              <a:buSzPts val="1196"/>
              <a:buFont typeface="Arial"/>
              <a:buNone/>
              <a:defRPr b="0" i="0" sz="1196"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9pPr>
          </a:lstStyle>
          <a:p/>
        </p:txBody>
      </p:sp>
      <p:sp>
        <p:nvSpPr>
          <p:cNvPr id="161" name="Google Shape;161;p26"/>
          <p:cNvSpPr/>
          <p:nvPr/>
        </p:nvSpPr>
        <p:spPr>
          <a:xfrm>
            <a:off x="152400" y="607222"/>
            <a:ext cx="8686800" cy="81428"/>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62" name="Google Shape;162;p26"/>
          <p:cNvSpPr txBox="1"/>
          <p:nvPr>
            <p:ph idx="12" type="sldNum"/>
          </p:nvPr>
        </p:nvSpPr>
        <p:spPr>
          <a:xfrm>
            <a:off x="7924800" y="4926807"/>
            <a:ext cx="1066800" cy="1595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63" name="Shape 163"/>
        <p:cNvGrpSpPr/>
        <p:nvPr/>
      </p:nvGrpSpPr>
      <p:grpSpPr>
        <a:xfrm>
          <a:off x="0" y="0"/>
          <a:ext cx="0" cy="0"/>
          <a:chOff x="0" y="0"/>
          <a:chExt cx="0" cy="0"/>
        </a:xfrm>
      </p:grpSpPr>
      <p:sp>
        <p:nvSpPr>
          <p:cNvPr id="164" name="Google Shape;164;p2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65" name="Google Shape;165;p2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6" name="Google Shape;166;p27"/>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1">
  <p:cSld name="Content 1">
    <p:spTree>
      <p:nvGrpSpPr>
        <p:cNvPr id="167" name="Shape 167"/>
        <p:cNvGrpSpPr/>
        <p:nvPr/>
      </p:nvGrpSpPr>
      <p:grpSpPr>
        <a:xfrm>
          <a:off x="0" y="0"/>
          <a:ext cx="0" cy="0"/>
          <a:chOff x="0" y="0"/>
          <a:chExt cx="0" cy="0"/>
        </a:xfrm>
      </p:grpSpPr>
      <p:sp>
        <p:nvSpPr>
          <p:cNvPr id="168" name="Google Shape;168;p2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69" name="Google Shape;169;p28"/>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38"/>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4pPr>
            <a:lvl5pPr indent="-304545" lvl="4" marL="2286000" marR="0" rtl="0" algn="l">
              <a:lnSpc>
                <a:spcPct val="100000"/>
              </a:lnSpc>
              <a:spcBef>
                <a:spcPts val="239"/>
              </a:spcBef>
              <a:spcAft>
                <a:spcPts val="0"/>
              </a:spcAft>
              <a:buClr>
                <a:srgbClr val="974806"/>
              </a:buClr>
              <a:buSzPts val="1196"/>
              <a:buFont typeface="Arial"/>
              <a:buChar char="○"/>
              <a:defRPr b="0" i="0" sz="1196" u="none" cap="none" strike="noStrike">
                <a:solidFill>
                  <a:schemeClr val="dk1"/>
                </a:solidFill>
                <a:latin typeface="Arial"/>
                <a:ea typeface="Arial"/>
                <a:cs typeface="Arial"/>
                <a:sym typeface="Arial"/>
              </a:defRPr>
            </a:lvl5pPr>
            <a:lvl6pPr indent="-304292" lvl="5" marL="27432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6pPr>
            <a:lvl7pPr indent="-304292" lvl="6" marL="32004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7pPr>
            <a:lvl8pPr indent="-304291" lvl="7" marL="36576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8pPr>
            <a:lvl9pPr indent="-304291" lvl="8" marL="41148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9pPr>
          </a:lstStyle>
          <a:p/>
        </p:txBody>
      </p:sp>
      <p:sp>
        <p:nvSpPr>
          <p:cNvPr id="170" name="Google Shape;170;p28"/>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71" name="Google Shape;171;p2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_Content 1">
  <p:cSld name="26_Content 1">
    <p:spTree>
      <p:nvGrpSpPr>
        <p:cNvPr id="172" name="Shape 172"/>
        <p:cNvGrpSpPr/>
        <p:nvPr/>
      </p:nvGrpSpPr>
      <p:grpSpPr>
        <a:xfrm>
          <a:off x="0" y="0"/>
          <a:ext cx="0" cy="0"/>
          <a:chOff x="0" y="0"/>
          <a:chExt cx="0" cy="0"/>
        </a:xfrm>
      </p:grpSpPr>
      <p:sp>
        <p:nvSpPr>
          <p:cNvPr id="173" name="Google Shape;173;p29"/>
          <p:cNvSpPr txBox="1"/>
          <p:nvPr>
            <p:ph type="title"/>
          </p:nvPr>
        </p:nvSpPr>
        <p:spPr>
          <a:xfrm>
            <a:off x="152400" y="127400"/>
            <a:ext cx="8686800" cy="479822"/>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4" name="Google Shape;174;p29"/>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lstStyle>
            <a:lvl1pPr indent="-361950" lvl="0" marL="457200" marR="0" rtl="0" algn="l">
              <a:lnSpc>
                <a:spcPct val="100000"/>
              </a:lnSpc>
              <a:spcBef>
                <a:spcPts val="75"/>
              </a:spcBef>
              <a:spcAft>
                <a:spcPts val="0"/>
              </a:spcAft>
              <a:buClr>
                <a:srgbClr val="000000"/>
              </a:buClr>
              <a:buSzPts val="2100"/>
              <a:buFont typeface="Merriweather Sans"/>
              <a:buChar char="•"/>
              <a:defRPr b="0" i="0" sz="2100" u="none" cap="none" strike="noStrike">
                <a:solidFill>
                  <a:srgbClr val="000000"/>
                </a:solidFill>
                <a:latin typeface="Arial"/>
                <a:ea typeface="Arial"/>
                <a:cs typeface="Arial"/>
                <a:sym typeface="Arial"/>
              </a:defRPr>
            </a:lvl1pPr>
            <a:lvl2pPr indent="-342900" lvl="1" marL="914400" marR="0" rtl="0" algn="l">
              <a:lnSpc>
                <a:spcPct val="100000"/>
              </a:lnSpc>
              <a:spcBef>
                <a:spcPts val="75"/>
              </a:spcBef>
              <a:spcAft>
                <a:spcPts val="0"/>
              </a:spcAft>
              <a:buClr>
                <a:srgbClr val="000000"/>
              </a:buClr>
              <a:buSzPts val="1800"/>
              <a:buFont typeface="Merriweather Sans"/>
              <a:buChar char="◦"/>
              <a:defRPr b="0" i="0" sz="1800" u="none" cap="none" strike="noStrike">
                <a:solidFill>
                  <a:srgbClr val="000000"/>
                </a:solidFill>
                <a:latin typeface="Arial"/>
                <a:ea typeface="Arial"/>
                <a:cs typeface="Arial"/>
                <a:sym typeface="Arial"/>
              </a:defRPr>
            </a:lvl2pPr>
            <a:lvl3pPr indent="-323850" lvl="2" marL="1371600" marR="0" rtl="0" algn="l">
              <a:lnSpc>
                <a:spcPct val="100000"/>
              </a:lnSpc>
              <a:spcBef>
                <a:spcPts val="56"/>
              </a:spcBef>
              <a:spcAft>
                <a:spcPts val="0"/>
              </a:spcAft>
              <a:buClr>
                <a:srgbClr val="000000"/>
              </a:buClr>
              <a:buSzPts val="1500"/>
              <a:buFont typeface="Merriweather Sans"/>
              <a:buChar char="■"/>
              <a:defRPr b="0" i="0" sz="1500" u="none" cap="none" strike="noStrike">
                <a:solidFill>
                  <a:srgbClr val="000000"/>
                </a:solidFill>
                <a:latin typeface="Arial"/>
                <a:ea typeface="Arial"/>
                <a:cs typeface="Arial"/>
                <a:sym typeface="Arial"/>
              </a:defRPr>
            </a:lvl3pPr>
            <a:lvl4pPr indent="-304800" lvl="3" marL="1828800" marR="0" rtl="0" algn="l">
              <a:lnSpc>
                <a:spcPct val="100000"/>
              </a:lnSpc>
              <a:spcBef>
                <a:spcPts val="38"/>
              </a:spcBef>
              <a:spcAft>
                <a:spcPts val="0"/>
              </a:spcAft>
              <a:buClr>
                <a:srgbClr val="000000"/>
              </a:buClr>
              <a:buSzPts val="1200"/>
              <a:buFont typeface="Merriweather Sans"/>
              <a:buChar char="□"/>
              <a:defRPr b="0" i="0" sz="1200" u="none" cap="none" strike="noStrike">
                <a:solidFill>
                  <a:srgbClr val="000000"/>
                </a:solidFill>
                <a:latin typeface="Arial"/>
                <a:ea typeface="Arial"/>
                <a:cs typeface="Arial"/>
                <a:sym typeface="Arial"/>
              </a:defRPr>
            </a:lvl4pPr>
            <a:lvl5pPr indent="-228600" lvl="4" marL="2286000" marR="0" rtl="0" algn="l">
              <a:lnSpc>
                <a:spcPct val="100000"/>
              </a:lnSpc>
              <a:spcBef>
                <a:spcPts val="19"/>
              </a:spcBef>
              <a:spcAft>
                <a:spcPts val="0"/>
              </a:spcAft>
              <a:buClr>
                <a:srgbClr val="000000"/>
              </a:buClr>
              <a:buSzPts val="1196"/>
              <a:buFont typeface="Arial"/>
              <a:buNone/>
              <a:defRPr b="0" i="0" sz="1196"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9pPr>
          </a:lstStyle>
          <a:p/>
        </p:txBody>
      </p:sp>
      <p:sp>
        <p:nvSpPr>
          <p:cNvPr id="175" name="Google Shape;175;p29"/>
          <p:cNvSpPr/>
          <p:nvPr/>
        </p:nvSpPr>
        <p:spPr>
          <a:xfrm>
            <a:off x="152400" y="607222"/>
            <a:ext cx="8686800" cy="81428"/>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76" name="Google Shape;176;p29"/>
          <p:cNvSpPr txBox="1"/>
          <p:nvPr>
            <p:ph idx="12" type="sldNum"/>
          </p:nvPr>
        </p:nvSpPr>
        <p:spPr>
          <a:xfrm>
            <a:off x="7924800" y="4926807"/>
            <a:ext cx="1066800" cy="1595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1">
  <p:cSld name="Code 1">
    <p:spTree>
      <p:nvGrpSpPr>
        <p:cNvPr id="177" name="Shape 177"/>
        <p:cNvGrpSpPr/>
        <p:nvPr/>
      </p:nvGrpSpPr>
      <p:grpSpPr>
        <a:xfrm>
          <a:off x="0" y="0"/>
          <a:ext cx="0" cy="0"/>
          <a:chOff x="0" y="0"/>
          <a:chExt cx="0" cy="0"/>
        </a:xfrm>
      </p:grpSpPr>
      <p:sp>
        <p:nvSpPr>
          <p:cNvPr id="178" name="Google Shape;178;p30"/>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79" name="Google Shape;179;p3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80" name="Google Shape;180;p3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81" name="Google Shape;181;p3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2" name="Google Shape;182;p30"/>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5">
  <p:cSld name="Code 5">
    <p:spTree>
      <p:nvGrpSpPr>
        <p:cNvPr id="183" name="Shape 183"/>
        <p:cNvGrpSpPr/>
        <p:nvPr/>
      </p:nvGrpSpPr>
      <p:grpSpPr>
        <a:xfrm>
          <a:off x="0" y="0"/>
          <a:ext cx="0" cy="0"/>
          <a:chOff x="0" y="0"/>
          <a:chExt cx="0" cy="0"/>
        </a:xfrm>
      </p:grpSpPr>
      <p:sp>
        <p:nvSpPr>
          <p:cNvPr id="184" name="Google Shape;184;p31"/>
          <p:cNvSpPr txBox="1"/>
          <p:nvPr>
            <p:ph idx="1" type="body"/>
          </p:nvPr>
        </p:nvSpPr>
        <p:spPr>
          <a:xfrm>
            <a:off x="152400" y="742950"/>
            <a:ext cx="44196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85" name="Google Shape;185;p3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86" name="Google Shape;186;p3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87" name="Google Shape;187;p3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3" name="Shape 23"/>
        <p:cNvGrpSpPr/>
        <p:nvPr/>
      </p:nvGrpSpPr>
      <p:grpSpPr>
        <a:xfrm>
          <a:off x="0" y="0"/>
          <a:ext cx="0" cy="0"/>
          <a:chOff x="0" y="0"/>
          <a:chExt cx="0" cy="0"/>
        </a:xfrm>
      </p:grpSpPr>
      <p:sp>
        <p:nvSpPr>
          <p:cNvPr id="24" name="Google Shape;24;p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25" name="Google Shape;25;p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4"/>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Code">
    <p:spTree>
      <p:nvGrpSpPr>
        <p:cNvPr id="188" name="Shape 188"/>
        <p:cNvGrpSpPr/>
        <p:nvPr/>
      </p:nvGrpSpPr>
      <p:grpSpPr>
        <a:xfrm>
          <a:off x="0" y="0"/>
          <a:ext cx="0" cy="0"/>
          <a:chOff x="0" y="0"/>
          <a:chExt cx="0" cy="0"/>
        </a:xfrm>
      </p:grpSpPr>
      <p:sp>
        <p:nvSpPr>
          <p:cNvPr id="189" name="Google Shape;189;p32"/>
          <p:cNvSpPr txBox="1"/>
          <p:nvPr>
            <p:ph idx="1" type="body"/>
          </p:nvPr>
        </p:nvSpPr>
        <p:spPr>
          <a:xfrm>
            <a:off x="152400" y="742950"/>
            <a:ext cx="86868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90" name="Google Shape;190;p3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91" name="Google Shape;191;p3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92" name="Google Shape;192;p3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p:cSld name="Content 2">
    <p:spTree>
      <p:nvGrpSpPr>
        <p:cNvPr id="193" name="Shape 193"/>
        <p:cNvGrpSpPr/>
        <p:nvPr/>
      </p:nvGrpSpPr>
      <p:grpSpPr>
        <a:xfrm>
          <a:off x="0" y="0"/>
          <a:ext cx="0" cy="0"/>
          <a:chOff x="0" y="0"/>
          <a:chExt cx="0" cy="0"/>
        </a:xfrm>
      </p:grpSpPr>
      <p:sp>
        <p:nvSpPr>
          <p:cNvPr id="194" name="Google Shape;194;p3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95" name="Google Shape;195;p33"/>
          <p:cNvSpPr txBox="1"/>
          <p:nvPr>
            <p:ph idx="1" type="body"/>
          </p:nvPr>
        </p:nvSpPr>
        <p:spPr>
          <a:xfrm>
            <a:off x="152400" y="742950"/>
            <a:ext cx="4284000" cy="41148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96" name="Google Shape;196;p3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97" name="Google Shape;197;p3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98" name="Google Shape;198;p33"/>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Big/Sm">
  <p:cSld name="Content 2 Big/Sm">
    <p:spTree>
      <p:nvGrpSpPr>
        <p:cNvPr id="199" name="Shape 199"/>
        <p:cNvGrpSpPr/>
        <p:nvPr/>
      </p:nvGrpSpPr>
      <p:grpSpPr>
        <a:xfrm>
          <a:off x="0" y="0"/>
          <a:ext cx="0" cy="0"/>
          <a:chOff x="0" y="0"/>
          <a:chExt cx="0" cy="0"/>
        </a:xfrm>
      </p:grpSpPr>
      <p:sp>
        <p:nvSpPr>
          <p:cNvPr id="200" name="Google Shape;200;p3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01" name="Google Shape;201;p34"/>
          <p:cNvSpPr txBox="1"/>
          <p:nvPr>
            <p:ph idx="1" type="body"/>
          </p:nvPr>
        </p:nvSpPr>
        <p:spPr>
          <a:xfrm>
            <a:off x="152401" y="742950"/>
            <a:ext cx="2802600" cy="41148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02" name="Google Shape;202;p34"/>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03" name="Google Shape;203;p3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4" name="Google Shape;204;p34"/>
          <p:cNvSpPr txBox="1"/>
          <p:nvPr>
            <p:ph idx="2" type="body"/>
          </p:nvPr>
        </p:nvSpPr>
        <p:spPr>
          <a:xfrm>
            <a:off x="3048000" y="742950"/>
            <a:ext cx="5867400" cy="41148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w/ heading">
  <p:cSld name="Content 2 w/ heading">
    <p:spTree>
      <p:nvGrpSpPr>
        <p:cNvPr id="205" name="Shape 205"/>
        <p:cNvGrpSpPr/>
        <p:nvPr/>
      </p:nvGrpSpPr>
      <p:grpSpPr>
        <a:xfrm>
          <a:off x="0" y="0"/>
          <a:ext cx="0" cy="0"/>
          <a:chOff x="0" y="0"/>
          <a:chExt cx="0" cy="0"/>
        </a:xfrm>
      </p:grpSpPr>
      <p:sp>
        <p:nvSpPr>
          <p:cNvPr id="206" name="Google Shape;206;p3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07" name="Google Shape;207;p35"/>
          <p:cNvSpPr/>
          <p:nvPr/>
        </p:nvSpPr>
        <p:spPr>
          <a:xfrm>
            <a:off x="152400" y="607222"/>
            <a:ext cx="8686800" cy="81300"/>
          </a:xfrm>
          <a:prstGeom prst="roundRect">
            <a:avLst>
              <a:gd fmla="val 16667" name="adj"/>
            </a:avLst>
          </a:prstGeom>
          <a:solidFill>
            <a:srgbClr val="8CC6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08" name="Google Shape;208;p35"/>
          <p:cNvSpPr txBox="1"/>
          <p:nvPr>
            <p:ph idx="1" type="body"/>
          </p:nvPr>
        </p:nvSpPr>
        <p:spPr>
          <a:xfrm>
            <a:off x="152605" y="788531"/>
            <a:ext cx="4284000" cy="440400"/>
          </a:xfrm>
          <a:prstGeom prst="rect">
            <a:avLst/>
          </a:prstGeom>
          <a:noFill/>
          <a:ln>
            <a:noFill/>
          </a:ln>
        </p:spPr>
        <p:txBody>
          <a:bodyPr anchorCtr="0" anchor="ctr" bIns="91425" lIns="91425" spcFirstLastPara="1" rIns="91425" wrap="square" tIns="91425"/>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09" name="Google Shape;209;p35"/>
          <p:cNvSpPr txBox="1"/>
          <p:nvPr>
            <p:ph idx="2" type="body"/>
          </p:nvPr>
        </p:nvSpPr>
        <p:spPr>
          <a:xfrm>
            <a:off x="4555067" y="788531"/>
            <a:ext cx="4284000" cy="440400"/>
          </a:xfrm>
          <a:prstGeom prst="rect">
            <a:avLst/>
          </a:prstGeom>
          <a:noFill/>
          <a:ln>
            <a:noFill/>
          </a:ln>
        </p:spPr>
        <p:txBody>
          <a:bodyPr anchorCtr="0" anchor="ctr" bIns="91425" lIns="91425" spcFirstLastPara="1" rIns="91425" wrap="square" tIns="91425"/>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10" name="Google Shape;210;p3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1" name="Google Shape;211;p35"/>
          <p:cNvSpPr txBox="1"/>
          <p:nvPr>
            <p:ph idx="3" type="body"/>
          </p:nvPr>
        </p:nvSpPr>
        <p:spPr>
          <a:xfrm>
            <a:off x="152400" y="1257300"/>
            <a:ext cx="4284000" cy="36006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12" name="Google Shape;212;p35"/>
          <p:cNvSpPr txBox="1"/>
          <p:nvPr>
            <p:ph idx="4" type="body"/>
          </p:nvPr>
        </p:nvSpPr>
        <p:spPr>
          <a:xfrm>
            <a:off x="4572000" y="1257300"/>
            <a:ext cx="4284000" cy="36006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3">
  <p:cSld name="Content 3">
    <p:spTree>
      <p:nvGrpSpPr>
        <p:cNvPr id="213" name="Shape 213"/>
        <p:cNvGrpSpPr/>
        <p:nvPr/>
      </p:nvGrpSpPr>
      <p:grpSpPr>
        <a:xfrm>
          <a:off x="0" y="0"/>
          <a:ext cx="0" cy="0"/>
          <a:chOff x="0" y="0"/>
          <a:chExt cx="0" cy="0"/>
        </a:xfrm>
      </p:grpSpPr>
      <p:sp>
        <p:nvSpPr>
          <p:cNvPr id="214" name="Google Shape;214;p3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15" name="Google Shape;215;p36"/>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16" name="Google Shape;216;p36"/>
          <p:cNvSpPr txBox="1"/>
          <p:nvPr>
            <p:ph idx="1" type="body"/>
          </p:nvPr>
        </p:nvSpPr>
        <p:spPr>
          <a:xfrm>
            <a:off x="152401" y="742950"/>
            <a:ext cx="2895600" cy="457200"/>
          </a:xfrm>
          <a:prstGeom prst="rect">
            <a:avLst/>
          </a:prstGeom>
          <a:noFill/>
          <a:ln>
            <a:noFill/>
          </a:ln>
        </p:spPr>
        <p:txBody>
          <a:bodyPr anchorCtr="0" anchor="ctr" bIns="91425" lIns="91425" spcFirstLastPara="1" rIns="91425" wrap="square" tIns="91425"/>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17" name="Google Shape;217;p3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8" name="Google Shape;218;p36"/>
          <p:cNvSpPr txBox="1"/>
          <p:nvPr>
            <p:ph idx="2" type="body"/>
          </p:nvPr>
        </p:nvSpPr>
        <p:spPr>
          <a:xfrm>
            <a:off x="152400" y="1257300"/>
            <a:ext cx="2895600" cy="3600600"/>
          </a:xfrm>
          <a:prstGeom prst="rect">
            <a:avLst/>
          </a:prstGeom>
          <a:noFill/>
          <a:ln>
            <a:noFill/>
          </a:ln>
        </p:spPr>
        <p:txBody>
          <a:bodyPr anchorCtr="0" anchor="t" bIns="91425" lIns="91425" spcFirstLastPara="1" rIns="91425" wrap="square" tIns="91425"/>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19" name="Google Shape;219;p36"/>
          <p:cNvSpPr txBox="1"/>
          <p:nvPr>
            <p:ph idx="3" type="body"/>
          </p:nvPr>
        </p:nvSpPr>
        <p:spPr>
          <a:xfrm>
            <a:off x="3124200" y="742950"/>
            <a:ext cx="2895600" cy="457200"/>
          </a:xfrm>
          <a:prstGeom prst="rect">
            <a:avLst/>
          </a:prstGeom>
          <a:noFill/>
          <a:ln>
            <a:noFill/>
          </a:ln>
        </p:spPr>
        <p:txBody>
          <a:bodyPr anchorCtr="0" anchor="ctr" bIns="91425" lIns="91425" spcFirstLastPara="1" rIns="91425" wrap="square" tIns="91425"/>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20" name="Google Shape;220;p36"/>
          <p:cNvSpPr txBox="1"/>
          <p:nvPr>
            <p:ph idx="4" type="body"/>
          </p:nvPr>
        </p:nvSpPr>
        <p:spPr>
          <a:xfrm>
            <a:off x="3124200" y="1257300"/>
            <a:ext cx="2895600" cy="3600600"/>
          </a:xfrm>
          <a:prstGeom prst="rect">
            <a:avLst/>
          </a:prstGeom>
          <a:noFill/>
          <a:ln>
            <a:noFill/>
          </a:ln>
        </p:spPr>
        <p:txBody>
          <a:bodyPr anchorCtr="0" anchor="t" bIns="91425" lIns="91425" spcFirstLastPara="1" rIns="91425" wrap="square" tIns="91425"/>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21" name="Google Shape;221;p36"/>
          <p:cNvSpPr txBox="1"/>
          <p:nvPr>
            <p:ph idx="5" type="body"/>
          </p:nvPr>
        </p:nvSpPr>
        <p:spPr>
          <a:xfrm>
            <a:off x="6096001" y="742950"/>
            <a:ext cx="2895600" cy="457200"/>
          </a:xfrm>
          <a:prstGeom prst="rect">
            <a:avLst/>
          </a:prstGeom>
          <a:noFill/>
          <a:ln>
            <a:noFill/>
          </a:ln>
        </p:spPr>
        <p:txBody>
          <a:bodyPr anchorCtr="0" anchor="ctr" bIns="91425" lIns="91425" spcFirstLastPara="1" rIns="91425" wrap="square" tIns="91425"/>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22" name="Google Shape;222;p36"/>
          <p:cNvSpPr txBox="1"/>
          <p:nvPr>
            <p:ph idx="6" type="body"/>
          </p:nvPr>
        </p:nvSpPr>
        <p:spPr>
          <a:xfrm>
            <a:off x="6096000" y="1257300"/>
            <a:ext cx="2895600" cy="3600600"/>
          </a:xfrm>
          <a:prstGeom prst="rect">
            <a:avLst/>
          </a:prstGeom>
          <a:noFill/>
          <a:ln>
            <a:noFill/>
          </a:ln>
        </p:spPr>
        <p:txBody>
          <a:bodyPr anchorCtr="0" anchor="t" bIns="91425" lIns="91425" spcFirstLastPara="1" rIns="91425" wrap="square" tIns="91425"/>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Horz Big/Sm">
  <p:cSld name="Content 2 Horz Big/Sm">
    <p:spTree>
      <p:nvGrpSpPr>
        <p:cNvPr id="223" name="Shape 223"/>
        <p:cNvGrpSpPr/>
        <p:nvPr/>
      </p:nvGrpSpPr>
      <p:grpSpPr>
        <a:xfrm>
          <a:off x="0" y="0"/>
          <a:ext cx="0" cy="0"/>
          <a:chOff x="0" y="0"/>
          <a:chExt cx="0" cy="0"/>
        </a:xfrm>
      </p:grpSpPr>
      <p:sp>
        <p:nvSpPr>
          <p:cNvPr id="224" name="Google Shape;224;p3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25" name="Google Shape;225;p37"/>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26" name="Google Shape;226;p3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27" name="Google Shape;227;p37"/>
          <p:cNvSpPr txBox="1"/>
          <p:nvPr>
            <p:ph idx="1" type="body"/>
          </p:nvPr>
        </p:nvSpPr>
        <p:spPr>
          <a:xfrm>
            <a:off x="152400" y="742950"/>
            <a:ext cx="8686800" cy="8001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28" name="Google Shape;228;p37"/>
          <p:cNvSpPr txBox="1"/>
          <p:nvPr>
            <p:ph idx="2" type="body"/>
          </p:nvPr>
        </p:nvSpPr>
        <p:spPr>
          <a:xfrm>
            <a:off x="152400" y="1600200"/>
            <a:ext cx="8686800" cy="32577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ent 2 Horz Big/Sm">
  <p:cSld name="1_Content 2 Horz Big/Sm">
    <p:spTree>
      <p:nvGrpSpPr>
        <p:cNvPr id="229" name="Shape 229"/>
        <p:cNvGrpSpPr/>
        <p:nvPr/>
      </p:nvGrpSpPr>
      <p:grpSpPr>
        <a:xfrm>
          <a:off x="0" y="0"/>
          <a:ext cx="0" cy="0"/>
          <a:chOff x="0" y="0"/>
          <a:chExt cx="0" cy="0"/>
        </a:xfrm>
      </p:grpSpPr>
      <p:sp>
        <p:nvSpPr>
          <p:cNvPr id="230" name="Google Shape;230;p3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31" name="Google Shape;231;p38"/>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32" name="Google Shape;232;p3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3" name="Google Shape;233;p38"/>
          <p:cNvSpPr txBox="1"/>
          <p:nvPr>
            <p:ph idx="1" type="body"/>
          </p:nvPr>
        </p:nvSpPr>
        <p:spPr>
          <a:xfrm>
            <a:off x="152400" y="3638551"/>
            <a:ext cx="4267200" cy="11430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34" name="Google Shape;234;p38"/>
          <p:cNvSpPr txBox="1"/>
          <p:nvPr>
            <p:ph idx="2" type="body"/>
          </p:nvPr>
        </p:nvSpPr>
        <p:spPr>
          <a:xfrm>
            <a:off x="152400" y="742950"/>
            <a:ext cx="8686800" cy="28194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35" name="Google Shape;235;p38"/>
          <p:cNvSpPr txBox="1"/>
          <p:nvPr>
            <p:ph idx="3" type="body"/>
          </p:nvPr>
        </p:nvSpPr>
        <p:spPr>
          <a:xfrm>
            <a:off x="4572000" y="3638550"/>
            <a:ext cx="4267200" cy="11430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2">
  <p:cSld name="Code 2">
    <p:spTree>
      <p:nvGrpSpPr>
        <p:cNvPr id="236" name="Shape 236"/>
        <p:cNvGrpSpPr/>
        <p:nvPr/>
      </p:nvGrpSpPr>
      <p:grpSpPr>
        <a:xfrm>
          <a:off x="0" y="0"/>
          <a:ext cx="0" cy="0"/>
          <a:chOff x="0" y="0"/>
          <a:chExt cx="0" cy="0"/>
        </a:xfrm>
      </p:grpSpPr>
      <p:sp>
        <p:nvSpPr>
          <p:cNvPr id="237" name="Google Shape;237;p39"/>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38" name="Google Shape;238;p3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39" name="Google Shape;239;p3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40" name="Google Shape;240;p3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1" name="Google Shape;241;p39"/>
          <p:cNvSpPr txBox="1"/>
          <p:nvPr>
            <p:ph idx="2" type="body"/>
          </p:nvPr>
        </p:nvSpPr>
        <p:spPr>
          <a:xfrm>
            <a:off x="4572000" y="742950"/>
            <a:ext cx="4284000" cy="20574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42" name="Google Shape;242;p39"/>
          <p:cNvSpPr txBox="1"/>
          <p:nvPr>
            <p:ph idx="3" type="body"/>
          </p:nvPr>
        </p:nvSpPr>
        <p:spPr>
          <a:xfrm>
            <a:off x="4572000" y="2857500"/>
            <a:ext cx="4284000" cy="20004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3">
  <p:cSld name="Code 3">
    <p:spTree>
      <p:nvGrpSpPr>
        <p:cNvPr id="243" name="Shape 243"/>
        <p:cNvGrpSpPr/>
        <p:nvPr/>
      </p:nvGrpSpPr>
      <p:grpSpPr>
        <a:xfrm>
          <a:off x="0" y="0"/>
          <a:ext cx="0" cy="0"/>
          <a:chOff x="0" y="0"/>
          <a:chExt cx="0" cy="0"/>
        </a:xfrm>
      </p:grpSpPr>
      <p:sp>
        <p:nvSpPr>
          <p:cNvPr id="244" name="Google Shape;244;p40"/>
          <p:cNvSpPr txBox="1"/>
          <p:nvPr>
            <p:ph idx="1" type="body"/>
          </p:nvPr>
        </p:nvSpPr>
        <p:spPr>
          <a:xfrm>
            <a:off x="152400" y="742950"/>
            <a:ext cx="4267200" cy="28575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45" name="Google Shape;245;p4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46" name="Google Shape;246;p4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47" name="Google Shape;247;p4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8" name="Google Shape;248;p40"/>
          <p:cNvSpPr txBox="1"/>
          <p:nvPr>
            <p:ph idx="2" type="body"/>
          </p:nvPr>
        </p:nvSpPr>
        <p:spPr>
          <a:xfrm>
            <a:off x="4572000" y="742950"/>
            <a:ext cx="4284000" cy="28575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49" name="Google Shape;249;p40"/>
          <p:cNvSpPr txBox="1"/>
          <p:nvPr>
            <p:ph idx="3" type="body"/>
          </p:nvPr>
        </p:nvSpPr>
        <p:spPr>
          <a:xfrm>
            <a:off x="152400" y="3657600"/>
            <a:ext cx="8703600" cy="12003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peline 1">
  <p:cSld name="Pipeline 1">
    <p:spTree>
      <p:nvGrpSpPr>
        <p:cNvPr id="250" name="Shape 250"/>
        <p:cNvGrpSpPr/>
        <p:nvPr/>
      </p:nvGrpSpPr>
      <p:grpSpPr>
        <a:xfrm>
          <a:off x="0" y="0"/>
          <a:ext cx="0" cy="0"/>
          <a:chOff x="0" y="0"/>
          <a:chExt cx="0" cy="0"/>
        </a:xfrm>
      </p:grpSpPr>
      <p:sp>
        <p:nvSpPr>
          <p:cNvPr id="251" name="Google Shape;251;p4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52" name="Google Shape;252;p4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53" name="Google Shape;253;p4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4" name="Google Shape;254;p41"/>
          <p:cNvSpPr txBox="1"/>
          <p:nvPr>
            <p:ph idx="1" type="body"/>
          </p:nvPr>
        </p:nvSpPr>
        <p:spPr>
          <a:xfrm>
            <a:off x="152400" y="2857500"/>
            <a:ext cx="8686800" cy="20004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55" name="Google Shape;255;p41"/>
          <p:cNvSpPr/>
          <p:nvPr/>
        </p:nvSpPr>
        <p:spPr>
          <a:xfrm rot="5400000">
            <a:off x="-304800" y="1485900"/>
            <a:ext cx="1828800" cy="4572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9999" rotWithShape="0" dir="5400000" dist="20000">
              <a:srgbClr val="000000">
                <a:alpha val="36078"/>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Parser</a:t>
            </a:r>
            <a:endParaRPr b="0" i="0" sz="1400" u="none" cap="none" strike="noStrike">
              <a:solidFill>
                <a:srgbClr val="000000"/>
              </a:solidFill>
              <a:latin typeface="Arial"/>
              <a:ea typeface="Arial"/>
              <a:cs typeface="Arial"/>
              <a:sym typeface="Arial"/>
            </a:endParaRPr>
          </a:p>
        </p:txBody>
      </p:sp>
      <p:grpSp>
        <p:nvGrpSpPr>
          <p:cNvPr id="256" name="Google Shape;256;p41"/>
          <p:cNvGrpSpPr/>
          <p:nvPr/>
        </p:nvGrpSpPr>
        <p:grpSpPr>
          <a:xfrm>
            <a:off x="990658" y="1200267"/>
            <a:ext cx="1524233" cy="1428779"/>
            <a:chOff x="1485649" y="3204982"/>
            <a:chExt cx="1124480" cy="2169089"/>
          </a:xfrm>
        </p:grpSpPr>
        <p:sp>
          <p:nvSpPr>
            <p:cNvPr id="257" name="Google Shape;257;p41"/>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258" name="Google Shape;258;p41"/>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259" name="Google Shape;259;p41"/>
          <p:cNvGrpSpPr/>
          <p:nvPr/>
        </p:nvGrpSpPr>
        <p:grpSpPr>
          <a:xfrm>
            <a:off x="2819458" y="1207796"/>
            <a:ext cx="1524233" cy="1421187"/>
            <a:chOff x="1485649" y="3204982"/>
            <a:chExt cx="1124480" cy="2169089"/>
          </a:xfrm>
        </p:grpSpPr>
        <p:sp>
          <p:nvSpPr>
            <p:cNvPr id="260" name="Google Shape;260;p41"/>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261" name="Google Shape;261;p41"/>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262" name="Google Shape;262;p41"/>
          <p:cNvGrpSpPr/>
          <p:nvPr/>
        </p:nvGrpSpPr>
        <p:grpSpPr>
          <a:xfrm>
            <a:off x="4648257" y="1207794"/>
            <a:ext cx="1524233" cy="1421187"/>
            <a:chOff x="1485649" y="3204982"/>
            <a:chExt cx="1124480" cy="2169089"/>
          </a:xfrm>
        </p:grpSpPr>
        <p:sp>
          <p:nvSpPr>
            <p:cNvPr id="263" name="Google Shape;263;p41"/>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264" name="Google Shape;264;p41"/>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265" name="Google Shape;265;p41"/>
          <p:cNvGrpSpPr/>
          <p:nvPr/>
        </p:nvGrpSpPr>
        <p:grpSpPr>
          <a:xfrm>
            <a:off x="6477058" y="1168577"/>
            <a:ext cx="1524233" cy="1460448"/>
            <a:chOff x="1485649" y="3204982"/>
            <a:chExt cx="1124480" cy="2169089"/>
          </a:xfrm>
        </p:grpSpPr>
        <p:sp>
          <p:nvSpPr>
            <p:cNvPr id="266" name="Google Shape;266;p41"/>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267" name="Google Shape;267;p41"/>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sp>
        <p:nvSpPr>
          <p:cNvPr id="268" name="Google Shape;268;p41"/>
          <p:cNvSpPr/>
          <p:nvPr/>
        </p:nvSpPr>
        <p:spPr>
          <a:xfrm rot="5400000">
            <a:off x="7467598" y="1485900"/>
            <a:ext cx="1828800" cy="4572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9999" rotWithShape="0" dir="5400000" dist="20000">
              <a:srgbClr val="000000">
                <a:alpha val="36078"/>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Deparser</a:t>
            </a:r>
            <a:endParaRPr b="0" i="0" sz="1400" u="none" cap="none" strike="noStrike">
              <a:solidFill>
                <a:srgbClr val="000000"/>
              </a:solidFill>
              <a:latin typeface="Arial"/>
              <a:ea typeface="Arial"/>
              <a:cs typeface="Arial"/>
              <a:sym typeface="Arial"/>
            </a:endParaRPr>
          </a:p>
        </p:txBody>
      </p:sp>
      <p:sp>
        <p:nvSpPr>
          <p:cNvPr id="269" name="Google Shape;269;p41"/>
          <p:cNvSpPr/>
          <p:nvPr/>
        </p:nvSpPr>
        <p:spPr>
          <a:xfrm>
            <a:off x="685800" y="843349"/>
            <a:ext cx="7620000" cy="280500"/>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Arial"/>
              <a:buNone/>
            </a:pPr>
            <a:r>
              <a:rPr b="0" i="0" lang="en-US" sz="1400" u="none" cap="none" strike="noStrike">
                <a:solidFill>
                  <a:schemeClr val="lt1"/>
                </a:solidFill>
                <a:latin typeface="Arial"/>
                <a:ea typeface="Arial"/>
                <a:cs typeface="Arial"/>
                <a:sym typeface="Arial"/>
              </a:rPr>
              <a:t>Metadata bus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solidFill>
          <a:schemeClr val="lt1"/>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457200" y="-1078"/>
            <a:ext cx="82296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29" name="Google Shape;29;p5"/>
          <p:cNvSpPr txBox="1"/>
          <p:nvPr>
            <p:ph idx="1" type="body"/>
          </p:nvPr>
        </p:nvSpPr>
        <p:spPr>
          <a:xfrm>
            <a:off x="457200" y="856181"/>
            <a:ext cx="8229600" cy="38235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0" name="Google Shape;30;p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2pPr>
            <a:lvl3pPr indent="0" lvl="2"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3pPr>
            <a:lvl4pPr indent="0" lvl="3"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4pPr>
            <a:lvl5pPr indent="0" lvl="4"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5pPr>
            <a:lvl6pPr indent="0" lvl="5"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6pPr>
            <a:lvl7pPr indent="0" lvl="6"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7pPr>
            <a:lvl8pPr indent="0" lvl="7"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8pPr>
            <a:lvl9pPr indent="0" lvl="8"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p>
        </p:txBody>
      </p:sp>
      <p:sp>
        <p:nvSpPr>
          <p:cNvPr id="31" name="Google Shape;31;p5"/>
          <p:cNvSpPr/>
          <p:nvPr/>
        </p:nvSpPr>
        <p:spPr>
          <a:xfrm>
            <a:off x="0" y="4781551"/>
            <a:ext cx="6477000" cy="362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1 w/ Caption">
  <p:cSld name="Content 1 w/ Caption">
    <p:spTree>
      <p:nvGrpSpPr>
        <p:cNvPr id="270" name="Shape 270"/>
        <p:cNvGrpSpPr/>
        <p:nvPr/>
      </p:nvGrpSpPr>
      <p:grpSpPr>
        <a:xfrm>
          <a:off x="0" y="0"/>
          <a:ext cx="0" cy="0"/>
          <a:chOff x="0" y="0"/>
          <a:chExt cx="0" cy="0"/>
        </a:xfrm>
      </p:grpSpPr>
      <p:sp>
        <p:nvSpPr>
          <p:cNvPr id="271" name="Google Shape;271;p4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72" name="Google Shape;272;p4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73" name="Google Shape;273;p4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4" name="Google Shape;274;p42"/>
          <p:cNvSpPr txBox="1"/>
          <p:nvPr>
            <p:ph idx="1" type="body"/>
          </p:nvPr>
        </p:nvSpPr>
        <p:spPr>
          <a:xfrm>
            <a:off x="152400" y="742950"/>
            <a:ext cx="8686800" cy="3429000"/>
          </a:xfrm>
          <a:prstGeom prst="rect">
            <a:avLst/>
          </a:prstGeom>
          <a:noFill/>
          <a:ln>
            <a:noFill/>
          </a:ln>
        </p:spPr>
        <p:txBody>
          <a:bodyPr anchorCtr="0" anchor="t" bIns="91425" lIns="91425" spcFirstLastPara="1" rIns="91425" wrap="square" tIns="91425"/>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75" name="Google Shape;275;p42"/>
          <p:cNvSpPr txBox="1"/>
          <p:nvPr>
            <p:ph idx="2" type="body"/>
          </p:nvPr>
        </p:nvSpPr>
        <p:spPr>
          <a:xfrm>
            <a:off x="152400" y="4229101"/>
            <a:ext cx="8686800" cy="440400"/>
          </a:xfrm>
          <a:prstGeom prst="rect">
            <a:avLst/>
          </a:prstGeom>
          <a:noFill/>
          <a:ln>
            <a:noFill/>
          </a:ln>
        </p:spPr>
        <p:txBody>
          <a:bodyPr anchorCtr="0" anchor="ctr" bIns="91425" lIns="91425" spcFirstLastPara="1" rIns="91425" wrap="square" tIns="91425"/>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no bar">
  <p:cSld name="Title no bar">
    <p:spTree>
      <p:nvGrpSpPr>
        <p:cNvPr id="276" name="Shape 276"/>
        <p:cNvGrpSpPr/>
        <p:nvPr/>
      </p:nvGrpSpPr>
      <p:grpSpPr>
        <a:xfrm>
          <a:off x="0" y="0"/>
          <a:ext cx="0" cy="0"/>
          <a:chOff x="0" y="0"/>
          <a:chExt cx="0" cy="0"/>
        </a:xfrm>
      </p:grpSpPr>
      <p:sp>
        <p:nvSpPr>
          <p:cNvPr id="277" name="Google Shape;277;p4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78" name="Google Shape;278;p4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rawingGrid">
  <p:cSld name="DrawingGrid">
    <p:spTree>
      <p:nvGrpSpPr>
        <p:cNvPr id="279" name="Shape 279"/>
        <p:cNvGrpSpPr/>
        <p:nvPr/>
      </p:nvGrpSpPr>
      <p:grpSpPr>
        <a:xfrm>
          <a:off x="0" y="0"/>
          <a:ext cx="0" cy="0"/>
          <a:chOff x="0" y="0"/>
          <a:chExt cx="0" cy="0"/>
        </a:xfrm>
      </p:grpSpPr>
      <p:pic>
        <p:nvPicPr>
          <p:cNvPr id="280" name="Google Shape;280;p44"/>
          <p:cNvPicPr preferRelativeResize="0"/>
          <p:nvPr/>
        </p:nvPicPr>
        <p:blipFill rotWithShape="1">
          <a:blip r:embed="rId2">
            <a:alphaModFix/>
          </a:blip>
          <a:srcRect b="0" l="0" r="0" t="0"/>
          <a:stretch/>
        </p:blipFill>
        <p:spPr>
          <a:xfrm>
            <a:off x="304800" y="228600"/>
            <a:ext cx="8410749" cy="450962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1" name="Shape 281"/>
        <p:cNvGrpSpPr/>
        <p:nvPr/>
      </p:nvGrpSpPr>
      <p:grpSpPr>
        <a:xfrm>
          <a:off x="0" y="0"/>
          <a:ext cx="0" cy="0"/>
          <a:chOff x="0" y="0"/>
          <a:chExt cx="0" cy="0"/>
        </a:xfrm>
      </p:grpSpPr>
      <p:sp>
        <p:nvSpPr>
          <p:cNvPr id="282" name="Google Shape;282;p45"/>
          <p:cNvSpPr txBox="1"/>
          <p:nvPr>
            <p:ph type="title"/>
          </p:nvPr>
        </p:nvSpPr>
        <p:spPr>
          <a:xfrm>
            <a:off x="311700" y="140225"/>
            <a:ext cx="8520600" cy="572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9pPr>
          </a:lstStyle>
          <a:p/>
        </p:txBody>
      </p:sp>
      <p:sp>
        <p:nvSpPr>
          <p:cNvPr id="283" name="Google Shape;283;p45"/>
          <p:cNvSpPr txBox="1"/>
          <p:nvPr>
            <p:ph idx="1" type="body"/>
          </p:nvPr>
        </p:nvSpPr>
        <p:spPr>
          <a:xfrm>
            <a:off x="311700" y="847675"/>
            <a:ext cx="8520600" cy="3957600"/>
          </a:xfrm>
          <a:prstGeom prst="rect">
            <a:avLst/>
          </a:prstGeom>
          <a:noFill/>
          <a:ln>
            <a:noFill/>
          </a:ln>
        </p:spPr>
        <p:txBody>
          <a:bodyPr anchorCtr="0" anchor="ctr"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84" name="Google Shape;284;p45"/>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pic>
        <p:nvPicPr>
          <p:cNvPr descr="onos-logo-fliprotate.notext.png" id="285" name="Google Shape;285;p45"/>
          <p:cNvPicPr preferRelativeResize="0"/>
          <p:nvPr/>
        </p:nvPicPr>
        <p:blipFill rotWithShape="1">
          <a:blip r:embed="rId2">
            <a:alphaModFix/>
          </a:blip>
          <a:srcRect b="0" l="0" r="0" t="0"/>
          <a:stretch/>
        </p:blipFill>
        <p:spPr>
          <a:xfrm flipH="1">
            <a:off x="8175550" y="66175"/>
            <a:ext cx="875850" cy="875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90" name="Shape 290"/>
        <p:cNvGrpSpPr/>
        <p:nvPr/>
      </p:nvGrpSpPr>
      <p:grpSpPr>
        <a:xfrm>
          <a:off x="0" y="0"/>
          <a:ext cx="0" cy="0"/>
          <a:chOff x="0" y="0"/>
          <a:chExt cx="0" cy="0"/>
        </a:xfrm>
      </p:grpSpPr>
      <p:sp>
        <p:nvSpPr>
          <p:cNvPr id="291" name="Google Shape;291;p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indent="0" lvl="1" rtl="0" algn="ctr">
              <a:spcBef>
                <a:spcPts val="0"/>
              </a:spcBef>
              <a:spcAft>
                <a:spcPts val="0"/>
              </a:spcAft>
              <a:buSzPts val="1400"/>
              <a:buFont typeface="Arial"/>
              <a:buNone/>
              <a:defRPr sz="5200"/>
            </a:lvl2pPr>
            <a:lvl3pPr indent="0" lvl="2" rtl="0" algn="ctr">
              <a:spcBef>
                <a:spcPts val="0"/>
              </a:spcBef>
              <a:spcAft>
                <a:spcPts val="0"/>
              </a:spcAft>
              <a:buSzPts val="1400"/>
              <a:buFont typeface="Arial"/>
              <a:buNone/>
              <a:defRPr sz="5200"/>
            </a:lvl3pPr>
            <a:lvl4pPr indent="0" lvl="3" rtl="0" algn="ctr">
              <a:spcBef>
                <a:spcPts val="0"/>
              </a:spcBef>
              <a:spcAft>
                <a:spcPts val="0"/>
              </a:spcAft>
              <a:buSzPts val="1400"/>
              <a:buFont typeface="Arial"/>
              <a:buNone/>
              <a:defRPr sz="5200"/>
            </a:lvl4pPr>
            <a:lvl5pPr indent="0" lvl="4" rtl="0" algn="ctr">
              <a:spcBef>
                <a:spcPts val="0"/>
              </a:spcBef>
              <a:spcAft>
                <a:spcPts val="0"/>
              </a:spcAft>
              <a:buSzPts val="1400"/>
              <a:buFont typeface="Arial"/>
              <a:buNone/>
              <a:defRPr sz="5200"/>
            </a:lvl5pPr>
            <a:lvl6pPr indent="0" lvl="5" rtl="0" algn="ctr">
              <a:spcBef>
                <a:spcPts val="0"/>
              </a:spcBef>
              <a:spcAft>
                <a:spcPts val="0"/>
              </a:spcAft>
              <a:buSzPts val="1400"/>
              <a:buFont typeface="Arial"/>
              <a:buNone/>
              <a:defRPr sz="5200"/>
            </a:lvl6pPr>
            <a:lvl7pPr indent="0" lvl="6" rtl="0" algn="ctr">
              <a:spcBef>
                <a:spcPts val="0"/>
              </a:spcBef>
              <a:spcAft>
                <a:spcPts val="0"/>
              </a:spcAft>
              <a:buSzPts val="1400"/>
              <a:buFont typeface="Arial"/>
              <a:buNone/>
              <a:defRPr sz="5200"/>
            </a:lvl7pPr>
            <a:lvl8pPr indent="0" lvl="7" rtl="0" algn="ctr">
              <a:spcBef>
                <a:spcPts val="0"/>
              </a:spcBef>
              <a:spcAft>
                <a:spcPts val="0"/>
              </a:spcAft>
              <a:buSzPts val="1400"/>
              <a:buFont typeface="Arial"/>
              <a:buNone/>
              <a:defRPr sz="5200"/>
            </a:lvl8pPr>
            <a:lvl9pPr indent="0" lvl="8" rtl="0" algn="ctr">
              <a:spcBef>
                <a:spcPts val="0"/>
              </a:spcBef>
              <a:spcAft>
                <a:spcPts val="0"/>
              </a:spcAft>
              <a:buSzPts val="1400"/>
              <a:buFont typeface="Arial"/>
              <a:buNone/>
              <a:defRPr sz="5200"/>
            </a:lvl9pPr>
          </a:lstStyle>
          <a:p/>
        </p:txBody>
      </p:sp>
      <p:sp>
        <p:nvSpPr>
          <p:cNvPr id="292" name="Google Shape;292;p47"/>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293" name="Google Shape;293;p47"/>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p:cSld name="Section">
    <p:spTree>
      <p:nvGrpSpPr>
        <p:cNvPr id="294" name="Shape 294"/>
        <p:cNvGrpSpPr/>
        <p:nvPr/>
      </p:nvGrpSpPr>
      <p:grpSpPr>
        <a:xfrm>
          <a:off x="0" y="0"/>
          <a:ext cx="0" cy="0"/>
          <a:chOff x="0" y="0"/>
          <a:chExt cx="0" cy="0"/>
        </a:xfrm>
      </p:grpSpPr>
      <p:sp>
        <p:nvSpPr>
          <p:cNvPr id="295" name="Google Shape;295;p48"/>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296" name="Google Shape;296;p48"/>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97" name="Google Shape;297;p48"/>
          <p:cNvSpPr/>
          <p:nvPr/>
        </p:nvSpPr>
        <p:spPr>
          <a:xfrm>
            <a:off x="1617133" y="1530349"/>
            <a:ext cx="7247400" cy="936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98" name="Google Shape;298;p4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99" name="Shape 299"/>
        <p:cNvGrpSpPr/>
        <p:nvPr/>
      </p:nvGrpSpPr>
      <p:grpSpPr>
        <a:xfrm>
          <a:off x="0" y="0"/>
          <a:ext cx="0" cy="0"/>
          <a:chOff x="0" y="0"/>
          <a:chExt cx="0" cy="0"/>
        </a:xfrm>
      </p:grpSpPr>
      <p:sp>
        <p:nvSpPr>
          <p:cNvPr id="300" name="Google Shape;300;p4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01" name="Google Shape;301;p4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2" name="Google Shape;302;p4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1">
  <p:cSld name="Content 1">
    <p:spTree>
      <p:nvGrpSpPr>
        <p:cNvPr id="303" name="Shape 303"/>
        <p:cNvGrpSpPr/>
        <p:nvPr/>
      </p:nvGrpSpPr>
      <p:grpSpPr>
        <a:xfrm>
          <a:off x="0" y="0"/>
          <a:ext cx="0" cy="0"/>
          <a:chOff x="0" y="0"/>
          <a:chExt cx="0" cy="0"/>
        </a:xfrm>
      </p:grpSpPr>
      <p:sp>
        <p:nvSpPr>
          <p:cNvPr id="304" name="Google Shape;304;p5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05" name="Google Shape;305;p50"/>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38"/>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4pPr>
            <a:lvl5pPr indent="-304545" lvl="4" marL="2286000" marR="0" rtl="0" algn="l">
              <a:lnSpc>
                <a:spcPct val="100000"/>
              </a:lnSpc>
              <a:spcBef>
                <a:spcPts val="239"/>
              </a:spcBef>
              <a:spcAft>
                <a:spcPts val="0"/>
              </a:spcAft>
              <a:buClr>
                <a:srgbClr val="974806"/>
              </a:buClr>
              <a:buSzPts val="1196"/>
              <a:buFont typeface="Arial"/>
              <a:buChar char="○"/>
              <a:defRPr b="0" i="0" sz="1196" u="none" cap="none" strike="noStrike">
                <a:solidFill>
                  <a:schemeClr val="dk1"/>
                </a:solidFill>
                <a:latin typeface="Arial"/>
                <a:ea typeface="Arial"/>
                <a:cs typeface="Arial"/>
                <a:sym typeface="Arial"/>
              </a:defRPr>
            </a:lvl5pPr>
            <a:lvl6pPr indent="-304292" lvl="5" marL="27432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6pPr>
            <a:lvl7pPr indent="-304292" lvl="6" marL="32004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7pPr>
            <a:lvl8pPr indent="-304291" lvl="7" marL="36576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8pPr>
            <a:lvl9pPr indent="-304291" lvl="8" marL="41148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9pPr>
          </a:lstStyle>
          <a:p/>
        </p:txBody>
      </p:sp>
      <p:sp>
        <p:nvSpPr>
          <p:cNvPr id="306" name="Google Shape;306;p5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07" name="Google Shape;307;p5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1">
  <p:cSld name="Code 1">
    <p:spTree>
      <p:nvGrpSpPr>
        <p:cNvPr id="308" name="Shape 308"/>
        <p:cNvGrpSpPr/>
        <p:nvPr/>
      </p:nvGrpSpPr>
      <p:grpSpPr>
        <a:xfrm>
          <a:off x="0" y="0"/>
          <a:ext cx="0" cy="0"/>
          <a:chOff x="0" y="0"/>
          <a:chExt cx="0" cy="0"/>
        </a:xfrm>
      </p:grpSpPr>
      <p:sp>
        <p:nvSpPr>
          <p:cNvPr id="309" name="Google Shape;309;p51"/>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10" name="Google Shape;310;p5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11" name="Google Shape;311;p5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12" name="Google Shape;312;p5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3" name="Google Shape;313;p51"/>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5">
  <p:cSld name="Code 5">
    <p:spTree>
      <p:nvGrpSpPr>
        <p:cNvPr id="314" name="Shape 314"/>
        <p:cNvGrpSpPr/>
        <p:nvPr/>
      </p:nvGrpSpPr>
      <p:grpSpPr>
        <a:xfrm>
          <a:off x="0" y="0"/>
          <a:ext cx="0" cy="0"/>
          <a:chOff x="0" y="0"/>
          <a:chExt cx="0" cy="0"/>
        </a:xfrm>
      </p:grpSpPr>
      <p:sp>
        <p:nvSpPr>
          <p:cNvPr id="315" name="Google Shape;315;p52"/>
          <p:cNvSpPr txBox="1"/>
          <p:nvPr>
            <p:ph idx="1" type="body"/>
          </p:nvPr>
        </p:nvSpPr>
        <p:spPr>
          <a:xfrm>
            <a:off x="152400" y="742950"/>
            <a:ext cx="44196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16" name="Google Shape;316;p5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17" name="Google Shape;317;p5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18" name="Google Shape;318;p5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2" name="Shape 32"/>
        <p:cNvGrpSpPr/>
        <p:nvPr/>
      </p:nvGrpSpPr>
      <p:grpSpPr>
        <a:xfrm>
          <a:off x="0" y="0"/>
          <a:ext cx="0" cy="0"/>
          <a:chOff x="0" y="0"/>
          <a:chExt cx="0" cy="0"/>
        </a:xfrm>
      </p:grpSpPr>
      <p:sp>
        <p:nvSpPr>
          <p:cNvPr id="33" name="Google Shape;33;p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indent="0" lvl="1" rtl="0" algn="ctr">
              <a:spcBef>
                <a:spcPts val="0"/>
              </a:spcBef>
              <a:spcAft>
                <a:spcPts val="0"/>
              </a:spcAft>
              <a:buSzPts val="1400"/>
              <a:buFont typeface="Arial"/>
              <a:buNone/>
              <a:defRPr sz="5200"/>
            </a:lvl2pPr>
            <a:lvl3pPr indent="0" lvl="2" rtl="0" algn="ctr">
              <a:spcBef>
                <a:spcPts val="0"/>
              </a:spcBef>
              <a:spcAft>
                <a:spcPts val="0"/>
              </a:spcAft>
              <a:buSzPts val="1400"/>
              <a:buFont typeface="Arial"/>
              <a:buNone/>
              <a:defRPr sz="5200"/>
            </a:lvl3pPr>
            <a:lvl4pPr indent="0" lvl="3" rtl="0" algn="ctr">
              <a:spcBef>
                <a:spcPts val="0"/>
              </a:spcBef>
              <a:spcAft>
                <a:spcPts val="0"/>
              </a:spcAft>
              <a:buSzPts val="1400"/>
              <a:buFont typeface="Arial"/>
              <a:buNone/>
              <a:defRPr sz="5200"/>
            </a:lvl4pPr>
            <a:lvl5pPr indent="0" lvl="4" rtl="0" algn="ctr">
              <a:spcBef>
                <a:spcPts val="0"/>
              </a:spcBef>
              <a:spcAft>
                <a:spcPts val="0"/>
              </a:spcAft>
              <a:buSzPts val="1400"/>
              <a:buFont typeface="Arial"/>
              <a:buNone/>
              <a:defRPr sz="5200"/>
            </a:lvl5pPr>
            <a:lvl6pPr indent="0" lvl="5" rtl="0" algn="ctr">
              <a:spcBef>
                <a:spcPts val="0"/>
              </a:spcBef>
              <a:spcAft>
                <a:spcPts val="0"/>
              </a:spcAft>
              <a:buSzPts val="1400"/>
              <a:buFont typeface="Arial"/>
              <a:buNone/>
              <a:defRPr sz="5200"/>
            </a:lvl6pPr>
            <a:lvl7pPr indent="0" lvl="6" rtl="0" algn="ctr">
              <a:spcBef>
                <a:spcPts val="0"/>
              </a:spcBef>
              <a:spcAft>
                <a:spcPts val="0"/>
              </a:spcAft>
              <a:buSzPts val="1400"/>
              <a:buFont typeface="Arial"/>
              <a:buNone/>
              <a:defRPr sz="5200"/>
            </a:lvl7pPr>
            <a:lvl8pPr indent="0" lvl="7" rtl="0" algn="ctr">
              <a:spcBef>
                <a:spcPts val="0"/>
              </a:spcBef>
              <a:spcAft>
                <a:spcPts val="0"/>
              </a:spcAft>
              <a:buSzPts val="1400"/>
              <a:buFont typeface="Arial"/>
              <a:buNone/>
              <a:defRPr sz="5200"/>
            </a:lvl8pPr>
            <a:lvl9pPr indent="0" lvl="8" rtl="0" algn="ctr">
              <a:spcBef>
                <a:spcPts val="0"/>
              </a:spcBef>
              <a:spcAft>
                <a:spcPts val="0"/>
              </a:spcAft>
              <a:buSzPts val="1400"/>
              <a:buFont typeface="Arial"/>
              <a:buNone/>
              <a:defRPr sz="5200"/>
            </a:lvl9pPr>
          </a:lstStyle>
          <a:p/>
        </p:txBody>
      </p:sp>
      <p:sp>
        <p:nvSpPr>
          <p:cNvPr id="34" name="Google Shape;34;p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35" name="Google Shape;35;p6"/>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Code">
    <p:spTree>
      <p:nvGrpSpPr>
        <p:cNvPr id="319" name="Shape 319"/>
        <p:cNvGrpSpPr/>
        <p:nvPr/>
      </p:nvGrpSpPr>
      <p:grpSpPr>
        <a:xfrm>
          <a:off x="0" y="0"/>
          <a:ext cx="0" cy="0"/>
          <a:chOff x="0" y="0"/>
          <a:chExt cx="0" cy="0"/>
        </a:xfrm>
      </p:grpSpPr>
      <p:sp>
        <p:nvSpPr>
          <p:cNvPr id="320" name="Google Shape;320;p53"/>
          <p:cNvSpPr txBox="1"/>
          <p:nvPr>
            <p:ph idx="1" type="body"/>
          </p:nvPr>
        </p:nvSpPr>
        <p:spPr>
          <a:xfrm>
            <a:off x="152400" y="742950"/>
            <a:ext cx="86868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21" name="Google Shape;321;p5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22" name="Google Shape;322;p5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23" name="Google Shape;323;p5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p:cSld name="Content 2">
    <p:spTree>
      <p:nvGrpSpPr>
        <p:cNvPr id="324" name="Shape 324"/>
        <p:cNvGrpSpPr/>
        <p:nvPr/>
      </p:nvGrpSpPr>
      <p:grpSpPr>
        <a:xfrm>
          <a:off x="0" y="0"/>
          <a:ext cx="0" cy="0"/>
          <a:chOff x="0" y="0"/>
          <a:chExt cx="0" cy="0"/>
        </a:xfrm>
      </p:grpSpPr>
      <p:sp>
        <p:nvSpPr>
          <p:cNvPr id="325" name="Google Shape;325;p5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26" name="Google Shape;326;p54"/>
          <p:cNvSpPr txBox="1"/>
          <p:nvPr>
            <p:ph idx="1" type="body"/>
          </p:nvPr>
        </p:nvSpPr>
        <p:spPr>
          <a:xfrm>
            <a:off x="152400" y="742950"/>
            <a:ext cx="4284000" cy="41148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27" name="Google Shape;327;p54"/>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28" name="Google Shape;328;p5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29" name="Google Shape;329;p54"/>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Big/Sm">
  <p:cSld name="Content 2 Big/Sm">
    <p:spTree>
      <p:nvGrpSpPr>
        <p:cNvPr id="330" name="Shape 330"/>
        <p:cNvGrpSpPr/>
        <p:nvPr/>
      </p:nvGrpSpPr>
      <p:grpSpPr>
        <a:xfrm>
          <a:off x="0" y="0"/>
          <a:ext cx="0" cy="0"/>
          <a:chOff x="0" y="0"/>
          <a:chExt cx="0" cy="0"/>
        </a:xfrm>
      </p:grpSpPr>
      <p:sp>
        <p:nvSpPr>
          <p:cNvPr id="331" name="Google Shape;331;p5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32" name="Google Shape;332;p55"/>
          <p:cNvSpPr txBox="1"/>
          <p:nvPr>
            <p:ph idx="1" type="body"/>
          </p:nvPr>
        </p:nvSpPr>
        <p:spPr>
          <a:xfrm>
            <a:off x="152401" y="742950"/>
            <a:ext cx="2802600" cy="41148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33" name="Google Shape;333;p55"/>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34" name="Google Shape;334;p5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35" name="Google Shape;335;p55"/>
          <p:cNvSpPr txBox="1"/>
          <p:nvPr>
            <p:ph idx="2" type="body"/>
          </p:nvPr>
        </p:nvSpPr>
        <p:spPr>
          <a:xfrm>
            <a:off x="3048000" y="742950"/>
            <a:ext cx="5867400" cy="41148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w/ heading">
  <p:cSld name="Content 2 w/ heading">
    <p:spTree>
      <p:nvGrpSpPr>
        <p:cNvPr id="336" name="Shape 336"/>
        <p:cNvGrpSpPr/>
        <p:nvPr/>
      </p:nvGrpSpPr>
      <p:grpSpPr>
        <a:xfrm>
          <a:off x="0" y="0"/>
          <a:ext cx="0" cy="0"/>
          <a:chOff x="0" y="0"/>
          <a:chExt cx="0" cy="0"/>
        </a:xfrm>
      </p:grpSpPr>
      <p:sp>
        <p:nvSpPr>
          <p:cNvPr id="337" name="Google Shape;337;p5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38" name="Google Shape;338;p56"/>
          <p:cNvSpPr/>
          <p:nvPr/>
        </p:nvSpPr>
        <p:spPr>
          <a:xfrm>
            <a:off x="152400" y="607222"/>
            <a:ext cx="8686800" cy="81300"/>
          </a:xfrm>
          <a:prstGeom prst="roundRect">
            <a:avLst>
              <a:gd fmla="val 16667" name="adj"/>
            </a:avLst>
          </a:prstGeom>
          <a:solidFill>
            <a:srgbClr val="8CC6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39" name="Google Shape;339;p56"/>
          <p:cNvSpPr txBox="1"/>
          <p:nvPr>
            <p:ph idx="1" type="body"/>
          </p:nvPr>
        </p:nvSpPr>
        <p:spPr>
          <a:xfrm>
            <a:off x="152605" y="788531"/>
            <a:ext cx="4284000" cy="440400"/>
          </a:xfrm>
          <a:prstGeom prst="rect">
            <a:avLst/>
          </a:prstGeom>
          <a:noFill/>
          <a:ln>
            <a:noFill/>
          </a:ln>
        </p:spPr>
        <p:txBody>
          <a:bodyPr anchorCtr="0" anchor="ctr" bIns="91425" lIns="91425" spcFirstLastPara="1" rIns="91425" wrap="square" tIns="91425"/>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40" name="Google Shape;340;p56"/>
          <p:cNvSpPr txBox="1"/>
          <p:nvPr>
            <p:ph idx="2" type="body"/>
          </p:nvPr>
        </p:nvSpPr>
        <p:spPr>
          <a:xfrm>
            <a:off x="4555067" y="788531"/>
            <a:ext cx="4284000" cy="440400"/>
          </a:xfrm>
          <a:prstGeom prst="rect">
            <a:avLst/>
          </a:prstGeom>
          <a:noFill/>
          <a:ln>
            <a:noFill/>
          </a:ln>
        </p:spPr>
        <p:txBody>
          <a:bodyPr anchorCtr="0" anchor="ctr" bIns="91425" lIns="91425" spcFirstLastPara="1" rIns="91425" wrap="square" tIns="91425"/>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41" name="Google Shape;341;p5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42" name="Google Shape;342;p56"/>
          <p:cNvSpPr txBox="1"/>
          <p:nvPr>
            <p:ph idx="3" type="body"/>
          </p:nvPr>
        </p:nvSpPr>
        <p:spPr>
          <a:xfrm>
            <a:off x="152400" y="1257300"/>
            <a:ext cx="4284000" cy="36006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43" name="Google Shape;343;p56"/>
          <p:cNvSpPr txBox="1"/>
          <p:nvPr>
            <p:ph idx="4" type="body"/>
          </p:nvPr>
        </p:nvSpPr>
        <p:spPr>
          <a:xfrm>
            <a:off x="4572000" y="1257300"/>
            <a:ext cx="4284000" cy="36006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3">
  <p:cSld name="Content 3">
    <p:spTree>
      <p:nvGrpSpPr>
        <p:cNvPr id="344" name="Shape 344"/>
        <p:cNvGrpSpPr/>
        <p:nvPr/>
      </p:nvGrpSpPr>
      <p:grpSpPr>
        <a:xfrm>
          <a:off x="0" y="0"/>
          <a:ext cx="0" cy="0"/>
          <a:chOff x="0" y="0"/>
          <a:chExt cx="0" cy="0"/>
        </a:xfrm>
      </p:grpSpPr>
      <p:sp>
        <p:nvSpPr>
          <p:cNvPr id="345" name="Google Shape;345;p5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46" name="Google Shape;346;p57"/>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47" name="Google Shape;347;p57"/>
          <p:cNvSpPr txBox="1"/>
          <p:nvPr>
            <p:ph idx="1" type="body"/>
          </p:nvPr>
        </p:nvSpPr>
        <p:spPr>
          <a:xfrm>
            <a:off x="152401" y="742950"/>
            <a:ext cx="2895600" cy="457200"/>
          </a:xfrm>
          <a:prstGeom prst="rect">
            <a:avLst/>
          </a:prstGeom>
          <a:noFill/>
          <a:ln>
            <a:noFill/>
          </a:ln>
        </p:spPr>
        <p:txBody>
          <a:bodyPr anchorCtr="0" anchor="ctr" bIns="91425" lIns="91425" spcFirstLastPara="1" rIns="91425" wrap="square" tIns="91425"/>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48" name="Google Shape;348;p5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49" name="Google Shape;349;p57"/>
          <p:cNvSpPr txBox="1"/>
          <p:nvPr>
            <p:ph idx="2" type="body"/>
          </p:nvPr>
        </p:nvSpPr>
        <p:spPr>
          <a:xfrm>
            <a:off x="152400" y="1257300"/>
            <a:ext cx="2895600" cy="3600600"/>
          </a:xfrm>
          <a:prstGeom prst="rect">
            <a:avLst/>
          </a:prstGeom>
          <a:noFill/>
          <a:ln>
            <a:noFill/>
          </a:ln>
        </p:spPr>
        <p:txBody>
          <a:bodyPr anchorCtr="0" anchor="t" bIns="91425" lIns="91425" spcFirstLastPara="1" rIns="91425" wrap="square" tIns="91425"/>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50" name="Google Shape;350;p57"/>
          <p:cNvSpPr txBox="1"/>
          <p:nvPr>
            <p:ph idx="3" type="body"/>
          </p:nvPr>
        </p:nvSpPr>
        <p:spPr>
          <a:xfrm>
            <a:off x="3124200" y="742950"/>
            <a:ext cx="2895600" cy="457200"/>
          </a:xfrm>
          <a:prstGeom prst="rect">
            <a:avLst/>
          </a:prstGeom>
          <a:noFill/>
          <a:ln>
            <a:noFill/>
          </a:ln>
        </p:spPr>
        <p:txBody>
          <a:bodyPr anchorCtr="0" anchor="ctr" bIns="91425" lIns="91425" spcFirstLastPara="1" rIns="91425" wrap="square" tIns="91425"/>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51" name="Google Shape;351;p57"/>
          <p:cNvSpPr txBox="1"/>
          <p:nvPr>
            <p:ph idx="4" type="body"/>
          </p:nvPr>
        </p:nvSpPr>
        <p:spPr>
          <a:xfrm>
            <a:off x="3124200" y="1257300"/>
            <a:ext cx="2895600" cy="3600600"/>
          </a:xfrm>
          <a:prstGeom prst="rect">
            <a:avLst/>
          </a:prstGeom>
          <a:noFill/>
          <a:ln>
            <a:noFill/>
          </a:ln>
        </p:spPr>
        <p:txBody>
          <a:bodyPr anchorCtr="0" anchor="t" bIns="91425" lIns="91425" spcFirstLastPara="1" rIns="91425" wrap="square" tIns="91425"/>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52" name="Google Shape;352;p57"/>
          <p:cNvSpPr txBox="1"/>
          <p:nvPr>
            <p:ph idx="5" type="body"/>
          </p:nvPr>
        </p:nvSpPr>
        <p:spPr>
          <a:xfrm>
            <a:off x="6096001" y="742950"/>
            <a:ext cx="2895600" cy="457200"/>
          </a:xfrm>
          <a:prstGeom prst="rect">
            <a:avLst/>
          </a:prstGeom>
          <a:noFill/>
          <a:ln>
            <a:noFill/>
          </a:ln>
        </p:spPr>
        <p:txBody>
          <a:bodyPr anchorCtr="0" anchor="ctr" bIns="91425" lIns="91425" spcFirstLastPara="1" rIns="91425" wrap="square" tIns="91425"/>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53" name="Google Shape;353;p57"/>
          <p:cNvSpPr txBox="1"/>
          <p:nvPr>
            <p:ph idx="6" type="body"/>
          </p:nvPr>
        </p:nvSpPr>
        <p:spPr>
          <a:xfrm>
            <a:off x="6096000" y="1257300"/>
            <a:ext cx="2895600" cy="3600600"/>
          </a:xfrm>
          <a:prstGeom prst="rect">
            <a:avLst/>
          </a:prstGeom>
          <a:noFill/>
          <a:ln>
            <a:noFill/>
          </a:ln>
        </p:spPr>
        <p:txBody>
          <a:bodyPr anchorCtr="0" anchor="t" bIns="91425" lIns="91425" spcFirstLastPara="1" rIns="91425" wrap="square" tIns="91425"/>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Horz Big/Sm">
  <p:cSld name="Content 2 Horz Big/Sm">
    <p:spTree>
      <p:nvGrpSpPr>
        <p:cNvPr id="354" name="Shape 354"/>
        <p:cNvGrpSpPr/>
        <p:nvPr/>
      </p:nvGrpSpPr>
      <p:grpSpPr>
        <a:xfrm>
          <a:off x="0" y="0"/>
          <a:ext cx="0" cy="0"/>
          <a:chOff x="0" y="0"/>
          <a:chExt cx="0" cy="0"/>
        </a:xfrm>
      </p:grpSpPr>
      <p:sp>
        <p:nvSpPr>
          <p:cNvPr id="355" name="Google Shape;355;p5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56" name="Google Shape;356;p58"/>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57" name="Google Shape;357;p5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8" name="Google Shape;358;p58"/>
          <p:cNvSpPr txBox="1"/>
          <p:nvPr>
            <p:ph idx="1" type="body"/>
          </p:nvPr>
        </p:nvSpPr>
        <p:spPr>
          <a:xfrm>
            <a:off x="152400" y="742950"/>
            <a:ext cx="8686800" cy="8001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59" name="Google Shape;359;p58"/>
          <p:cNvSpPr txBox="1"/>
          <p:nvPr>
            <p:ph idx="2" type="body"/>
          </p:nvPr>
        </p:nvSpPr>
        <p:spPr>
          <a:xfrm>
            <a:off x="152400" y="1600200"/>
            <a:ext cx="8686800" cy="32577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ent 2 Horz Big/Sm">
  <p:cSld name="1_Content 2 Horz Big/Sm">
    <p:spTree>
      <p:nvGrpSpPr>
        <p:cNvPr id="360" name="Shape 360"/>
        <p:cNvGrpSpPr/>
        <p:nvPr/>
      </p:nvGrpSpPr>
      <p:grpSpPr>
        <a:xfrm>
          <a:off x="0" y="0"/>
          <a:ext cx="0" cy="0"/>
          <a:chOff x="0" y="0"/>
          <a:chExt cx="0" cy="0"/>
        </a:xfrm>
      </p:grpSpPr>
      <p:sp>
        <p:nvSpPr>
          <p:cNvPr id="361" name="Google Shape;361;p5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62" name="Google Shape;362;p5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63" name="Google Shape;363;p5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64" name="Google Shape;364;p59"/>
          <p:cNvSpPr txBox="1"/>
          <p:nvPr>
            <p:ph idx="1" type="body"/>
          </p:nvPr>
        </p:nvSpPr>
        <p:spPr>
          <a:xfrm>
            <a:off x="152400" y="3638551"/>
            <a:ext cx="4267200" cy="11430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65" name="Google Shape;365;p59"/>
          <p:cNvSpPr txBox="1"/>
          <p:nvPr>
            <p:ph idx="2" type="body"/>
          </p:nvPr>
        </p:nvSpPr>
        <p:spPr>
          <a:xfrm>
            <a:off x="152400" y="742950"/>
            <a:ext cx="8686800" cy="28194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66" name="Google Shape;366;p59"/>
          <p:cNvSpPr txBox="1"/>
          <p:nvPr>
            <p:ph idx="3" type="body"/>
          </p:nvPr>
        </p:nvSpPr>
        <p:spPr>
          <a:xfrm>
            <a:off x="4572000" y="3638550"/>
            <a:ext cx="4267200" cy="11430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2">
  <p:cSld name="Code 2">
    <p:spTree>
      <p:nvGrpSpPr>
        <p:cNvPr id="367" name="Shape 367"/>
        <p:cNvGrpSpPr/>
        <p:nvPr/>
      </p:nvGrpSpPr>
      <p:grpSpPr>
        <a:xfrm>
          <a:off x="0" y="0"/>
          <a:ext cx="0" cy="0"/>
          <a:chOff x="0" y="0"/>
          <a:chExt cx="0" cy="0"/>
        </a:xfrm>
      </p:grpSpPr>
      <p:sp>
        <p:nvSpPr>
          <p:cNvPr id="368" name="Google Shape;368;p60"/>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69" name="Google Shape;369;p6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70" name="Google Shape;370;p6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71" name="Google Shape;371;p6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72" name="Google Shape;372;p60"/>
          <p:cNvSpPr txBox="1"/>
          <p:nvPr>
            <p:ph idx="2" type="body"/>
          </p:nvPr>
        </p:nvSpPr>
        <p:spPr>
          <a:xfrm>
            <a:off x="4572000" y="742950"/>
            <a:ext cx="4284000" cy="20574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73" name="Google Shape;373;p60"/>
          <p:cNvSpPr txBox="1"/>
          <p:nvPr>
            <p:ph idx="3" type="body"/>
          </p:nvPr>
        </p:nvSpPr>
        <p:spPr>
          <a:xfrm>
            <a:off x="4572000" y="2857500"/>
            <a:ext cx="4284000" cy="20004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3">
  <p:cSld name="Code 3">
    <p:spTree>
      <p:nvGrpSpPr>
        <p:cNvPr id="374" name="Shape 374"/>
        <p:cNvGrpSpPr/>
        <p:nvPr/>
      </p:nvGrpSpPr>
      <p:grpSpPr>
        <a:xfrm>
          <a:off x="0" y="0"/>
          <a:ext cx="0" cy="0"/>
          <a:chOff x="0" y="0"/>
          <a:chExt cx="0" cy="0"/>
        </a:xfrm>
      </p:grpSpPr>
      <p:sp>
        <p:nvSpPr>
          <p:cNvPr id="375" name="Google Shape;375;p61"/>
          <p:cNvSpPr txBox="1"/>
          <p:nvPr>
            <p:ph idx="1" type="body"/>
          </p:nvPr>
        </p:nvSpPr>
        <p:spPr>
          <a:xfrm>
            <a:off x="152400" y="742950"/>
            <a:ext cx="4267200" cy="28575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76" name="Google Shape;376;p6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77" name="Google Shape;377;p6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78" name="Google Shape;378;p6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79" name="Google Shape;379;p61"/>
          <p:cNvSpPr txBox="1"/>
          <p:nvPr>
            <p:ph idx="2" type="body"/>
          </p:nvPr>
        </p:nvSpPr>
        <p:spPr>
          <a:xfrm>
            <a:off x="4572000" y="742950"/>
            <a:ext cx="4284000" cy="28575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80" name="Google Shape;380;p61"/>
          <p:cNvSpPr txBox="1"/>
          <p:nvPr>
            <p:ph idx="3" type="body"/>
          </p:nvPr>
        </p:nvSpPr>
        <p:spPr>
          <a:xfrm>
            <a:off x="152400" y="3657600"/>
            <a:ext cx="8703600" cy="12003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peline 1">
  <p:cSld name="Pipeline 1">
    <p:spTree>
      <p:nvGrpSpPr>
        <p:cNvPr id="381" name="Shape 381"/>
        <p:cNvGrpSpPr/>
        <p:nvPr/>
      </p:nvGrpSpPr>
      <p:grpSpPr>
        <a:xfrm>
          <a:off x="0" y="0"/>
          <a:ext cx="0" cy="0"/>
          <a:chOff x="0" y="0"/>
          <a:chExt cx="0" cy="0"/>
        </a:xfrm>
      </p:grpSpPr>
      <p:sp>
        <p:nvSpPr>
          <p:cNvPr id="382" name="Google Shape;382;p6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83" name="Google Shape;383;p6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84" name="Google Shape;384;p6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85" name="Google Shape;385;p62"/>
          <p:cNvSpPr txBox="1"/>
          <p:nvPr>
            <p:ph idx="1" type="body"/>
          </p:nvPr>
        </p:nvSpPr>
        <p:spPr>
          <a:xfrm>
            <a:off x="152400" y="2857500"/>
            <a:ext cx="8686800" cy="20004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86" name="Google Shape;386;p62"/>
          <p:cNvSpPr/>
          <p:nvPr/>
        </p:nvSpPr>
        <p:spPr>
          <a:xfrm rot="5400000">
            <a:off x="-304800" y="1485900"/>
            <a:ext cx="1828800" cy="457200"/>
          </a:xfrm>
          <a:prstGeom prst="rect">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Parser</a:t>
            </a:r>
            <a:endParaRPr/>
          </a:p>
        </p:txBody>
      </p:sp>
      <p:grpSp>
        <p:nvGrpSpPr>
          <p:cNvPr id="387" name="Google Shape;387;p62"/>
          <p:cNvGrpSpPr/>
          <p:nvPr/>
        </p:nvGrpSpPr>
        <p:grpSpPr>
          <a:xfrm>
            <a:off x="990658" y="1200267"/>
            <a:ext cx="1524233" cy="1428779"/>
            <a:chOff x="1485649" y="3204982"/>
            <a:chExt cx="1124480" cy="2169089"/>
          </a:xfrm>
        </p:grpSpPr>
        <p:sp>
          <p:nvSpPr>
            <p:cNvPr id="388" name="Google Shape;388;p6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389" name="Google Shape;389;p6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390" name="Google Shape;390;p62"/>
          <p:cNvGrpSpPr/>
          <p:nvPr/>
        </p:nvGrpSpPr>
        <p:grpSpPr>
          <a:xfrm>
            <a:off x="2819458" y="1207796"/>
            <a:ext cx="1524233" cy="1421187"/>
            <a:chOff x="1485649" y="3204982"/>
            <a:chExt cx="1124480" cy="2169089"/>
          </a:xfrm>
        </p:grpSpPr>
        <p:sp>
          <p:nvSpPr>
            <p:cNvPr id="391" name="Google Shape;391;p6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392" name="Google Shape;392;p6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393" name="Google Shape;393;p62"/>
          <p:cNvGrpSpPr/>
          <p:nvPr/>
        </p:nvGrpSpPr>
        <p:grpSpPr>
          <a:xfrm>
            <a:off x="4648257" y="1207794"/>
            <a:ext cx="1524233" cy="1421187"/>
            <a:chOff x="1485649" y="3204982"/>
            <a:chExt cx="1124480" cy="2169089"/>
          </a:xfrm>
        </p:grpSpPr>
        <p:sp>
          <p:nvSpPr>
            <p:cNvPr id="394" name="Google Shape;394;p6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395" name="Google Shape;395;p6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396" name="Google Shape;396;p62"/>
          <p:cNvGrpSpPr/>
          <p:nvPr/>
        </p:nvGrpSpPr>
        <p:grpSpPr>
          <a:xfrm>
            <a:off x="6477057" y="1168577"/>
            <a:ext cx="1524233" cy="1460448"/>
            <a:chOff x="1485649" y="3204982"/>
            <a:chExt cx="1124480" cy="2169089"/>
          </a:xfrm>
        </p:grpSpPr>
        <p:sp>
          <p:nvSpPr>
            <p:cNvPr id="397" name="Google Shape;397;p6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398" name="Google Shape;398;p6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sp>
        <p:nvSpPr>
          <p:cNvPr id="399" name="Google Shape;399;p62"/>
          <p:cNvSpPr/>
          <p:nvPr/>
        </p:nvSpPr>
        <p:spPr>
          <a:xfrm rot="5400000">
            <a:off x="7467598" y="1485900"/>
            <a:ext cx="1828800" cy="457200"/>
          </a:xfrm>
          <a:prstGeom prst="rect">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Deparser</a:t>
            </a:r>
            <a:endParaRPr/>
          </a:p>
        </p:txBody>
      </p:sp>
      <p:sp>
        <p:nvSpPr>
          <p:cNvPr id="400" name="Google Shape;400;p62"/>
          <p:cNvSpPr/>
          <p:nvPr/>
        </p:nvSpPr>
        <p:spPr>
          <a:xfrm>
            <a:off x="685800" y="843349"/>
            <a:ext cx="7620000" cy="280500"/>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Arial"/>
              <a:buNone/>
            </a:pPr>
            <a:r>
              <a:rPr b="0" i="0" lang="en-US" sz="1400" u="none" cap="none" strike="noStrike">
                <a:solidFill>
                  <a:schemeClr val="lt1"/>
                </a:solidFill>
                <a:latin typeface="Arial"/>
                <a:ea typeface="Arial"/>
                <a:cs typeface="Arial"/>
                <a:sym typeface="Arial"/>
              </a:rPr>
              <a:t>Metadata bus</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p:cSld name="Content 2">
    <p:spTree>
      <p:nvGrpSpPr>
        <p:cNvPr id="36" name="Shape 36"/>
        <p:cNvGrpSpPr/>
        <p:nvPr/>
      </p:nvGrpSpPr>
      <p:grpSpPr>
        <a:xfrm>
          <a:off x="0" y="0"/>
          <a:ext cx="0" cy="0"/>
          <a:chOff x="0" y="0"/>
          <a:chExt cx="0" cy="0"/>
        </a:xfrm>
      </p:grpSpPr>
      <p:sp>
        <p:nvSpPr>
          <p:cNvPr id="37" name="Google Shape;37;p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38" name="Google Shape;38;p7"/>
          <p:cNvSpPr txBox="1"/>
          <p:nvPr>
            <p:ph idx="1" type="body"/>
          </p:nvPr>
        </p:nvSpPr>
        <p:spPr>
          <a:xfrm>
            <a:off x="152400" y="742950"/>
            <a:ext cx="4284000" cy="41148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9" name="Google Shape;39;p7"/>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0" name="Google Shape;40;p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7"/>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1 w/ Caption">
  <p:cSld name="Content 1 w/ Caption">
    <p:spTree>
      <p:nvGrpSpPr>
        <p:cNvPr id="401" name="Shape 401"/>
        <p:cNvGrpSpPr/>
        <p:nvPr/>
      </p:nvGrpSpPr>
      <p:grpSpPr>
        <a:xfrm>
          <a:off x="0" y="0"/>
          <a:ext cx="0" cy="0"/>
          <a:chOff x="0" y="0"/>
          <a:chExt cx="0" cy="0"/>
        </a:xfrm>
      </p:grpSpPr>
      <p:sp>
        <p:nvSpPr>
          <p:cNvPr id="402" name="Google Shape;402;p6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03" name="Google Shape;403;p6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04" name="Google Shape;404;p6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05" name="Google Shape;405;p63"/>
          <p:cNvSpPr txBox="1"/>
          <p:nvPr>
            <p:ph idx="1" type="body"/>
          </p:nvPr>
        </p:nvSpPr>
        <p:spPr>
          <a:xfrm>
            <a:off x="152400" y="742950"/>
            <a:ext cx="8686800" cy="3429000"/>
          </a:xfrm>
          <a:prstGeom prst="rect">
            <a:avLst/>
          </a:prstGeom>
          <a:noFill/>
          <a:ln>
            <a:noFill/>
          </a:ln>
        </p:spPr>
        <p:txBody>
          <a:bodyPr anchorCtr="0" anchor="t" bIns="91425" lIns="91425" spcFirstLastPara="1" rIns="91425" wrap="square" tIns="91425"/>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06" name="Google Shape;406;p63"/>
          <p:cNvSpPr txBox="1"/>
          <p:nvPr>
            <p:ph idx="2" type="body"/>
          </p:nvPr>
        </p:nvSpPr>
        <p:spPr>
          <a:xfrm>
            <a:off x="152400" y="4229101"/>
            <a:ext cx="8686800" cy="440400"/>
          </a:xfrm>
          <a:prstGeom prst="rect">
            <a:avLst/>
          </a:prstGeom>
          <a:noFill/>
          <a:ln>
            <a:noFill/>
          </a:ln>
        </p:spPr>
        <p:txBody>
          <a:bodyPr anchorCtr="0" anchor="ctr" bIns="91425" lIns="91425" spcFirstLastPara="1" rIns="91425" wrap="square" tIns="91425"/>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no bar">
  <p:cSld name="Title no bar">
    <p:spTree>
      <p:nvGrpSpPr>
        <p:cNvPr id="407" name="Shape 407"/>
        <p:cNvGrpSpPr/>
        <p:nvPr/>
      </p:nvGrpSpPr>
      <p:grpSpPr>
        <a:xfrm>
          <a:off x="0" y="0"/>
          <a:ext cx="0" cy="0"/>
          <a:chOff x="0" y="0"/>
          <a:chExt cx="0" cy="0"/>
        </a:xfrm>
      </p:grpSpPr>
      <p:sp>
        <p:nvSpPr>
          <p:cNvPr id="408" name="Google Shape;408;p6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09" name="Google Shape;409;p6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rawingGrid">
  <p:cSld name="DrawingGrid">
    <p:spTree>
      <p:nvGrpSpPr>
        <p:cNvPr id="410" name="Shape 410"/>
        <p:cNvGrpSpPr/>
        <p:nvPr/>
      </p:nvGrpSpPr>
      <p:grpSpPr>
        <a:xfrm>
          <a:off x="0" y="0"/>
          <a:ext cx="0" cy="0"/>
          <a:chOff x="0" y="0"/>
          <a:chExt cx="0" cy="0"/>
        </a:xfrm>
      </p:grpSpPr>
      <p:pic>
        <p:nvPicPr>
          <p:cNvPr id="411" name="Google Shape;411;p65"/>
          <p:cNvPicPr preferRelativeResize="0"/>
          <p:nvPr/>
        </p:nvPicPr>
        <p:blipFill rotWithShape="1">
          <a:blip r:embed="rId2">
            <a:alphaModFix/>
          </a:blip>
          <a:srcRect b="0" l="0" r="0" t="0"/>
          <a:stretch/>
        </p:blipFill>
        <p:spPr>
          <a:xfrm>
            <a:off x="304800" y="228600"/>
            <a:ext cx="8410749" cy="450962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2" name="Shape 412"/>
        <p:cNvGrpSpPr/>
        <p:nvPr/>
      </p:nvGrpSpPr>
      <p:grpSpPr>
        <a:xfrm>
          <a:off x="0" y="0"/>
          <a:ext cx="0" cy="0"/>
          <a:chOff x="0" y="0"/>
          <a:chExt cx="0" cy="0"/>
        </a:xfrm>
      </p:grpSpPr>
      <p:sp>
        <p:nvSpPr>
          <p:cNvPr id="413" name="Google Shape;413;p66"/>
          <p:cNvSpPr txBox="1"/>
          <p:nvPr>
            <p:ph type="title"/>
          </p:nvPr>
        </p:nvSpPr>
        <p:spPr>
          <a:xfrm>
            <a:off x="311700" y="140225"/>
            <a:ext cx="8520600" cy="5727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0" lvl="1" rtl="0">
              <a:spcBef>
                <a:spcPts val="0"/>
              </a:spcBef>
              <a:spcAft>
                <a:spcPts val="0"/>
              </a:spcAft>
              <a:buSzPts val="1400"/>
              <a:buFont typeface="Arial"/>
              <a:buChar char="○"/>
              <a:defRPr sz="1800"/>
            </a:lvl2pPr>
            <a:lvl3pPr indent="0" lvl="2" rtl="0">
              <a:spcBef>
                <a:spcPts val="0"/>
              </a:spcBef>
              <a:spcAft>
                <a:spcPts val="0"/>
              </a:spcAft>
              <a:buSzPts val="1400"/>
              <a:buFont typeface="Arial"/>
              <a:buChar char="■"/>
              <a:defRPr sz="1800"/>
            </a:lvl3pPr>
            <a:lvl4pPr indent="0" lvl="3" rtl="0">
              <a:spcBef>
                <a:spcPts val="0"/>
              </a:spcBef>
              <a:spcAft>
                <a:spcPts val="0"/>
              </a:spcAft>
              <a:buSzPts val="1400"/>
              <a:buFont typeface="Arial"/>
              <a:buChar char="●"/>
              <a:defRPr sz="1800"/>
            </a:lvl4pPr>
            <a:lvl5pPr indent="0" lvl="4" rtl="0">
              <a:spcBef>
                <a:spcPts val="0"/>
              </a:spcBef>
              <a:spcAft>
                <a:spcPts val="0"/>
              </a:spcAft>
              <a:buSzPts val="1400"/>
              <a:buFont typeface="Arial"/>
              <a:buChar char="○"/>
              <a:defRPr sz="1800"/>
            </a:lvl5pPr>
            <a:lvl6pPr indent="0" lvl="5" rtl="0">
              <a:spcBef>
                <a:spcPts val="0"/>
              </a:spcBef>
              <a:spcAft>
                <a:spcPts val="0"/>
              </a:spcAft>
              <a:buSzPts val="1400"/>
              <a:buFont typeface="Arial"/>
              <a:buChar char="■"/>
              <a:defRPr sz="1800"/>
            </a:lvl6pPr>
            <a:lvl7pPr indent="0" lvl="6" rtl="0">
              <a:spcBef>
                <a:spcPts val="0"/>
              </a:spcBef>
              <a:spcAft>
                <a:spcPts val="0"/>
              </a:spcAft>
              <a:buSzPts val="1400"/>
              <a:buFont typeface="Arial"/>
              <a:buChar char="●"/>
              <a:defRPr sz="1800"/>
            </a:lvl7pPr>
            <a:lvl8pPr indent="0" lvl="7" rtl="0">
              <a:spcBef>
                <a:spcPts val="0"/>
              </a:spcBef>
              <a:spcAft>
                <a:spcPts val="0"/>
              </a:spcAft>
              <a:buSzPts val="1400"/>
              <a:buFont typeface="Arial"/>
              <a:buChar char="○"/>
              <a:defRPr sz="1800"/>
            </a:lvl8pPr>
            <a:lvl9pPr indent="0" lvl="8" rtl="0">
              <a:spcBef>
                <a:spcPts val="0"/>
              </a:spcBef>
              <a:spcAft>
                <a:spcPts val="0"/>
              </a:spcAft>
              <a:buSzPts val="1400"/>
              <a:buFont typeface="Arial"/>
              <a:buChar char="■"/>
              <a:defRPr sz="1800"/>
            </a:lvl9pPr>
          </a:lstStyle>
          <a:p/>
        </p:txBody>
      </p:sp>
      <p:sp>
        <p:nvSpPr>
          <p:cNvPr id="414" name="Google Shape;414;p66"/>
          <p:cNvSpPr txBox="1"/>
          <p:nvPr>
            <p:ph idx="1" type="body"/>
          </p:nvPr>
        </p:nvSpPr>
        <p:spPr>
          <a:xfrm>
            <a:off x="311700" y="847675"/>
            <a:ext cx="8520600" cy="3957600"/>
          </a:xfrm>
          <a:prstGeom prst="rect">
            <a:avLst/>
          </a:prstGeom>
          <a:noFill/>
          <a:ln>
            <a:noFill/>
          </a:ln>
        </p:spPr>
        <p:txBody>
          <a:bodyPr anchorCtr="0" anchor="ctr"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415" name="Google Shape;415;p66"/>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pic>
        <p:nvPicPr>
          <p:cNvPr descr="onos-logo-fliprotate.notext.png" id="416" name="Google Shape;416;p66"/>
          <p:cNvPicPr preferRelativeResize="0"/>
          <p:nvPr/>
        </p:nvPicPr>
        <p:blipFill rotWithShape="1">
          <a:blip r:embed="rId2">
            <a:alphaModFix/>
          </a:blip>
          <a:srcRect b="0" l="0" r="0" t="0"/>
          <a:stretch/>
        </p:blipFill>
        <p:spPr>
          <a:xfrm flipH="1">
            <a:off x="8175550" y="66175"/>
            <a:ext cx="875850" cy="8758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p:cSld name="Section">
    <p:spTree>
      <p:nvGrpSpPr>
        <p:cNvPr id="421" name="Shape 421"/>
        <p:cNvGrpSpPr/>
        <p:nvPr/>
      </p:nvGrpSpPr>
      <p:grpSpPr>
        <a:xfrm>
          <a:off x="0" y="0"/>
          <a:ext cx="0" cy="0"/>
          <a:chOff x="0" y="0"/>
          <a:chExt cx="0" cy="0"/>
        </a:xfrm>
      </p:grpSpPr>
      <p:sp>
        <p:nvSpPr>
          <p:cNvPr id="422" name="Google Shape;422;p68"/>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23" name="Google Shape;423;p68"/>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24" name="Google Shape;424;p68"/>
          <p:cNvSpPr/>
          <p:nvPr/>
        </p:nvSpPr>
        <p:spPr>
          <a:xfrm>
            <a:off x="1617133" y="1530349"/>
            <a:ext cx="7247400" cy="936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25" name="Google Shape;425;p6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1">
  <p:cSld name="Content 1">
    <p:spTree>
      <p:nvGrpSpPr>
        <p:cNvPr id="426" name="Shape 426"/>
        <p:cNvGrpSpPr/>
        <p:nvPr/>
      </p:nvGrpSpPr>
      <p:grpSpPr>
        <a:xfrm>
          <a:off x="0" y="0"/>
          <a:ext cx="0" cy="0"/>
          <a:chOff x="0" y="0"/>
          <a:chExt cx="0" cy="0"/>
        </a:xfrm>
      </p:grpSpPr>
      <p:sp>
        <p:nvSpPr>
          <p:cNvPr id="427" name="Google Shape;427;p6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28" name="Google Shape;428;p69"/>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38"/>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4pPr>
            <a:lvl5pPr indent="-304545" lvl="4" marL="2286000" marR="0" rtl="0" algn="l">
              <a:lnSpc>
                <a:spcPct val="100000"/>
              </a:lnSpc>
              <a:spcBef>
                <a:spcPts val="239"/>
              </a:spcBef>
              <a:spcAft>
                <a:spcPts val="0"/>
              </a:spcAft>
              <a:buClr>
                <a:srgbClr val="974806"/>
              </a:buClr>
              <a:buSzPts val="1196"/>
              <a:buFont typeface="Arial"/>
              <a:buChar char="○"/>
              <a:defRPr b="0" i="0" sz="1196" u="none" cap="none" strike="noStrike">
                <a:solidFill>
                  <a:schemeClr val="dk1"/>
                </a:solidFill>
                <a:latin typeface="Arial"/>
                <a:ea typeface="Arial"/>
                <a:cs typeface="Arial"/>
                <a:sym typeface="Arial"/>
              </a:defRPr>
            </a:lvl5pPr>
            <a:lvl6pPr indent="-304292" lvl="5" marL="27432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6pPr>
            <a:lvl7pPr indent="-304292" lvl="6" marL="32004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7pPr>
            <a:lvl8pPr indent="-304292" lvl="7" marL="36576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8pPr>
            <a:lvl9pPr indent="-304292" lvl="8" marL="41148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9pPr>
          </a:lstStyle>
          <a:p/>
        </p:txBody>
      </p:sp>
      <p:sp>
        <p:nvSpPr>
          <p:cNvPr id="429" name="Google Shape;429;p6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30" name="Google Shape;430;p6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431" name="Shape 431"/>
        <p:cNvGrpSpPr/>
        <p:nvPr/>
      </p:nvGrpSpPr>
      <p:grpSpPr>
        <a:xfrm>
          <a:off x="0" y="0"/>
          <a:ext cx="0" cy="0"/>
          <a:chOff x="0" y="0"/>
          <a:chExt cx="0" cy="0"/>
        </a:xfrm>
      </p:grpSpPr>
      <p:sp>
        <p:nvSpPr>
          <p:cNvPr id="432" name="Google Shape;432;p7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33" name="Google Shape;433;p7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34" name="Google Shape;434;p7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1">
  <p:cSld name="Code 1">
    <p:spTree>
      <p:nvGrpSpPr>
        <p:cNvPr id="435" name="Shape 435"/>
        <p:cNvGrpSpPr/>
        <p:nvPr/>
      </p:nvGrpSpPr>
      <p:grpSpPr>
        <a:xfrm>
          <a:off x="0" y="0"/>
          <a:ext cx="0" cy="0"/>
          <a:chOff x="0" y="0"/>
          <a:chExt cx="0" cy="0"/>
        </a:xfrm>
      </p:grpSpPr>
      <p:sp>
        <p:nvSpPr>
          <p:cNvPr id="436" name="Google Shape;436;p71"/>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63"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44"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37" name="Google Shape;437;p7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38" name="Google Shape;438;p7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39" name="Google Shape;439;p7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40" name="Google Shape;440;p71"/>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310"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5">
  <p:cSld name="Code 5">
    <p:spTree>
      <p:nvGrpSpPr>
        <p:cNvPr id="441" name="Shape 441"/>
        <p:cNvGrpSpPr/>
        <p:nvPr/>
      </p:nvGrpSpPr>
      <p:grpSpPr>
        <a:xfrm>
          <a:off x="0" y="0"/>
          <a:ext cx="0" cy="0"/>
          <a:chOff x="0" y="0"/>
          <a:chExt cx="0" cy="0"/>
        </a:xfrm>
      </p:grpSpPr>
      <p:sp>
        <p:nvSpPr>
          <p:cNvPr id="442" name="Google Shape;442;p72"/>
          <p:cNvSpPr txBox="1"/>
          <p:nvPr>
            <p:ph idx="1" type="body"/>
          </p:nvPr>
        </p:nvSpPr>
        <p:spPr>
          <a:xfrm>
            <a:off x="152400" y="742950"/>
            <a:ext cx="44196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63"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44"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43" name="Google Shape;443;p7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44" name="Google Shape;444;p7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45" name="Google Shape;445;p7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Code">
    <p:spTree>
      <p:nvGrpSpPr>
        <p:cNvPr id="446" name="Shape 446"/>
        <p:cNvGrpSpPr/>
        <p:nvPr/>
      </p:nvGrpSpPr>
      <p:grpSpPr>
        <a:xfrm>
          <a:off x="0" y="0"/>
          <a:ext cx="0" cy="0"/>
          <a:chOff x="0" y="0"/>
          <a:chExt cx="0" cy="0"/>
        </a:xfrm>
      </p:grpSpPr>
      <p:sp>
        <p:nvSpPr>
          <p:cNvPr id="447" name="Google Shape;447;p73"/>
          <p:cNvSpPr txBox="1"/>
          <p:nvPr>
            <p:ph idx="1" type="body"/>
          </p:nvPr>
        </p:nvSpPr>
        <p:spPr>
          <a:xfrm>
            <a:off x="152400" y="742950"/>
            <a:ext cx="86868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63"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44"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48" name="Google Shape;448;p7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49" name="Google Shape;449;p7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50" name="Google Shape;450;p7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Big/Sm">
  <p:cSld name="Content 2 Big/Sm">
    <p:spTree>
      <p:nvGrpSpPr>
        <p:cNvPr id="42" name="Shape 42"/>
        <p:cNvGrpSpPr/>
        <p:nvPr/>
      </p:nvGrpSpPr>
      <p:grpSpPr>
        <a:xfrm>
          <a:off x="0" y="0"/>
          <a:ext cx="0" cy="0"/>
          <a:chOff x="0" y="0"/>
          <a:chExt cx="0" cy="0"/>
        </a:xfrm>
      </p:grpSpPr>
      <p:sp>
        <p:nvSpPr>
          <p:cNvPr id="43" name="Google Shape;43;p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44" name="Google Shape;44;p8"/>
          <p:cNvSpPr txBox="1"/>
          <p:nvPr>
            <p:ph idx="1" type="body"/>
          </p:nvPr>
        </p:nvSpPr>
        <p:spPr>
          <a:xfrm>
            <a:off x="152401" y="742950"/>
            <a:ext cx="2802600" cy="41148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5" name="Google Shape;45;p8"/>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6" name="Google Shape;46;p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8"/>
          <p:cNvSpPr txBox="1"/>
          <p:nvPr>
            <p:ph idx="2" type="body"/>
          </p:nvPr>
        </p:nvSpPr>
        <p:spPr>
          <a:xfrm>
            <a:off x="3048000" y="742950"/>
            <a:ext cx="5867400" cy="41148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p:cSld name="Content 2">
    <p:spTree>
      <p:nvGrpSpPr>
        <p:cNvPr id="451" name="Shape 451"/>
        <p:cNvGrpSpPr/>
        <p:nvPr/>
      </p:nvGrpSpPr>
      <p:grpSpPr>
        <a:xfrm>
          <a:off x="0" y="0"/>
          <a:ext cx="0" cy="0"/>
          <a:chOff x="0" y="0"/>
          <a:chExt cx="0" cy="0"/>
        </a:xfrm>
      </p:grpSpPr>
      <p:sp>
        <p:nvSpPr>
          <p:cNvPr id="452" name="Google Shape;452;p7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53" name="Google Shape;453;p74"/>
          <p:cNvSpPr txBox="1"/>
          <p:nvPr>
            <p:ph idx="1" type="body"/>
          </p:nvPr>
        </p:nvSpPr>
        <p:spPr>
          <a:xfrm>
            <a:off x="152400" y="742950"/>
            <a:ext cx="4284000" cy="41148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54" name="Google Shape;454;p74"/>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55" name="Google Shape;455;p7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56" name="Google Shape;456;p74"/>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Big/Sm">
  <p:cSld name="Content 2 Big/Sm">
    <p:spTree>
      <p:nvGrpSpPr>
        <p:cNvPr id="457" name="Shape 457"/>
        <p:cNvGrpSpPr/>
        <p:nvPr/>
      </p:nvGrpSpPr>
      <p:grpSpPr>
        <a:xfrm>
          <a:off x="0" y="0"/>
          <a:ext cx="0" cy="0"/>
          <a:chOff x="0" y="0"/>
          <a:chExt cx="0" cy="0"/>
        </a:xfrm>
      </p:grpSpPr>
      <p:sp>
        <p:nvSpPr>
          <p:cNvPr id="458" name="Google Shape;458;p7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59" name="Google Shape;459;p75"/>
          <p:cNvSpPr txBox="1"/>
          <p:nvPr>
            <p:ph idx="1" type="body"/>
          </p:nvPr>
        </p:nvSpPr>
        <p:spPr>
          <a:xfrm>
            <a:off x="152401" y="742950"/>
            <a:ext cx="2802600" cy="41148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310"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60" name="Google Shape;460;p75"/>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61" name="Google Shape;461;p7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62" name="Google Shape;462;p75"/>
          <p:cNvSpPr txBox="1"/>
          <p:nvPr>
            <p:ph idx="2" type="body"/>
          </p:nvPr>
        </p:nvSpPr>
        <p:spPr>
          <a:xfrm>
            <a:off x="3048000" y="742950"/>
            <a:ext cx="5867400" cy="41148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w/ heading">
  <p:cSld name="Content 2 w/ heading">
    <p:spTree>
      <p:nvGrpSpPr>
        <p:cNvPr id="463" name="Shape 463"/>
        <p:cNvGrpSpPr/>
        <p:nvPr/>
      </p:nvGrpSpPr>
      <p:grpSpPr>
        <a:xfrm>
          <a:off x="0" y="0"/>
          <a:ext cx="0" cy="0"/>
          <a:chOff x="0" y="0"/>
          <a:chExt cx="0" cy="0"/>
        </a:xfrm>
      </p:grpSpPr>
      <p:sp>
        <p:nvSpPr>
          <p:cNvPr id="464" name="Google Shape;464;p7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65" name="Google Shape;465;p76"/>
          <p:cNvSpPr/>
          <p:nvPr/>
        </p:nvSpPr>
        <p:spPr>
          <a:xfrm>
            <a:off x="152400" y="607222"/>
            <a:ext cx="8686800" cy="81300"/>
          </a:xfrm>
          <a:prstGeom prst="roundRect">
            <a:avLst>
              <a:gd fmla="val 16667" name="adj"/>
            </a:avLst>
          </a:prstGeom>
          <a:solidFill>
            <a:srgbClr val="8CC6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66" name="Google Shape;466;p76"/>
          <p:cNvSpPr txBox="1"/>
          <p:nvPr>
            <p:ph idx="1" type="body"/>
          </p:nvPr>
        </p:nvSpPr>
        <p:spPr>
          <a:xfrm>
            <a:off x="152605" y="788531"/>
            <a:ext cx="4284000" cy="440400"/>
          </a:xfrm>
          <a:prstGeom prst="rect">
            <a:avLst/>
          </a:prstGeom>
          <a:noFill/>
          <a:ln>
            <a:noFill/>
          </a:ln>
        </p:spPr>
        <p:txBody>
          <a:bodyPr anchorCtr="0" anchor="ctr" bIns="91425" lIns="91425" spcFirstLastPara="1" rIns="91425" wrap="square" tIns="91425"/>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67" name="Google Shape;467;p76"/>
          <p:cNvSpPr txBox="1"/>
          <p:nvPr>
            <p:ph idx="2" type="body"/>
          </p:nvPr>
        </p:nvSpPr>
        <p:spPr>
          <a:xfrm>
            <a:off x="4555067" y="788531"/>
            <a:ext cx="4284000" cy="440400"/>
          </a:xfrm>
          <a:prstGeom prst="rect">
            <a:avLst/>
          </a:prstGeom>
          <a:noFill/>
          <a:ln>
            <a:noFill/>
          </a:ln>
        </p:spPr>
        <p:txBody>
          <a:bodyPr anchorCtr="0" anchor="ctr" bIns="91425" lIns="91425" spcFirstLastPara="1" rIns="91425" wrap="square" tIns="91425"/>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68" name="Google Shape;468;p7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69" name="Google Shape;469;p76"/>
          <p:cNvSpPr txBox="1"/>
          <p:nvPr>
            <p:ph idx="3" type="body"/>
          </p:nvPr>
        </p:nvSpPr>
        <p:spPr>
          <a:xfrm>
            <a:off x="152400" y="1257300"/>
            <a:ext cx="4284000" cy="36006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70" name="Google Shape;470;p76"/>
          <p:cNvSpPr txBox="1"/>
          <p:nvPr>
            <p:ph idx="4" type="body"/>
          </p:nvPr>
        </p:nvSpPr>
        <p:spPr>
          <a:xfrm>
            <a:off x="4572000" y="1257300"/>
            <a:ext cx="4284000" cy="36006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3">
  <p:cSld name="Content 3">
    <p:spTree>
      <p:nvGrpSpPr>
        <p:cNvPr id="471" name="Shape 471"/>
        <p:cNvGrpSpPr/>
        <p:nvPr/>
      </p:nvGrpSpPr>
      <p:grpSpPr>
        <a:xfrm>
          <a:off x="0" y="0"/>
          <a:ext cx="0" cy="0"/>
          <a:chOff x="0" y="0"/>
          <a:chExt cx="0" cy="0"/>
        </a:xfrm>
      </p:grpSpPr>
      <p:sp>
        <p:nvSpPr>
          <p:cNvPr id="472" name="Google Shape;472;p7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73" name="Google Shape;473;p77"/>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74" name="Google Shape;474;p77"/>
          <p:cNvSpPr txBox="1"/>
          <p:nvPr>
            <p:ph idx="1" type="body"/>
          </p:nvPr>
        </p:nvSpPr>
        <p:spPr>
          <a:xfrm>
            <a:off x="152401" y="742950"/>
            <a:ext cx="2895600" cy="457200"/>
          </a:xfrm>
          <a:prstGeom prst="rect">
            <a:avLst/>
          </a:prstGeom>
          <a:noFill/>
          <a:ln>
            <a:noFill/>
          </a:ln>
        </p:spPr>
        <p:txBody>
          <a:bodyPr anchorCtr="0" anchor="ctr" bIns="91425" lIns="91425" spcFirstLastPara="1" rIns="91425" wrap="square" tIns="91425"/>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75" name="Google Shape;475;p7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76" name="Google Shape;476;p77"/>
          <p:cNvSpPr txBox="1"/>
          <p:nvPr>
            <p:ph idx="2" type="body"/>
          </p:nvPr>
        </p:nvSpPr>
        <p:spPr>
          <a:xfrm>
            <a:off x="152400" y="1257300"/>
            <a:ext cx="2895600" cy="3600600"/>
          </a:xfrm>
          <a:prstGeom prst="rect">
            <a:avLst/>
          </a:prstGeom>
          <a:noFill/>
          <a:ln>
            <a:noFill/>
          </a:ln>
        </p:spPr>
        <p:txBody>
          <a:bodyPr anchorCtr="0" anchor="t" bIns="91425" lIns="91425" spcFirstLastPara="1" rIns="91425" wrap="square" tIns="91425"/>
          <a:lstStyle>
            <a:lvl1pPr indent="-308310"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51"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77" name="Google Shape;477;p77"/>
          <p:cNvSpPr txBox="1"/>
          <p:nvPr>
            <p:ph idx="3" type="body"/>
          </p:nvPr>
        </p:nvSpPr>
        <p:spPr>
          <a:xfrm>
            <a:off x="3124200" y="742950"/>
            <a:ext cx="2895600" cy="457200"/>
          </a:xfrm>
          <a:prstGeom prst="rect">
            <a:avLst/>
          </a:prstGeom>
          <a:noFill/>
          <a:ln>
            <a:noFill/>
          </a:ln>
        </p:spPr>
        <p:txBody>
          <a:bodyPr anchorCtr="0" anchor="ctr" bIns="91425" lIns="91425" spcFirstLastPara="1" rIns="91425" wrap="square" tIns="91425"/>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78" name="Google Shape;478;p77"/>
          <p:cNvSpPr txBox="1"/>
          <p:nvPr>
            <p:ph idx="4" type="body"/>
          </p:nvPr>
        </p:nvSpPr>
        <p:spPr>
          <a:xfrm>
            <a:off x="3124200" y="1257300"/>
            <a:ext cx="2895600" cy="3600600"/>
          </a:xfrm>
          <a:prstGeom prst="rect">
            <a:avLst/>
          </a:prstGeom>
          <a:noFill/>
          <a:ln>
            <a:noFill/>
          </a:ln>
        </p:spPr>
        <p:txBody>
          <a:bodyPr anchorCtr="0" anchor="t" bIns="91425" lIns="91425" spcFirstLastPara="1" rIns="91425" wrap="square" tIns="91425"/>
          <a:lstStyle>
            <a:lvl1pPr indent="-308310"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51"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79" name="Google Shape;479;p77"/>
          <p:cNvSpPr txBox="1"/>
          <p:nvPr>
            <p:ph idx="5" type="body"/>
          </p:nvPr>
        </p:nvSpPr>
        <p:spPr>
          <a:xfrm>
            <a:off x="6096001" y="742950"/>
            <a:ext cx="2895600" cy="457200"/>
          </a:xfrm>
          <a:prstGeom prst="rect">
            <a:avLst/>
          </a:prstGeom>
          <a:noFill/>
          <a:ln>
            <a:noFill/>
          </a:ln>
        </p:spPr>
        <p:txBody>
          <a:bodyPr anchorCtr="0" anchor="ctr" bIns="91425" lIns="91425" spcFirstLastPara="1" rIns="91425" wrap="square" tIns="91425"/>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80" name="Google Shape;480;p77"/>
          <p:cNvSpPr txBox="1"/>
          <p:nvPr>
            <p:ph idx="6" type="body"/>
          </p:nvPr>
        </p:nvSpPr>
        <p:spPr>
          <a:xfrm>
            <a:off x="6096000" y="1257300"/>
            <a:ext cx="2895600" cy="3600600"/>
          </a:xfrm>
          <a:prstGeom prst="rect">
            <a:avLst/>
          </a:prstGeom>
          <a:noFill/>
          <a:ln>
            <a:noFill/>
          </a:ln>
        </p:spPr>
        <p:txBody>
          <a:bodyPr anchorCtr="0" anchor="t" bIns="91425" lIns="91425" spcFirstLastPara="1" rIns="91425" wrap="square" tIns="91425"/>
          <a:lstStyle>
            <a:lvl1pPr indent="-308310"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51"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Horz Big/Sm">
  <p:cSld name="Content 2 Horz Big/Sm">
    <p:spTree>
      <p:nvGrpSpPr>
        <p:cNvPr id="481" name="Shape 481"/>
        <p:cNvGrpSpPr/>
        <p:nvPr/>
      </p:nvGrpSpPr>
      <p:grpSpPr>
        <a:xfrm>
          <a:off x="0" y="0"/>
          <a:ext cx="0" cy="0"/>
          <a:chOff x="0" y="0"/>
          <a:chExt cx="0" cy="0"/>
        </a:xfrm>
      </p:grpSpPr>
      <p:sp>
        <p:nvSpPr>
          <p:cNvPr id="482" name="Google Shape;482;p7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83" name="Google Shape;483;p78"/>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84" name="Google Shape;484;p7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85" name="Google Shape;485;p78"/>
          <p:cNvSpPr txBox="1"/>
          <p:nvPr>
            <p:ph idx="1" type="body"/>
          </p:nvPr>
        </p:nvSpPr>
        <p:spPr>
          <a:xfrm>
            <a:off x="152400" y="742950"/>
            <a:ext cx="8686800" cy="8001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86" name="Google Shape;486;p78"/>
          <p:cNvSpPr txBox="1"/>
          <p:nvPr>
            <p:ph idx="2" type="body"/>
          </p:nvPr>
        </p:nvSpPr>
        <p:spPr>
          <a:xfrm>
            <a:off x="152400" y="1600200"/>
            <a:ext cx="8686800" cy="32577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ent 2 Horz Big/Sm">
  <p:cSld name="1_Content 2 Horz Big/Sm">
    <p:spTree>
      <p:nvGrpSpPr>
        <p:cNvPr id="487" name="Shape 487"/>
        <p:cNvGrpSpPr/>
        <p:nvPr/>
      </p:nvGrpSpPr>
      <p:grpSpPr>
        <a:xfrm>
          <a:off x="0" y="0"/>
          <a:ext cx="0" cy="0"/>
          <a:chOff x="0" y="0"/>
          <a:chExt cx="0" cy="0"/>
        </a:xfrm>
      </p:grpSpPr>
      <p:sp>
        <p:nvSpPr>
          <p:cNvPr id="488" name="Google Shape;488;p7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89" name="Google Shape;489;p7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90" name="Google Shape;490;p7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91" name="Google Shape;491;p79"/>
          <p:cNvSpPr txBox="1"/>
          <p:nvPr>
            <p:ph idx="1" type="body"/>
          </p:nvPr>
        </p:nvSpPr>
        <p:spPr>
          <a:xfrm>
            <a:off x="152400" y="3638551"/>
            <a:ext cx="4267200" cy="11430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92" name="Google Shape;492;p79"/>
          <p:cNvSpPr txBox="1"/>
          <p:nvPr>
            <p:ph idx="2" type="body"/>
          </p:nvPr>
        </p:nvSpPr>
        <p:spPr>
          <a:xfrm>
            <a:off x="152400" y="742950"/>
            <a:ext cx="8686800" cy="28194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93" name="Google Shape;493;p79"/>
          <p:cNvSpPr txBox="1"/>
          <p:nvPr>
            <p:ph idx="3" type="body"/>
          </p:nvPr>
        </p:nvSpPr>
        <p:spPr>
          <a:xfrm>
            <a:off x="4572000" y="3638550"/>
            <a:ext cx="4267200" cy="11430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2">
  <p:cSld name="Code 2">
    <p:spTree>
      <p:nvGrpSpPr>
        <p:cNvPr id="494" name="Shape 494"/>
        <p:cNvGrpSpPr/>
        <p:nvPr/>
      </p:nvGrpSpPr>
      <p:grpSpPr>
        <a:xfrm>
          <a:off x="0" y="0"/>
          <a:ext cx="0" cy="0"/>
          <a:chOff x="0" y="0"/>
          <a:chExt cx="0" cy="0"/>
        </a:xfrm>
      </p:grpSpPr>
      <p:sp>
        <p:nvSpPr>
          <p:cNvPr id="495" name="Google Shape;495;p80"/>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96" name="Google Shape;496;p8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97" name="Google Shape;497;p8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98" name="Google Shape;498;p8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99" name="Google Shape;499;p80"/>
          <p:cNvSpPr txBox="1"/>
          <p:nvPr>
            <p:ph idx="2" type="body"/>
          </p:nvPr>
        </p:nvSpPr>
        <p:spPr>
          <a:xfrm>
            <a:off x="4572000" y="742950"/>
            <a:ext cx="4284000" cy="20574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310"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00" name="Google Shape;500;p80"/>
          <p:cNvSpPr txBox="1"/>
          <p:nvPr>
            <p:ph idx="3" type="body"/>
          </p:nvPr>
        </p:nvSpPr>
        <p:spPr>
          <a:xfrm>
            <a:off x="4572000" y="2857500"/>
            <a:ext cx="4284000" cy="20004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310"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3">
  <p:cSld name="Code 3">
    <p:spTree>
      <p:nvGrpSpPr>
        <p:cNvPr id="501" name="Shape 501"/>
        <p:cNvGrpSpPr/>
        <p:nvPr/>
      </p:nvGrpSpPr>
      <p:grpSpPr>
        <a:xfrm>
          <a:off x="0" y="0"/>
          <a:ext cx="0" cy="0"/>
          <a:chOff x="0" y="0"/>
          <a:chExt cx="0" cy="0"/>
        </a:xfrm>
      </p:grpSpPr>
      <p:sp>
        <p:nvSpPr>
          <p:cNvPr id="502" name="Google Shape;502;p81"/>
          <p:cNvSpPr txBox="1"/>
          <p:nvPr>
            <p:ph idx="1" type="body"/>
          </p:nvPr>
        </p:nvSpPr>
        <p:spPr>
          <a:xfrm>
            <a:off x="152400" y="742950"/>
            <a:ext cx="4267200" cy="28575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03" name="Google Shape;503;p8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504" name="Google Shape;504;p8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05" name="Google Shape;505;p8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06" name="Google Shape;506;p81"/>
          <p:cNvSpPr txBox="1"/>
          <p:nvPr>
            <p:ph idx="2" type="body"/>
          </p:nvPr>
        </p:nvSpPr>
        <p:spPr>
          <a:xfrm>
            <a:off x="4572000" y="742950"/>
            <a:ext cx="4284000" cy="28575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310"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07" name="Google Shape;507;p81"/>
          <p:cNvSpPr txBox="1"/>
          <p:nvPr>
            <p:ph idx="3" type="body"/>
          </p:nvPr>
        </p:nvSpPr>
        <p:spPr>
          <a:xfrm>
            <a:off x="152400" y="3657600"/>
            <a:ext cx="8703600" cy="12003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310"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peline 1">
  <p:cSld name="Pipeline 1">
    <p:spTree>
      <p:nvGrpSpPr>
        <p:cNvPr id="508" name="Shape 508"/>
        <p:cNvGrpSpPr/>
        <p:nvPr/>
      </p:nvGrpSpPr>
      <p:grpSpPr>
        <a:xfrm>
          <a:off x="0" y="0"/>
          <a:ext cx="0" cy="0"/>
          <a:chOff x="0" y="0"/>
          <a:chExt cx="0" cy="0"/>
        </a:xfrm>
      </p:grpSpPr>
      <p:sp>
        <p:nvSpPr>
          <p:cNvPr id="509" name="Google Shape;509;p8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510" name="Google Shape;510;p8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11" name="Google Shape;511;p8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12" name="Google Shape;512;p82"/>
          <p:cNvSpPr txBox="1"/>
          <p:nvPr>
            <p:ph idx="1" type="body"/>
          </p:nvPr>
        </p:nvSpPr>
        <p:spPr>
          <a:xfrm>
            <a:off x="152400" y="2857500"/>
            <a:ext cx="8686800" cy="20004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13" name="Google Shape;513;p82"/>
          <p:cNvSpPr/>
          <p:nvPr/>
        </p:nvSpPr>
        <p:spPr>
          <a:xfrm rot="5400000">
            <a:off x="-304800" y="1485900"/>
            <a:ext cx="1828800" cy="457200"/>
          </a:xfrm>
          <a:prstGeom prst="rect">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39999" rotWithShape="0" dir="5400000" dist="20000">
              <a:srgbClr val="000000">
                <a:alpha val="3686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Parser</a:t>
            </a:r>
            <a:endParaRPr/>
          </a:p>
        </p:txBody>
      </p:sp>
      <p:grpSp>
        <p:nvGrpSpPr>
          <p:cNvPr id="514" name="Google Shape;514;p82"/>
          <p:cNvGrpSpPr/>
          <p:nvPr/>
        </p:nvGrpSpPr>
        <p:grpSpPr>
          <a:xfrm>
            <a:off x="990658" y="1200267"/>
            <a:ext cx="1524233" cy="1428779"/>
            <a:chOff x="1485649" y="3204982"/>
            <a:chExt cx="1124480" cy="2169089"/>
          </a:xfrm>
        </p:grpSpPr>
        <p:sp>
          <p:nvSpPr>
            <p:cNvPr id="515" name="Google Shape;515;p8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516" name="Google Shape;516;p8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517" name="Google Shape;517;p82"/>
          <p:cNvGrpSpPr/>
          <p:nvPr/>
        </p:nvGrpSpPr>
        <p:grpSpPr>
          <a:xfrm>
            <a:off x="2819458" y="1207796"/>
            <a:ext cx="1524233" cy="1421187"/>
            <a:chOff x="1485649" y="3204982"/>
            <a:chExt cx="1124480" cy="2169089"/>
          </a:xfrm>
        </p:grpSpPr>
        <p:sp>
          <p:nvSpPr>
            <p:cNvPr id="518" name="Google Shape;518;p8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519" name="Google Shape;519;p8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520" name="Google Shape;520;p82"/>
          <p:cNvGrpSpPr/>
          <p:nvPr/>
        </p:nvGrpSpPr>
        <p:grpSpPr>
          <a:xfrm>
            <a:off x="4648257" y="1207794"/>
            <a:ext cx="1524233" cy="1421187"/>
            <a:chOff x="1485649" y="3204982"/>
            <a:chExt cx="1124480" cy="2169089"/>
          </a:xfrm>
        </p:grpSpPr>
        <p:sp>
          <p:nvSpPr>
            <p:cNvPr id="521" name="Google Shape;521;p8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522" name="Google Shape;522;p8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523" name="Google Shape;523;p82"/>
          <p:cNvGrpSpPr/>
          <p:nvPr/>
        </p:nvGrpSpPr>
        <p:grpSpPr>
          <a:xfrm>
            <a:off x="6477057" y="1168577"/>
            <a:ext cx="1524233" cy="1460448"/>
            <a:chOff x="1485649" y="3204982"/>
            <a:chExt cx="1124480" cy="2169089"/>
          </a:xfrm>
        </p:grpSpPr>
        <p:sp>
          <p:nvSpPr>
            <p:cNvPr id="524" name="Google Shape;524;p8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525" name="Google Shape;525;p8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sp>
        <p:nvSpPr>
          <p:cNvPr id="526" name="Google Shape;526;p82"/>
          <p:cNvSpPr/>
          <p:nvPr/>
        </p:nvSpPr>
        <p:spPr>
          <a:xfrm rot="5400000">
            <a:off x="7467598" y="1485900"/>
            <a:ext cx="1828800" cy="457200"/>
          </a:xfrm>
          <a:prstGeom prst="rect">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39999" rotWithShape="0" dir="5400000" dist="20000">
              <a:srgbClr val="000000">
                <a:alpha val="3686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Deparser</a:t>
            </a:r>
            <a:endParaRPr/>
          </a:p>
        </p:txBody>
      </p:sp>
      <p:sp>
        <p:nvSpPr>
          <p:cNvPr id="527" name="Google Shape;527;p82"/>
          <p:cNvSpPr/>
          <p:nvPr/>
        </p:nvSpPr>
        <p:spPr>
          <a:xfrm>
            <a:off x="685800" y="843349"/>
            <a:ext cx="7620000" cy="280500"/>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Arial"/>
              <a:buNone/>
            </a:pPr>
            <a:r>
              <a:rPr b="0" i="0" lang="en-US" sz="1400" u="none" cap="none" strike="noStrike">
                <a:solidFill>
                  <a:schemeClr val="lt1"/>
                </a:solidFill>
                <a:latin typeface="Arial"/>
                <a:ea typeface="Arial"/>
                <a:cs typeface="Arial"/>
                <a:sym typeface="Arial"/>
              </a:rPr>
              <a:t>Metadata bus</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1 w/ Caption">
  <p:cSld name="Content 1 w/ Caption">
    <p:spTree>
      <p:nvGrpSpPr>
        <p:cNvPr id="528" name="Shape 528"/>
        <p:cNvGrpSpPr/>
        <p:nvPr/>
      </p:nvGrpSpPr>
      <p:grpSpPr>
        <a:xfrm>
          <a:off x="0" y="0"/>
          <a:ext cx="0" cy="0"/>
          <a:chOff x="0" y="0"/>
          <a:chExt cx="0" cy="0"/>
        </a:xfrm>
      </p:grpSpPr>
      <p:sp>
        <p:nvSpPr>
          <p:cNvPr id="529" name="Google Shape;529;p8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530" name="Google Shape;530;p8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31" name="Google Shape;531;p8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32" name="Google Shape;532;p83"/>
          <p:cNvSpPr txBox="1"/>
          <p:nvPr>
            <p:ph idx="1" type="body"/>
          </p:nvPr>
        </p:nvSpPr>
        <p:spPr>
          <a:xfrm>
            <a:off x="152400" y="742950"/>
            <a:ext cx="8686800" cy="3429000"/>
          </a:xfrm>
          <a:prstGeom prst="rect">
            <a:avLst/>
          </a:prstGeom>
          <a:noFill/>
          <a:ln>
            <a:noFill/>
          </a:ln>
        </p:spPr>
        <p:txBody>
          <a:bodyPr anchorCtr="0" anchor="t" bIns="91425" lIns="91425" spcFirstLastPara="1" rIns="91425" wrap="square" tIns="91425"/>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33" name="Google Shape;533;p83"/>
          <p:cNvSpPr txBox="1"/>
          <p:nvPr>
            <p:ph idx="2" type="body"/>
          </p:nvPr>
        </p:nvSpPr>
        <p:spPr>
          <a:xfrm>
            <a:off x="152400" y="4229101"/>
            <a:ext cx="8686800" cy="440400"/>
          </a:xfrm>
          <a:prstGeom prst="rect">
            <a:avLst/>
          </a:prstGeom>
          <a:noFill/>
          <a:ln>
            <a:noFill/>
          </a:ln>
        </p:spPr>
        <p:txBody>
          <a:bodyPr anchorCtr="0" anchor="ctr" bIns="91425" lIns="91425" spcFirstLastPara="1" rIns="91425" wrap="square" tIns="91425"/>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w/ heading">
  <p:cSld name="Content 2 w/ heading">
    <p:spTree>
      <p:nvGrpSpPr>
        <p:cNvPr id="48" name="Shape 48"/>
        <p:cNvGrpSpPr/>
        <p:nvPr/>
      </p:nvGrpSpPr>
      <p:grpSpPr>
        <a:xfrm>
          <a:off x="0" y="0"/>
          <a:ext cx="0" cy="0"/>
          <a:chOff x="0" y="0"/>
          <a:chExt cx="0" cy="0"/>
        </a:xfrm>
      </p:grpSpPr>
      <p:sp>
        <p:nvSpPr>
          <p:cNvPr id="49" name="Google Shape;49;p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50" name="Google Shape;50;p9"/>
          <p:cNvSpPr/>
          <p:nvPr/>
        </p:nvSpPr>
        <p:spPr>
          <a:xfrm>
            <a:off x="152400" y="607222"/>
            <a:ext cx="8686800" cy="81300"/>
          </a:xfrm>
          <a:prstGeom prst="roundRect">
            <a:avLst>
              <a:gd fmla="val 16667" name="adj"/>
            </a:avLst>
          </a:prstGeom>
          <a:solidFill>
            <a:srgbClr val="8CC6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1" name="Google Shape;51;p9"/>
          <p:cNvSpPr txBox="1"/>
          <p:nvPr>
            <p:ph idx="1" type="body"/>
          </p:nvPr>
        </p:nvSpPr>
        <p:spPr>
          <a:xfrm>
            <a:off x="152605" y="788531"/>
            <a:ext cx="4284000" cy="440400"/>
          </a:xfrm>
          <a:prstGeom prst="rect">
            <a:avLst/>
          </a:prstGeom>
          <a:noFill/>
          <a:ln>
            <a:noFill/>
          </a:ln>
        </p:spPr>
        <p:txBody>
          <a:bodyPr anchorCtr="0" anchor="ctr" bIns="91425" lIns="91425" spcFirstLastPara="1" rIns="91425" wrap="square" tIns="91425"/>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2" name="Google Shape;52;p9"/>
          <p:cNvSpPr txBox="1"/>
          <p:nvPr>
            <p:ph idx="2" type="body"/>
          </p:nvPr>
        </p:nvSpPr>
        <p:spPr>
          <a:xfrm>
            <a:off x="4555067" y="788531"/>
            <a:ext cx="4284000" cy="440400"/>
          </a:xfrm>
          <a:prstGeom prst="rect">
            <a:avLst/>
          </a:prstGeom>
          <a:noFill/>
          <a:ln>
            <a:noFill/>
          </a:ln>
        </p:spPr>
        <p:txBody>
          <a:bodyPr anchorCtr="0" anchor="ctr" bIns="91425" lIns="91425" spcFirstLastPara="1" rIns="91425" wrap="square" tIns="91425"/>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3" name="Google Shape;53;p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4" name="Google Shape;54;p9"/>
          <p:cNvSpPr txBox="1"/>
          <p:nvPr>
            <p:ph idx="3" type="body"/>
          </p:nvPr>
        </p:nvSpPr>
        <p:spPr>
          <a:xfrm>
            <a:off x="152400" y="1257300"/>
            <a:ext cx="4284000" cy="36006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5" name="Google Shape;55;p9"/>
          <p:cNvSpPr txBox="1"/>
          <p:nvPr>
            <p:ph idx="4" type="body"/>
          </p:nvPr>
        </p:nvSpPr>
        <p:spPr>
          <a:xfrm>
            <a:off x="4572000" y="1257300"/>
            <a:ext cx="4284000" cy="36006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no bar">
  <p:cSld name="Title no bar">
    <p:spTree>
      <p:nvGrpSpPr>
        <p:cNvPr id="534" name="Shape 534"/>
        <p:cNvGrpSpPr/>
        <p:nvPr/>
      </p:nvGrpSpPr>
      <p:grpSpPr>
        <a:xfrm>
          <a:off x="0" y="0"/>
          <a:ext cx="0" cy="0"/>
          <a:chOff x="0" y="0"/>
          <a:chExt cx="0" cy="0"/>
        </a:xfrm>
      </p:grpSpPr>
      <p:sp>
        <p:nvSpPr>
          <p:cNvPr id="535" name="Google Shape;535;p8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536" name="Google Shape;536;p8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rawingGrid">
  <p:cSld name="DrawingGrid">
    <p:spTree>
      <p:nvGrpSpPr>
        <p:cNvPr id="537" name="Shape 537"/>
        <p:cNvGrpSpPr/>
        <p:nvPr/>
      </p:nvGrpSpPr>
      <p:grpSpPr>
        <a:xfrm>
          <a:off x="0" y="0"/>
          <a:ext cx="0" cy="0"/>
          <a:chOff x="0" y="0"/>
          <a:chExt cx="0" cy="0"/>
        </a:xfrm>
      </p:grpSpPr>
      <p:pic>
        <p:nvPicPr>
          <p:cNvPr id="538" name="Google Shape;538;p85"/>
          <p:cNvPicPr preferRelativeResize="0"/>
          <p:nvPr/>
        </p:nvPicPr>
        <p:blipFill rotWithShape="1">
          <a:blip r:embed="rId2">
            <a:alphaModFix/>
          </a:blip>
          <a:srcRect b="0" l="0" r="0" t="0"/>
          <a:stretch/>
        </p:blipFill>
        <p:spPr>
          <a:xfrm>
            <a:off x="304800" y="228600"/>
            <a:ext cx="8410749" cy="450962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39" name="Shape 539"/>
        <p:cNvGrpSpPr/>
        <p:nvPr/>
      </p:nvGrpSpPr>
      <p:grpSpPr>
        <a:xfrm>
          <a:off x="0" y="0"/>
          <a:ext cx="0" cy="0"/>
          <a:chOff x="0" y="0"/>
          <a:chExt cx="0" cy="0"/>
        </a:xfrm>
      </p:grpSpPr>
      <p:sp>
        <p:nvSpPr>
          <p:cNvPr id="540" name="Google Shape;540;p8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indent="0" lvl="1" rtl="0" algn="ctr">
              <a:spcBef>
                <a:spcPts val="0"/>
              </a:spcBef>
              <a:spcAft>
                <a:spcPts val="0"/>
              </a:spcAft>
              <a:buSzPts val="1400"/>
              <a:buNone/>
              <a:defRPr sz="5200"/>
            </a:lvl2pPr>
            <a:lvl3pPr indent="0" lvl="2" rtl="0" algn="ctr">
              <a:spcBef>
                <a:spcPts val="0"/>
              </a:spcBef>
              <a:spcAft>
                <a:spcPts val="0"/>
              </a:spcAft>
              <a:buSzPts val="1400"/>
              <a:buNone/>
              <a:defRPr sz="5200"/>
            </a:lvl3pPr>
            <a:lvl4pPr indent="0" lvl="3" rtl="0" algn="ctr">
              <a:spcBef>
                <a:spcPts val="0"/>
              </a:spcBef>
              <a:spcAft>
                <a:spcPts val="0"/>
              </a:spcAft>
              <a:buSzPts val="1400"/>
              <a:buNone/>
              <a:defRPr sz="5200"/>
            </a:lvl4pPr>
            <a:lvl5pPr indent="0" lvl="4" rtl="0" algn="ctr">
              <a:spcBef>
                <a:spcPts val="0"/>
              </a:spcBef>
              <a:spcAft>
                <a:spcPts val="0"/>
              </a:spcAft>
              <a:buSzPts val="1400"/>
              <a:buNone/>
              <a:defRPr sz="5200"/>
            </a:lvl5pPr>
            <a:lvl6pPr indent="0" lvl="5" rtl="0" algn="ctr">
              <a:spcBef>
                <a:spcPts val="0"/>
              </a:spcBef>
              <a:spcAft>
                <a:spcPts val="0"/>
              </a:spcAft>
              <a:buSzPts val="1400"/>
              <a:buNone/>
              <a:defRPr sz="5200"/>
            </a:lvl6pPr>
            <a:lvl7pPr indent="0" lvl="6" rtl="0" algn="ctr">
              <a:spcBef>
                <a:spcPts val="0"/>
              </a:spcBef>
              <a:spcAft>
                <a:spcPts val="0"/>
              </a:spcAft>
              <a:buSzPts val="1400"/>
              <a:buNone/>
              <a:defRPr sz="5200"/>
            </a:lvl7pPr>
            <a:lvl8pPr indent="0" lvl="7" rtl="0" algn="ctr">
              <a:spcBef>
                <a:spcPts val="0"/>
              </a:spcBef>
              <a:spcAft>
                <a:spcPts val="0"/>
              </a:spcAft>
              <a:buSzPts val="1400"/>
              <a:buNone/>
              <a:defRPr sz="5200"/>
            </a:lvl8pPr>
            <a:lvl9pPr indent="0" lvl="8" rtl="0" algn="ctr">
              <a:spcBef>
                <a:spcPts val="0"/>
              </a:spcBef>
              <a:spcAft>
                <a:spcPts val="0"/>
              </a:spcAft>
              <a:buSzPts val="1400"/>
              <a:buNone/>
              <a:defRPr sz="5200"/>
            </a:lvl9pPr>
          </a:lstStyle>
          <a:p/>
        </p:txBody>
      </p:sp>
      <p:sp>
        <p:nvSpPr>
          <p:cNvPr id="541" name="Google Shape;541;p8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542" name="Google Shape;542;p86"/>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43" name="Shape 543"/>
        <p:cNvGrpSpPr/>
        <p:nvPr/>
      </p:nvGrpSpPr>
      <p:grpSpPr>
        <a:xfrm>
          <a:off x="0" y="0"/>
          <a:ext cx="0" cy="0"/>
          <a:chOff x="0" y="0"/>
          <a:chExt cx="0" cy="0"/>
        </a:xfrm>
      </p:grpSpPr>
      <p:sp>
        <p:nvSpPr>
          <p:cNvPr id="544" name="Google Shape;544;p87"/>
          <p:cNvSpPr txBox="1"/>
          <p:nvPr>
            <p:ph type="title"/>
          </p:nvPr>
        </p:nvSpPr>
        <p:spPr>
          <a:xfrm>
            <a:off x="311700" y="140225"/>
            <a:ext cx="8520600" cy="572700"/>
          </a:xfrm>
          <a:prstGeom prst="rect">
            <a:avLst/>
          </a:prstGeom>
          <a:noFill/>
          <a:ln>
            <a:noFill/>
          </a:ln>
        </p:spPr>
        <p:txBody>
          <a:bodyPr anchorCtr="0" anchor="ctr" bIns="91425" lIns="91425" spcFirstLastPara="1" rIns="91425" wrap="square" tIns="91425"/>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45" name="Google Shape;545;p87"/>
          <p:cNvSpPr txBox="1"/>
          <p:nvPr>
            <p:ph idx="1" type="body"/>
          </p:nvPr>
        </p:nvSpPr>
        <p:spPr>
          <a:xfrm>
            <a:off x="311700" y="847675"/>
            <a:ext cx="8520600" cy="39576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46" name="Google Shape;546;p87"/>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descr="onos-logo-fliprotate.notext.png" id="547" name="Google Shape;547;p87"/>
          <p:cNvPicPr preferRelativeResize="0"/>
          <p:nvPr/>
        </p:nvPicPr>
        <p:blipFill>
          <a:blip r:embed="rId2">
            <a:alphaModFix/>
          </a:blip>
          <a:stretch>
            <a:fillRect/>
          </a:stretch>
        </p:blipFill>
        <p:spPr>
          <a:xfrm flipH="1">
            <a:off x="8175550" y="66175"/>
            <a:ext cx="875850" cy="8758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p:cSld name="Section">
    <p:spTree>
      <p:nvGrpSpPr>
        <p:cNvPr id="552" name="Shape 552"/>
        <p:cNvGrpSpPr/>
        <p:nvPr/>
      </p:nvGrpSpPr>
      <p:grpSpPr>
        <a:xfrm>
          <a:off x="0" y="0"/>
          <a:ext cx="0" cy="0"/>
          <a:chOff x="0" y="0"/>
          <a:chExt cx="0" cy="0"/>
        </a:xfrm>
      </p:grpSpPr>
      <p:sp>
        <p:nvSpPr>
          <p:cNvPr id="553" name="Google Shape;553;p89"/>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554" name="Google Shape;554;p89"/>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55" name="Google Shape;555;p89"/>
          <p:cNvSpPr/>
          <p:nvPr/>
        </p:nvSpPr>
        <p:spPr>
          <a:xfrm>
            <a:off x="1617133" y="1530349"/>
            <a:ext cx="7247400" cy="936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56" name="Google Shape;556;p8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1">
  <p:cSld name="Content 1">
    <p:spTree>
      <p:nvGrpSpPr>
        <p:cNvPr id="557" name="Shape 557"/>
        <p:cNvGrpSpPr/>
        <p:nvPr/>
      </p:nvGrpSpPr>
      <p:grpSpPr>
        <a:xfrm>
          <a:off x="0" y="0"/>
          <a:ext cx="0" cy="0"/>
          <a:chOff x="0" y="0"/>
          <a:chExt cx="0" cy="0"/>
        </a:xfrm>
      </p:grpSpPr>
      <p:sp>
        <p:nvSpPr>
          <p:cNvPr id="558" name="Google Shape;558;p9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559" name="Google Shape;559;p90"/>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38"/>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4pPr>
            <a:lvl5pPr indent="-304545" lvl="4" marL="2286000" marR="0" rtl="0" algn="l">
              <a:lnSpc>
                <a:spcPct val="100000"/>
              </a:lnSpc>
              <a:spcBef>
                <a:spcPts val="239"/>
              </a:spcBef>
              <a:spcAft>
                <a:spcPts val="0"/>
              </a:spcAft>
              <a:buClr>
                <a:srgbClr val="974806"/>
              </a:buClr>
              <a:buSzPts val="1196"/>
              <a:buFont typeface="Arial"/>
              <a:buChar char="○"/>
              <a:defRPr b="0" i="0" sz="1196" u="none" cap="none" strike="noStrike">
                <a:solidFill>
                  <a:schemeClr val="dk1"/>
                </a:solidFill>
                <a:latin typeface="Arial"/>
                <a:ea typeface="Arial"/>
                <a:cs typeface="Arial"/>
                <a:sym typeface="Arial"/>
              </a:defRPr>
            </a:lvl5pPr>
            <a:lvl6pPr indent="-304292" lvl="5" marL="27432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6pPr>
            <a:lvl7pPr indent="-304292" lvl="6" marL="32004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7pPr>
            <a:lvl8pPr indent="-304291" lvl="7" marL="36576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8pPr>
            <a:lvl9pPr indent="-304291" lvl="8" marL="41148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9pPr>
          </a:lstStyle>
          <a:p/>
        </p:txBody>
      </p:sp>
      <p:sp>
        <p:nvSpPr>
          <p:cNvPr id="560" name="Google Shape;560;p9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61" name="Google Shape;561;p9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1">
  <p:cSld name="Code 1">
    <p:spTree>
      <p:nvGrpSpPr>
        <p:cNvPr id="562" name="Shape 562"/>
        <p:cNvGrpSpPr/>
        <p:nvPr/>
      </p:nvGrpSpPr>
      <p:grpSpPr>
        <a:xfrm>
          <a:off x="0" y="0"/>
          <a:ext cx="0" cy="0"/>
          <a:chOff x="0" y="0"/>
          <a:chExt cx="0" cy="0"/>
        </a:xfrm>
      </p:grpSpPr>
      <p:sp>
        <p:nvSpPr>
          <p:cNvPr id="563" name="Google Shape;563;p91"/>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64" name="Google Shape;564;p9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565" name="Google Shape;565;p9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66" name="Google Shape;566;p9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67" name="Google Shape;567;p91"/>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p:cSld name="Content 2">
    <p:spTree>
      <p:nvGrpSpPr>
        <p:cNvPr id="568" name="Shape 568"/>
        <p:cNvGrpSpPr/>
        <p:nvPr/>
      </p:nvGrpSpPr>
      <p:grpSpPr>
        <a:xfrm>
          <a:off x="0" y="0"/>
          <a:ext cx="0" cy="0"/>
          <a:chOff x="0" y="0"/>
          <a:chExt cx="0" cy="0"/>
        </a:xfrm>
      </p:grpSpPr>
      <p:sp>
        <p:nvSpPr>
          <p:cNvPr id="569" name="Google Shape;569;p9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570" name="Google Shape;570;p92"/>
          <p:cNvSpPr txBox="1"/>
          <p:nvPr>
            <p:ph idx="1" type="body"/>
          </p:nvPr>
        </p:nvSpPr>
        <p:spPr>
          <a:xfrm>
            <a:off x="152400" y="742950"/>
            <a:ext cx="4284000" cy="41148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71" name="Google Shape;571;p9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72" name="Google Shape;572;p9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73" name="Google Shape;573;p92"/>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Big/Sm">
  <p:cSld name="Content 2 Big/Sm">
    <p:spTree>
      <p:nvGrpSpPr>
        <p:cNvPr id="574" name="Shape 574"/>
        <p:cNvGrpSpPr/>
        <p:nvPr/>
      </p:nvGrpSpPr>
      <p:grpSpPr>
        <a:xfrm>
          <a:off x="0" y="0"/>
          <a:ext cx="0" cy="0"/>
          <a:chOff x="0" y="0"/>
          <a:chExt cx="0" cy="0"/>
        </a:xfrm>
      </p:grpSpPr>
      <p:sp>
        <p:nvSpPr>
          <p:cNvPr id="575" name="Google Shape;575;p9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576" name="Google Shape;576;p93"/>
          <p:cNvSpPr txBox="1"/>
          <p:nvPr>
            <p:ph idx="1" type="body"/>
          </p:nvPr>
        </p:nvSpPr>
        <p:spPr>
          <a:xfrm>
            <a:off x="152401" y="742950"/>
            <a:ext cx="2802600" cy="41148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77" name="Google Shape;577;p9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78" name="Google Shape;578;p9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79" name="Google Shape;579;p93"/>
          <p:cNvSpPr txBox="1"/>
          <p:nvPr>
            <p:ph idx="2" type="body"/>
          </p:nvPr>
        </p:nvSpPr>
        <p:spPr>
          <a:xfrm>
            <a:off x="3048000" y="742950"/>
            <a:ext cx="5867400" cy="41148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w/ heading">
  <p:cSld name="Content 2 w/ heading">
    <p:spTree>
      <p:nvGrpSpPr>
        <p:cNvPr id="580" name="Shape 580"/>
        <p:cNvGrpSpPr/>
        <p:nvPr/>
      </p:nvGrpSpPr>
      <p:grpSpPr>
        <a:xfrm>
          <a:off x="0" y="0"/>
          <a:ext cx="0" cy="0"/>
          <a:chOff x="0" y="0"/>
          <a:chExt cx="0" cy="0"/>
        </a:xfrm>
      </p:grpSpPr>
      <p:sp>
        <p:nvSpPr>
          <p:cNvPr id="581" name="Google Shape;581;p9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582" name="Google Shape;582;p94"/>
          <p:cNvSpPr/>
          <p:nvPr/>
        </p:nvSpPr>
        <p:spPr>
          <a:xfrm>
            <a:off x="152400" y="607222"/>
            <a:ext cx="8686800" cy="81300"/>
          </a:xfrm>
          <a:prstGeom prst="roundRect">
            <a:avLst>
              <a:gd fmla="val 16667" name="adj"/>
            </a:avLst>
          </a:prstGeom>
          <a:solidFill>
            <a:srgbClr val="8CC6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83" name="Google Shape;583;p94"/>
          <p:cNvSpPr txBox="1"/>
          <p:nvPr>
            <p:ph idx="1" type="body"/>
          </p:nvPr>
        </p:nvSpPr>
        <p:spPr>
          <a:xfrm>
            <a:off x="152605" y="788531"/>
            <a:ext cx="4284000" cy="440400"/>
          </a:xfrm>
          <a:prstGeom prst="rect">
            <a:avLst/>
          </a:prstGeom>
          <a:noFill/>
          <a:ln>
            <a:noFill/>
          </a:ln>
        </p:spPr>
        <p:txBody>
          <a:bodyPr anchorCtr="0" anchor="ctr" bIns="91425" lIns="91425" spcFirstLastPara="1" rIns="91425" wrap="square" tIns="91425"/>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84" name="Google Shape;584;p94"/>
          <p:cNvSpPr txBox="1"/>
          <p:nvPr>
            <p:ph idx="2" type="body"/>
          </p:nvPr>
        </p:nvSpPr>
        <p:spPr>
          <a:xfrm>
            <a:off x="4555067" y="788531"/>
            <a:ext cx="4284000" cy="440400"/>
          </a:xfrm>
          <a:prstGeom prst="rect">
            <a:avLst/>
          </a:prstGeom>
          <a:noFill/>
          <a:ln>
            <a:noFill/>
          </a:ln>
        </p:spPr>
        <p:txBody>
          <a:bodyPr anchorCtr="0" anchor="ctr" bIns="91425" lIns="91425" spcFirstLastPara="1" rIns="91425" wrap="square" tIns="91425"/>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85" name="Google Shape;585;p9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86" name="Google Shape;586;p94"/>
          <p:cNvSpPr txBox="1"/>
          <p:nvPr>
            <p:ph idx="3" type="body"/>
          </p:nvPr>
        </p:nvSpPr>
        <p:spPr>
          <a:xfrm>
            <a:off x="152400" y="1257300"/>
            <a:ext cx="4284000" cy="36006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87" name="Google Shape;587;p94"/>
          <p:cNvSpPr txBox="1"/>
          <p:nvPr>
            <p:ph idx="4" type="body"/>
          </p:nvPr>
        </p:nvSpPr>
        <p:spPr>
          <a:xfrm>
            <a:off x="4572000" y="1257300"/>
            <a:ext cx="4284000" cy="36006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3">
  <p:cSld name="Content 3">
    <p:spTree>
      <p:nvGrpSpPr>
        <p:cNvPr id="56" name="Shape 56"/>
        <p:cNvGrpSpPr/>
        <p:nvPr/>
      </p:nvGrpSpPr>
      <p:grpSpPr>
        <a:xfrm>
          <a:off x="0" y="0"/>
          <a:ext cx="0" cy="0"/>
          <a:chOff x="0" y="0"/>
          <a:chExt cx="0" cy="0"/>
        </a:xfrm>
      </p:grpSpPr>
      <p:sp>
        <p:nvSpPr>
          <p:cNvPr id="57" name="Google Shape;57;p1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58" name="Google Shape;58;p1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9" name="Google Shape;59;p10"/>
          <p:cNvSpPr txBox="1"/>
          <p:nvPr>
            <p:ph idx="1" type="body"/>
          </p:nvPr>
        </p:nvSpPr>
        <p:spPr>
          <a:xfrm>
            <a:off x="152401" y="742950"/>
            <a:ext cx="2895600" cy="457200"/>
          </a:xfrm>
          <a:prstGeom prst="rect">
            <a:avLst/>
          </a:prstGeom>
          <a:noFill/>
          <a:ln>
            <a:noFill/>
          </a:ln>
        </p:spPr>
        <p:txBody>
          <a:bodyPr anchorCtr="0" anchor="ctr" bIns="91425" lIns="91425" spcFirstLastPara="1" rIns="91425" wrap="square" tIns="91425"/>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0" name="Google Shape;60;p1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p10"/>
          <p:cNvSpPr txBox="1"/>
          <p:nvPr>
            <p:ph idx="2" type="body"/>
          </p:nvPr>
        </p:nvSpPr>
        <p:spPr>
          <a:xfrm>
            <a:off x="152400" y="1257300"/>
            <a:ext cx="2895600" cy="3600600"/>
          </a:xfrm>
          <a:prstGeom prst="rect">
            <a:avLst/>
          </a:prstGeom>
          <a:noFill/>
          <a:ln>
            <a:noFill/>
          </a:ln>
        </p:spPr>
        <p:txBody>
          <a:bodyPr anchorCtr="0" anchor="t" bIns="91425" lIns="91425" spcFirstLastPara="1" rIns="91425" wrap="square" tIns="91425"/>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2" name="Google Shape;62;p10"/>
          <p:cNvSpPr txBox="1"/>
          <p:nvPr>
            <p:ph idx="3" type="body"/>
          </p:nvPr>
        </p:nvSpPr>
        <p:spPr>
          <a:xfrm>
            <a:off x="3124200" y="742950"/>
            <a:ext cx="2895600" cy="457200"/>
          </a:xfrm>
          <a:prstGeom prst="rect">
            <a:avLst/>
          </a:prstGeom>
          <a:noFill/>
          <a:ln>
            <a:noFill/>
          </a:ln>
        </p:spPr>
        <p:txBody>
          <a:bodyPr anchorCtr="0" anchor="ctr" bIns="91425" lIns="91425" spcFirstLastPara="1" rIns="91425" wrap="square" tIns="91425"/>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3" name="Google Shape;63;p10"/>
          <p:cNvSpPr txBox="1"/>
          <p:nvPr>
            <p:ph idx="4" type="body"/>
          </p:nvPr>
        </p:nvSpPr>
        <p:spPr>
          <a:xfrm>
            <a:off x="3124200" y="1257300"/>
            <a:ext cx="2895600" cy="3600600"/>
          </a:xfrm>
          <a:prstGeom prst="rect">
            <a:avLst/>
          </a:prstGeom>
          <a:noFill/>
          <a:ln>
            <a:noFill/>
          </a:ln>
        </p:spPr>
        <p:txBody>
          <a:bodyPr anchorCtr="0" anchor="t" bIns="91425" lIns="91425" spcFirstLastPara="1" rIns="91425" wrap="square" tIns="91425"/>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4" name="Google Shape;64;p10"/>
          <p:cNvSpPr txBox="1"/>
          <p:nvPr>
            <p:ph idx="5" type="body"/>
          </p:nvPr>
        </p:nvSpPr>
        <p:spPr>
          <a:xfrm>
            <a:off x="6096001" y="742950"/>
            <a:ext cx="2895600" cy="457200"/>
          </a:xfrm>
          <a:prstGeom prst="rect">
            <a:avLst/>
          </a:prstGeom>
          <a:noFill/>
          <a:ln>
            <a:noFill/>
          </a:ln>
        </p:spPr>
        <p:txBody>
          <a:bodyPr anchorCtr="0" anchor="ctr" bIns="91425" lIns="91425" spcFirstLastPara="1" rIns="91425" wrap="square" tIns="91425"/>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5" name="Google Shape;65;p10"/>
          <p:cNvSpPr txBox="1"/>
          <p:nvPr>
            <p:ph idx="6" type="body"/>
          </p:nvPr>
        </p:nvSpPr>
        <p:spPr>
          <a:xfrm>
            <a:off x="6096000" y="1257300"/>
            <a:ext cx="2895600" cy="3600600"/>
          </a:xfrm>
          <a:prstGeom prst="rect">
            <a:avLst/>
          </a:prstGeom>
          <a:noFill/>
          <a:ln>
            <a:noFill/>
          </a:ln>
        </p:spPr>
        <p:txBody>
          <a:bodyPr anchorCtr="0" anchor="t" bIns="91425" lIns="91425" spcFirstLastPara="1" rIns="91425" wrap="square" tIns="91425"/>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3">
  <p:cSld name="Content 3">
    <p:spTree>
      <p:nvGrpSpPr>
        <p:cNvPr id="588" name="Shape 588"/>
        <p:cNvGrpSpPr/>
        <p:nvPr/>
      </p:nvGrpSpPr>
      <p:grpSpPr>
        <a:xfrm>
          <a:off x="0" y="0"/>
          <a:ext cx="0" cy="0"/>
          <a:chOff x="0" y="0"/>
          <a:chExt cx="0" cy="0"/>
        </a:xfrm>
      </p:grpSpPr>
      <p:sp>
        <p:nvSpPr>
          <p:cNvPr id="589" name="Google Shape;589;p9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590" name="Google Shape;590;p95"/>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91" name="Google Shape;591;p95"/>
          <p:cNvSpPr txBox="1"/>
          <p:nvPr>
            <p:ph idx="1" type="body"/>
          </p:nvPr>
        </p:nvSpPr>
        <p:spPr>
          <a:xfrm>
            <a:off x="152401" y="742950"/>
            <a:ext cx="2895600" cy="457200"/>
          </a:xfrm>
          <a:prstGeom prst="rect">
            <a:avLst/>
          </a:prstGeom>
          <a:noFill/>
          <a:ln>
            <a:noFill/>
          </a:ln>
        </p:spPr>
        <p:txBody>
          <a:bodyPr anchorCtr="0" anchor="ctr" bIns="91425" lIns="91425" spcFirstLastPara="1" rIns="91425" wrap="square" tIns="91425"/>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92" name="Google Shape;592;p9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93" name="Google Shape;593;p95"/>
          <p:cNvSpPr txBox="1"/>
          <p:nvPr>
            <p:ph idx="2" type="body"/>
          </p:nvPr>
        </p:nvSpPr>
        <p:spPr>
          <a:xfrm>
            <a:off x="152400" y="1257300"/>
            <a:ext cx="2895600" cy="3600600"/>
          </a:xfrm>
          <a:prstGeom prst="rect">
            <a:avLst/>
          </a:prstGeom>
          <a:noFill/>
          <a:ln>
            <a:noFill/>
          </a:ln>
        </p:spPr>
        <p:txBody>
          <a:bodyPr anchorCtr="0" anchor="t" bIns="91425" lIns="91425" spcFirstLastPara="1" rIns="91425" wrap="square" tIns="91425"/>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94" name="Google Shape;594;p95"/>
          <p:cNvSpPr txBox="1"/>
          <p:nvPr>
            <p:ph idx="3" type="body"/>
          </p:nvPr>
        </p:nvSpPr>
        <p:spPr>
          <a:xfrm>
            <a:off x="3124200" y="742950"/>
            <a:ext cx="2895600" cy="457200"/>
          </a:xfrm>
          <a:prstGeom prst="rect">
            <a:avLst/>
          </a:prstGeom>
          <a:noFill/>
          <a:ln>
            <a:noFill/>
          </a:ln>
        </p:spPr>
        <p:txBody>
          <a:bodyPr anchorCtr="0" anchor="ctr" bIns="91425" lIns="91425" spcFirstLastPara="1" rIns="91425" wrap="square" tIns="91425"/>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95" name="Google Shape;595;p95"/>
          <p:cNvSpPr txBox="1"/>
          <p:nvPr>
            <p:ph idx="4" type="body"/>
          </p:nvPr>
        </p:nvSpPr>
        <p:spPr>
          <a:xfrm>
            <a:off x="3124200" y="1257300"/>
            <a:ext cx="2895600" cy="3600600"/>
          </a:xfrm>
          <a:prstGeom prst="rect">
            <a:avLst/>
          </a:prstGeom>
          <a:noFill/>
          <a:ln>
            <a:noFill/>
          </a:ln>
        </p:spPr>
        <p:txBody>
          <a:bodyPr anchorCtr="0" anchor="t" bIns="91425" lIns="91425" spcFirstLastPara="1" rIns="91425" wrap="square" tIns="91425"/>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96" name="Google Shape;596;p95"/>
          <p:cNvSpPr txBox="1"/>
          <p:nvPr>
            <p:ph idx="5" type="body"/>
          </p:nvPr>
        </p:nvSpPr>
        <p:spPr>
          <a:xfrm>
            <a:off x="6096001" y="742950"/>
            <a:ext cx="2895600" cy="457200"/>
          </a:xfrm>
          <a:prstGeom prst="rect">
            <a:avLst/>
          </a:prstGeom>
          <a:noFill/>
          <a:ln>
            <a:noFill/>
          </a:ln>
        </p:spPr>
        <p:txBody>
          <a:bodyPr anchorCtr="0" anchor="ctr" bIns="91425" lIns="91425" spcFirstLastPara="1" rIns="91425" wrap="square" tIns="91425"/>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97" name="Google Shape;597;p95"/>
          <p:cNvSpPr txBox="1"/>
          <p:nvPr>
            <p:ph idx="6" type="body"/>
          </p:nvPr>
        </p:nvSpPr>
        <p:spPr>
          <a:xfrm>
            <a:off x="6096000" y="1257300"/>
            <a:ext cx="2895600" cy="3600600"/>
          </a:xfrm>
          <a:prstGeom prst="rect">
            <a:avLst/>
          </a:prstGeom>
          <a:noFill/>
          <a:ln>
            <a:noFill/>
          </a:ln>
        </p:spPr>
        <p:txBody>
          <a:bodyPr anchorCtr="0" anchor="t" bIns="91425" lIns="91425" spcFirstLastPara="1" rIns="91425" wrap="square" tIns="91425"/>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Horz Big/Sm">
  <p:cSld name="Content 2 Horz Big/Sm">
    <p:spTree>
      <p:nvGrpSpPr>
        <p:cNvPr id="598" name="Shape 598"/>
        <p:cNvGrpSpPr/>
        <p:nvPr/>
      </p:nvGrpSpPr>
      <p:grpSpPr>
        <a:xfrm>
          <a:off x="0" y="0"/>
          <a:ext cx="0" cy="0"/>
          <a:chOff x="0" y="0"/>
          <a:chExt cx="0" cy="0"/>
        </a:xfrm>
      </p:grpSpPr>
      <p:sp>
        <p:nvSpPr>
          <p:cNvPr id="599" name="Google Shape;599;p9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00" name="Google Shape;600;p96"/>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01" name="Google Shape;601;p9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02" name="Google Shape;602;p96"/>
          <p:cNvSpPr txBox="1"/>
          <p:nvPr>
            <p:ph idx="1" type="body"/>
          </p:nvPr>
        </p:nvSpPr>
        <p:spPr>
          <a:xfrm>
            <a:off x="152400" y="742950"/>
            <a:ext cx="8686800" cy="8001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03" name="Google Shape;603;p96"/>
          <p:cNvSpPr txBox="1"/>
          <p:nvPr>
            <p:ph idx="2" type="body"/>
          </p:nvPr>
        </p:nvSpPr>
        <p:spPr>
          <a:xfrm>
            <a:off x="152400" y="1600200"/>
            <a:ext cx="8686800" cy="32577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ent 2 Horz Big/Sm">
  <p:cSld name="1_Content 2 Horz Big/Sm">
    <p:spTree>
      <p:nvGrpSpPr>
        <p:cNvPr id="604" name="Shape 604"/>
        <p:cNvGrpSpPr/>
        <p:nvPr/>
      </p:nvGrpSpPr>
      <p:grpSpPr>
        <a:xfrm>
          <a:off x="0" y="0"/>
          <a:ext cx="0" cy="0"/>
          <a:chOff x="0" y="0"/>
          <a:chExt cx="0" cy="0"/>
        </a:xfrm>
      </p:grpSpPr>
      <p:sp>
        <p:nvSpPr>
          <p:cNvPr id="605" name="Google Shape;605;p9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06" name="Google Shape;606;p97"/>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07" name="Google Shape;607;p9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08" name="Google Shape;608;p97"/>
          <p:cNvSpPr txBox="1"/>
          <p:nvPr>
            <p:ph idx="1" type="body"/>
          </p:nvPr>
        </p:nvSpPr>
        <p:spPr>
          <a:xfrm>
            <a:off x="152400" y="3638551"/>
            <a:ext cx="4267200" cy="11430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09" name="Google Shape;609;p97"/>
          <p:cNvSpPr txBox="1"/>
          <p:nvPr>
            <p:ph idx="2" type="body"/>
          </p:nvPr>
        </p:nvSpPr>
        <p:spPr>
          <a:xfrm>
            <a:off x="152400" y="742950"/>
            <a:ext cx="8686800" cy="28194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10" name="Google Shape;610;p97"/>
          <p:cNvSpPr txBox="1"/>
          <p:nvPr>
            <p:ph idx="3" type="body"/>
          </p:nvPr>
        </p:nvSpPr>
        <p:spPr>
          <a:xfrm>
            <a:off x="4572000" y="3638550"/>
            <a:ext cx="4267200" cy="11430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2">
  <p:cSld name="Code 2">
    <p:spTree>
      <p:nvGrpSpPr>
        <p:cNvPr id="611" name="Shape 611"/>
        <p:cNvGrpSpPr/>
        <p:nvPr/>
      </p:nvGrpSpPr>
      <p:grpSpPr>
        <a:xfrm>
          <a:off x="0" y="0"/>
          <a:ext cx="0" cy="0"/>
          <a:chOff x="0" y="0"/>
          <a:chExt cx="0" cy="0"/>
        </a:xfrm>
      </p:grpSpPr>
      <p:sp>
        <p:nvSpPr>
          <p:cNvPr id="612" name="Google Shape;612;p98"/>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13" name="Google Shape;613;p9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14" name="Google Shape;614;p98"/>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15" name="Google Shape;615;p9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16" name="Google Shape;616;p98"/>
          <p:cNvSpPr txBox="1"/>
          <p:nvPr>
            <p:ph idx="2" type="body"/>
          </p:nvPr>
        </p:nvSpPr>
        <p:spPr>
          <a:xfrm>
            <a:off x="4572000" y="742950"/>
            <a:ext cx="4284000" cy="20574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17" name="Google Shape;617;p98"/>
          <p:cNvSpPr txBox="1"/>
          <p:nvPr>
            <p:ph idx="3" type="body"/>
          </p:nvPr>
        </p:nvSpPr>
        <p:spPr>
          <a:xfrm>
            <a:off x="4572000" y="2857500"/>
            <a:ext cx="4284000" cy="20004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3">
  <p:cSld name="Code 3">
    <p:spTree>
      <p:nvGrpSpPr>
        <p:cNvPr id="618" name="Shape 618"/>
        <p:cNvGrpSpPr/>
        <p:nvPr/>
      </p:nvGrpSpPr>
      <p:grpSpPr>
        <a:xfrm>
          <a:off x="0" y="0"/>
          <a:ext cx="0" cy="0"/>
          <a:chOff x="0" y="0"/>
          <a:chExt cx="0" cy="0"/>
        </a:xfrm>
      </p:grpSpPr>
      <p:sp>
        <p:nvSpPr>
          <p:cNvPr id="619" name="Google Shape;619;p99"/>
          <p:cNvSpPr txBox="1"/>
          <p:nvPr>
            <p:ph idx="1" type="body"/>
          </p:nvPr>
        </p:nvSpPr>
        <p:spPr>
          <a:xfrm>
            <a:off x="152400" y="742950"/>
            <a:ext cx="4267200" cy="28575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20" name="Google Shape;620;p9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21" name="Google Shape;621;p9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22" name="Google Shape;622;p9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23" name="Google Shape;623;p99"/>
          <p:cNvSpPr txBox="1"/>
          <p:nvPr>
            <p:ph idx="2" type="body"/>
          </p:nvPr>
        </p:nvSpPr>
        <p:spPr>
          <a:xfrm>
            <a:off x="4572000" y="742950"/>
            <a:ext cx="4284000" cy="28575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24" name="Google Shape;624;p99"/>
          <p:cNvSpPr txBox="1"/>
          <p:nvPr>
            <p:ph idx="3" type="body"/>
          </p:nvPr>
        </p:nvSpPr>
        <p:spPr>
          <a:xfrm>
            <a:off x="152400" y="3657600"/>
            <a:ext cx="8703600" cy="12003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peline 1">
  <p:cSld name="Pipeline 1">
    <p:spTree>
      <p:nvGrpSpPr>
        <p:cNvPr id="625" name="Shape 625"/>
        <p:cNvGrpSpPr/>
        <p:nvPr/>
      </p:nvGrpSpPr>
      <p:grpSpPr>
        <a:xfrm>
          <a:off x="0" y="0"/>
          <a:ext cx="0" cy="0"/>
          <a:chOff x="0" y="0"/>
          <a:chExt cx="0" cy="0"/>
        </a:xfrm>
      </p:grpSpPr>
      <p:sp>
        <p:nvSpPr>
          <p:cNvPr id="626" name="Google Shape;626;p10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27" name="Google Shape;627;p10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28" name="Google Shape;628;p10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29" name="Google Shape;629;p100"/>
          <p:cNvSpPr txBox="1"/>
          <p:nvPr>
            <p:ph idx="1" type="body"/>
          </p:nvPr>
        </p:nvSpPr>
        <p:spPr>
          <a:xfrm>
            <a:off x="152400" y="2857500"/>
            <a:ext cx="8686800" cy="20004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30" name="Google Shape;630;p100"/>
          <p:cNvSpPr/>
          <p:nvPr/>
        </p:nvSpPr>
        <p:spPr>
          <a:xfrm rot="5400000">
            <a:off x="-304800" y="1485900"/>
            <a:ext cx="1828800" cy="4572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Parser</a:t>
            </a:r>
            <a:endParaRPr/>
          </a:p>
        </p:txBody>
      </p:sp>
      <p:grpSp>
        <p:nvGrpSpPr>
          <p:cNvPr id="631" name="Google Shape;631;p100"/>
          <p:cNvGrpSpPr/>
          <p:nvPr/>
        </p:nvGrpSpPr>
        <p:grpSpPr>
          <a:xfrm>
            <a:off x="990658" y="1200267"/>
            <a:ext cx="1524233" cy="1428779"/>
            <a:chOff x="1485649" y="3204982"/>
            <a:chExt cx="1124480" cy="2169089"/>
          </a:xfrm>
        </p:grpSpPr>
        <p:sp>
          <p:nvSpPr>
            <p:cNvPr id="632" name="Google Shape;632;p100"/>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633" name="Google Shape;633;p100"/>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634" name="Google Shape;634;p100"/>
          <p:cNvGrpSpPr/>
          <p:nvPr/>
        </p:nvGrpSpPr>
        <p:grpSpPr>
          <a:xfrm>
            <a:off x="2819458" y="1207796"/>
            <a:ext cx="1524233" cy="1421187"/>
            <a:chOff x="1485649" y="3204982"/>
            <a:chExt cx="1124480" cy="2169089"/>
          </a:xfrm>
        </p:grpSpPr>
        <p:sp>
          <p:nvSpPr>
            <p:cNvPr id="635" name="Google Shape;635;p100"/>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636" name="Google Shape;636;p100"/>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637" name="Google Shape;637;p100"/>
          <p:cNvGrpSpPr/>
          <p:nvPr/>
        </p:nvGrpSpPr>
        <p:grpSpPr>
          <a:xfrm>
            <a:off x="4648257" y="1207794"/>
            <a:ext cx="1524233" cy="1421187"/>
            <a:chOff x="1485649" y="3204982"/>
            <a:chExt cx="1124480" cy="2169089"/>
          </a:xfrm>
        </p:grpSpPr>
        <p:sp>
          <p:nvSpPr>
            <p:cNvPr id="638" name="Google Shape;638;p100"/>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639" name="Google Shape;639;p100"/>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640" name="Google Shape;640;p100"/>
          <p:cNvGrpSpPr/>
          <p:nvPr/>
        </p:nvGrpSpPr>
        <p:grpSpPr>
          <a:xfrm>
            <a:off x="6477058" y="1168577"/>
            <a:ext cx="1524233" cy="1460448"/>
            <a:chOff x="1485649" y="3204982"/>
            <a:chExt cx="1124480" cy="2169089"/>
          </a:xfrm>
        </p:grpSpPr>
        <p:sp>
          <p:nvSpPr>
            <p:cNvPr id="641" name="Google Shape;641;p100"/>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642" name="Google Shape;642;p100"/>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sp>
        <p:nvSpPr>
          <p:cNvPr id="643" name="Google Shape;643;p100"/>
          <p:cNvSpPr/>
          <p:nvPr/>
        </p:nvSpPr>
        <p:spPr>
          <a:xfrm rot="5400000">
            <a:off x="7467598" y="1485900"/>
            <a:ext cx="1828800" cy="4572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Deparser</a:t>
            </a:r>
            <a:endParaRPr/>
          </a:p>
        </p:txBody>
      </p:sp>
      <p:sp>
        <p:nvSpPr>
          <p:cNvPr id="644" name="Google Shape;644;p100"/>
          <p:cNvSpPr/>
          <p:nvPr/>
        </p:nvSpPr>
        <p:spPr>
          <a:xfrm>
            <a:off x="685800" y="843349"/>
            <a:ext cx="7620000" cy="280500"/>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Arial"/>
              <a:buNone/>
            </a:pPr>
            <a:r>
              <a:rPr b="0" i="0" lang="en-US" sz="1400" u="none" cap="none" strike="noStrike">
                <a:solidFill>
                  <a:schemeClr val="lt1"/>
                </a:solidFill>
                <a:latin typeface="Arial"/>
                <a:ea typeface="Arial"/>
                <a:cs typeface="Arial"/>
                <a:sym typeface="Arial"/>
              </a:rPr>
              <a:t>Metadata bus</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1 w/ Caption">
  <p:cSld name="Content 1 w/ Caption">
    <p:spTree>
      <p:nvGrpSpPr>
        <p:cNvPr id="645" name="Shape 645"/>
        <p:cNvGrpSpPr/>
        <p:nvPr/>
      </p:nvGrpSpPr>
      <p:grpSpPr>
        <a:xfrm>
          <a:off x="0" y="0"/>
          <a:ext cx="0" cy="0"/>
          <a:chOff x="0" y="0"/>
          <a:chExt cx="0" cy="0"/>
        </a:xfrm>
      </p:grpSpPr>
      <p:sp>
        <p:nvSpPr>
          <p:cNvPr id="646" name="Google Shape;646;p10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47" name="Google Shape;647;p10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48" name="Google Shape;648;p10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9" name="Google Shape;649;p101"/>
          <p:cNvSpPr txBox="1"/>
          <p:nvPr>
            <p:ph idx="1" type="body"/>
          </p:nvPr>
        </p:nvSpPr>
        <p:spPr>
          <a:xfrm>
            <a:off x="152400" y="742950"/>
            <a:ext cx="8686800" cy="3429000"/>
          </a:xfrm>
          <a:prstGeom prst="rect">
            <a:avLst/>
          </a:prstGeom>
          <a:noFill/>
          <a:ln>
            <a:noFill/>
          </a:ln>
        </p:spPr>
        <p:txBody>
          <a:bodyPr anchorCtr="0" anchor="t" bIns="91425" lIns="91425" spcFirstLastPara="1" rIns="91425" wrap="square" tIns="91425"/>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50" name="Google Shape;650;p101"/>
          <p:cNvSpPr txBox="1"/>
          <p:nvPr>
            <p:ph idx="2" type="body"/>
          </p:nvPr>
        </p:nvSpPr>
        <p:spPr>
          <a:xfrm>
            <a:off x="152400" y="4229101"/>
            <a:ext cx="8686800" cy="440400"/>
          </a:xfrm>
          <a:prstGeom prst="rect">
            <a:avLst/>
          </a:prstGeom>
          <a:noFill/>
          <a:ln>
            <a:noFill/>
          </a:ln>
        </p:spPr>
        <p:txBody>
          <a:bodyPr anchorCtr="0" anchor="ctr" bIns="91425" lIns="91425" spcFirstLastPara="1" rIns="91425" wrap="square" tIns="91425"/>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no bar">
  <p:cSld name="Title no bar">
    <p:spTree>
      <p:nvGrpSpPr>
        <p:cNvPr id="651" name="Shape 651"/>
        <p:cNvGrpSpPr/>
        <p:nvPr/>
      </p:nvGrpSpPr>
      <p:grpSpPr>
        <a:xfrm>
          <a:off x="0" y="0"/>
          <a:ext cx="0" cy="0"/>
          <a:chOff x="0" y="0"/>
          <a:chExt cx="0" cy="0"/>
        </a:xfrm>
      </p:grpSpPr>
      <p:sp>
        <p:nvSpPr>
          <p:cNvPr id="652" name="Google Shape;652;p10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53" name="Google Shape;653;p10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rawingGrid">
  <p:cSld name="DrawingGrid">
    <p:spTree>
      <p:nvGrpSpPr>
        <p:cNvPr id="654" name="Shape 654"/>
        <p:cNvGrpSpPr/>
        <p:nvPr/>
      </p:nvGrpSpPr>
      <p:grpSpPr>
        <a:xfrm>
          <a:off x="0" y="0"/>
          <a:ext cx="0" cy="0"/>
          <a:chOff x="0" y="0"/>
          <a:chExt cx="0" cy="0"/>
        </a:xfrm>
      </p:grpSpPr>
      <p:pic>
        <p:nvPicPr>
          <p:cNvPr id="655" name="Google Shape;655;p103"/>
          <p:cNvPicPr preferRelativeResize="0"/>
          <p:nvPr/>
        </p:nvPicPr>
        <p:blipFill rotWithShape="1">
          <a:blip r:embed="rId2">
            <a:alphaModFix/>
          </a:blip>
          <a:srcRect b="0" l="0" r="0" t="0"/>
          <a:stretch/>
        </p:blipFill>
        <p:spPr>
          <a:xfrm>
            <a:off x="304800" y="228600"/>
            <a:ext cx="8410749" cy="450962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56" name="Shape 656"/>
        <p:cNvGrpSpPr/>
        <p:nvPr/>
      </p:nvGrpSpPr>
      <p:grpSpPr>
        <a:xfrm>
          <a:off x="0" y="0"/>
          <a:ext cx="0" cy="0"/>
          <a:chOff x="0" y="0"/>
          <a:chExt cx="0" cy="0"/>
        </a:xfrm>
      </p:grpSpPr>
      <p:sp>
        <p:nvSpPr>
          <p:cNvPr id="657" name="Google Shape;657;p10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indent="0" lvl="1" rtl="0" algn="ctr">
              <a:spcBef>
                <a:spcPts val="0"/>
              </a:spcBef>
              <a:spcAft>
                <a:spcPts val="0"/>
              </a:spcAft>
              <a:buSzPts val="1400"/>
              <a:buFont typeface="Arial"/>
              <a:buNone/>
              <a:defRPr sz="5200"/>
            </a:lvl2pPr>
            <a:lvl3pPr indent="0" lvl="2" rtl="0" algn="ctr">
              <a:spcBef>
                <a:spcPts val="0"/>
              </a:spcBef>
              <a:spcAft>
                <a:spcPts val="0"/>
              </a:spcAft>
              <a:buSzPts val="1400"/>
              <a:buFont typeface="Arial"/>
              <a:buNone/>
              <a:defRPr sz="5200"/>
            </a:lvl3pPr>
            <a:lvl4pPr indent="0" lvl="3" rtl="0" algn="ctr">
              <a:spcBef>
                <a:spcPts val="0"/>
              </a:spcBef>
              <a:spcAft>
                <a:spcPts val="0"/>
              </a:spcAft>
              <a:buSzPts val="1400"/>
              <a:buFont typeface="Arial"/>
              <a:buNone/>
              <a:defRPr sz="5200"/>
            </a:lvl4pPr>
            <a:lvl5pPr indent="0" lvl="4" rtl="0" algn="ctr">
              <a:spcBef>
                <a:spcPts val="0"/>
              </a:spcBef>
              <a:spcAft>
                <a:spcPts val="0"/>
              </a:spcAft>
              <a:buSzPts val="1400"/>
              <a:buFont typeface="Arial"/>
              <a:buNone/>
              <a:defRPr sz="5200"/>
            </a:lvl5pPr>
            <a:lvl6pPr indent="0" lvl="5" rtl="0" algn="ctr">
              <a:spcBef>
                <a:spcPts val="0"/>
              </a:spcBef>
              <a:spcAft>
                <a:spcPts val="0"/>
              </a:spcAft>
              <a:buSzPts val="1400"/>
              <a:buFont typeface="Arial"/>
              <a:buNone/>
              <a:defRPr sz="5200"/>
            </a:lvl6pPr>
            <a:lvl7pPr indent="0" lvl="6" rtl="0" algn="ctr">
              <a:spcBef>
                <a:spcPts val="0"/>
              </a:spcBef>
              <a:spcAft>
                <a:spcPts val="0"/>
              </a:spcAft>
              <a:buSzPts val="1400"/>
              <a:buFont typeface="Arial"/>
              <a:buNone/>
              <a:defRPr sz="5200"/>
            </a:lvl7pPr>
            <a:lvl8pPr indent="0" lvl="7" rtl="0" algn="ctr">
              <a:spcBef>
                <a:spcPts val="0"/>
              </a:spcBef>
              <a:spcAft>
                <a:spcPts val="0"/>
              </a:spcAft>
              <a:buSzPts val="1400"/>
              <a:buFont typeface="Arial"/>
              <a:buNone/>
              <a:defRPr sz="5200"/>
            </a:lvl8pPr>
            <a:lvl9pPr indent="0" lvl="8" rtl="0" algn="ctr">
              <a:spcBef>
                <a:spcPts val="0"/>
              </a:spcBef>
              <a:spcAft>
                <a:spcPts val="0"/>
              </a:spcAft>
              <a:buSzPts val="1400"/>
              <a:buFont typeface="Arial"/>
              <a:buNone/>
              <a:defRPr sz="5200"/>
            </a:lvl9pPr>
          </a:lstStyle>
          <a:p/>
        </p:txBody>
      </p:sp>
      <p:sp>
        <p:nvSpPr>
          <p:cNvPr id="658" name="Google Shape;658;p104"/>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659" name="Google Shape;659;p104"/>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23" Type="http://schemas.openxmlformats.org/officeDocument/2006/relationships/theme" Target="../theme/theme4.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0.xml"/><Relationship Id="rId11" Type="http://schemas.openxmlformats.org/officeDocument/2006/relationships/slideLayout" Target="../slideLayouts/slideLayout31.xml"/><Relationship Id="rId22" Type="http://schemas.openxmlformats.org/officeDocument/2006/relationships/slideLayout" Target="../slideLayouts/slideLayout42.xml"/><Relationship Id="rId10" Type="http://schemas.openxmlformats.org/officeDocument/2006/relationships/slideLayout" Target="../slideLayouts/slideLayout30.xml"/><Relationship Id="rId21" Type="http://schemas.openxmlformats.org/officeDocument/2006/relationships/slideLayout" Target="../slideLayouts/slideLayout41.xml"/><Relationship Id="rId13" Type="http://schemas.openxmlformats.org/officeDocument/2006/relationships/slideLayout" Target="../slideLayouts/slideLayout33.xml"/><Relationship Id="rId24" Type="http://schemas.openxmlformats.org/officeDocument/2006/relationships/theme" Target="../theme/theme1.xml"/><Relationship Id="rId12" Type="http://schemas.openxmlformats.org/officeDocument/2006/relationships/slideLayout" Target="../slideLayouts/slideLayout32.xml"/><Relationship Id="rId23" Type="http://schemas.openxmlformats.org/officeDocument/2006/relationships/slideLayout" Target="../slideLayouts/slideLayout43.xml"/><Relationship Id="rId1" Type="http://schemas.openxmlformats.org/officeDocument/2006/relationships/image" Target="../media/image4.png"/><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19" Type="http://schemas.openxmlformats.org/officeDocument/2006/relationships/slideLayout" Target="../slideLayouts/slideLayout39.xml"/><Relationship Id="rId6" Type="http://schemas.openxmlformats.org/officeDocument/2006/relationships/slideLayout" Target="../slideLayouts/slideLayout26.xml"/><Relationship Id="rId18" Type="http://schemas.openxmlformats.org/officeDocument/2006/relationships/slideLayout" Target="../slideLayouts/slideLayout38.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2.xml"/><Relationship Id="rId11" Type="http://schemas.openxmlformats.org/officeDocument/2006/relationships/slideLayout" Target="../slideLayouts/slideLayout53.xml"/><Relationship Id="rId22" Type="http://schemas.openxmlformats.org/officeDocument/2006/relationships/theme" Target="../theme/theme5.xml"/><Relationship Id="rId10" Type="http://schemas.openxmlformats.org/officeDocument/2006/relationships/slideLayout" Target="../slideLayouts/slideLayout52.xml"/><Relationship Id="rId21" Type="http://schemas.openxmlformats.org/officeDocument/2006/relationships/slideLayout" Target="../slideLayouts/slideLayout63.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 Type="http://schemas.openxmlformats.org/officeDocument/2006/relationships/image" Target="../media/image7.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5" Type="http://schemas.openxmlformats.org/officeDocument/2006/relationships/slideLayout" Target="../slideLayouts/slideLayout57.xml"/><Relationship Id="rId14" Type="http://schemas.openxmlformats.org/officeDocument/2006/relationships/slideLayout" Target="../slideLayouts/slideLayout56.xml"/><Relationship Id="rId17" Type="http://schemas.openxmlformats.org/officeDocument/2006/relationships/slideLayout" Target="../slideLayouts/slideLayout59.xml"/><Relationship Id="rId16" Type="http://schemas.openxmlformats.org/officeDocument/2006/relationships/slideLayout" Target="../slideLayouts/slideLayout58.xml"/><Relationship Id="rId5" Type="http://schemas.openxmlformats.org/officeDocument/2006/relationships/slideLayout" Target="../slideLayouts/slideLayout47.xml"/><Relationship Id="rId19" Type="http://schemas.openxmlformats.org/officeDocument/2006/relationships/slideLayout" Target="../slideLayouts/slideLayout61.xml"/><Relationship Id="rId6" Type="http://schemas.openxmlformats.org/officeDocument/2006/relationships/slideLayout" Target="../slideLayouts/slideLayout48.xml"/><Relationship Id="rId18" Type="http://schemas.openxmlformats.org/officeDocument/2006/relationships/slideLayout" Target="../slideLayouts/slideLayout60.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2.xml"/><Relationship Id="rId11" Type="http://schemas.openxmlformats.org/officeDocument/2006/relationships/slideLayout" Target="../slideLayouts/slideLayout73.xml"/><Relationship Id="rId22" Type="http://schemas.openxmlformats.org/officeDocument/2006/relationships/theme" Target="../theme/theme3.xml"/><Relationship Id="rId10" Type="http://schemas.openxmlformats.org/officeDocument/2006/relationships/slideLayout" Target="../slideLayouts/slideLayout72.xml"/><Relationship Id="rId21" Type="http://schemas.openxmlformats.org/officeDocument/2006/relationships/slideLayout" Target="../slideLayouts/slideLayout83.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 Type="http://schemas.openxmlformats.org/officeDocument/2006/relationships/image" Target="../media/image10.png"/><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5" Type="http://schemas.openxmlformats.org/officeDocument/2006/relationships/slideLayout" Target="../slideLayouts/slideLayout67.xml"/><Relationship Id="rId19" Type="http://schemas.openxmlformats.org/officeDocument/2006/relationships/slideLayout" Target="../slideLayouts/slideLayout81.xml"/><Relationship Id="rId6" Type="http://schemas.openxmlformats.org/officeDocument/2006/relationships/slideLayout" Target="../slideLayouts/slideLayout68.xml"/><Relationship Id="rId18" Type="http://schemas.openxmlformats.org/officeDocument/2006/relationships/slideLayout" Target="../slideLayouts/slideLayout80.xml"/><Relationship Id="rId7" Type="http://schemas.openxmlformats.org/officeDocument/2006/relationships/slideLayout" Target="../slideLayouts/slideLayout69.xml"/><Relationship Id="rId8"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 Type="http://schemas.openxmlformats.org/officeDocument/2006/relationships/image" Target="../media/image12.png"/><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7" Type="http://schemas.openxmlformats.org/officeDocument/2006/relationships/slideLayout" Target="../slideLayouts/slideLayout99.xml"/><Relationship Id="rId16" Type="http://schemas.openxmlformats.org/officeDocument/2006/relationships/slideLayout" Target="../slideLayouts/slideLayout98.xml"/><Relationship Id="rId5" Type="http://schemas.openxmlformats.org/officeDocument/2006/relationships/slideLayout" Target="../slideLayouts/slideLayout87.xml"/><Relationship Id="rId19" Type="http://schemas.openxmlformats.org/officeDocument/2006/relationships/slideLayout" Target="../slideLayouts/slideLayout101.xml"/><Relationship Id="rId6" Type="http://schemas.openxmlformats.org/officeDocument/2006/relationships/slideLayout" Target="../slideLayouts/slideLayout88.xml"/><Relationship Id="rId18" Type="http://schemas.openxmlformats.org/officeDocument/2006/relationships/slideLayout" Target="../slideLayouts/slideLayout100.xml"/><Relationship Id="rId7" Type="http://schemas.openxmlformats.org/officeDocument/2006/relationships/slideLayout" Target="../slideLayouts/slideLayout89.xml"/><Relationship Id="rId8"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20.xml"/><Relationship Id="rId11" Type="http://schemas.openxmlformats.org/officeDocument/2006/relationships/slideLayout" Target="../slideLayouts/slideLayout111.xml"/><Relationship Id="rId22" Type="http://schemas.openxmlformats.org/officeDocument/2006/relationships/theme" Target="../theme/theme6.xml"/><Relationship Id="rId10" Type="http://schemas.openxmlformats.org/officeDocument/2006/relationships/slideLayout" Target="../slideLayouts/slideLayout110.xml"/><Relationship Id="rId21" Type="http://schemas.openxmlformats.org/officeDocument/2006/relationships/slideLayout" Target="../slideLayouts/slideLayout121.xml"/><Relationship Id="rId13" Type="http://schemas.openxmlformats.org/officeDocument/2006/relationships/slideLayout" Target="../slideLayouts/slideLayout113.xml"/><Relationship Id="rId12" Type="http://schemas.openxmlformats.org/officeDocument/2006/relationships/slideLayout" Target="../slideLayouts/slideLayout112.xml"/><Relationship Id="rId1" Type="http://schemas.openxmlformats.org/officeDocument/2006/relationships/image" Target="../media/image14.png"/><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5" Type="http://schemas.openxmlformats.org/officeDocument/2006/relationships/slideLayout" Target="../slideLayouts/slideLayout115.xml"/><Relationship Id="rId14" Type="http://schemas.openxmlformats.org/officeDocument/2006/relationships/slideLayout" Target="../slideLayouts/slideLayout114.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5" Type="http://schemas.openxmlformats.org/officeDocument/2006/relationships/slideLayout" Target="../slideLayouts/slideLayout105.xml"/><Relationship Id="rId19" Type="http://schemas.openxmlformats.org/officeDocument/2006/relationships/slideLayout" Target="../slideLayouts/slideLayout119.xml"/><Relationship Id="rId6" Type="http://schemas.openxmlformats.org/officeDocument/2006/relationships/slideLayout" Target="../slideLayouts/slideLayout106.xml"/><Relationship Id="rId18" Type="http://schemas.openxmlformats.org/officeDocument/2006/relationships/slideLayout" Target="../slideLayouts/slideLayout118.xml"/><Relationship Id="rId7" Type="http://schemas.openxmlformats.org/officeDocument/2006/relationships/slideLayout" Target="../slideLayouts/slideLayout107.xml"/><Relationship Id="rId8"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nvSpPr>
        <p:spPr>
          <a:xfrm>
            <a:off x="1066804" y="4942346"/>
            <a:ext cx="7010400" cy="21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97"/>
              <a:buFont typeface="Arial"/>
              <a:buNone/>
            </a:pPr>
            <a:r>
              <a:rPr b="0" i="1" lang="en-US" sz="788" u="none" cap="none" strike="noStrike">
                <a:solidFill>
                  <a:srgbClr val="7F7F7F"/>
                </a:solidFill>
                <a:latin typeface="Arial"/>
                <a:ea typeface="Arial"/>
                <a:cs typeface="Arial"/>
                <a:sym typeface="Arial"/>
              </a:rPr>
              <a:t>Copyright  © </a:t>
            </a:r>
            <a:r>
              <a:rPr i="1" lang="en-US" sz="788">
                <a:solidFill>
                  <a:srgbClr val="7F7F7F"/>
                </a:solidFill>
              </a:rPr>
              <a:t>2018</a:t>
            </a:r>
            <a:r>
              <a:rPr b="0" i="1" lang="en-US" sz="788" u="none" cap="none" strike="noStrike">
                <a:solidFill>
                  <a:srgbClr val="7F7F7F"/>
                </a:solidFill>
                <a:latin typeface="Arial"/>
                <a:ea typeface="Arial"/>
                <a:cs typeface="Arial"/>
                <a:sym typeface="Arial"/>
              </a:rPr>
              <a:t> – P4.org</a:t>
            </a:r>
            <a:endParaRPr/>
          </a:p>
        </p:txBody>
      </p:sp>
      <p:sp>
        <p:nvSpPr>
          <p:cNvPr id="11" name="Google Shape;11;p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12" name="Google Shape;12;p1"/>
          <p:cNvPicPr preferRelativeResize="0"/>
          <p:nvPr/>
        </p:nvPicPr>
        <p:blipFill rotWithShape="1">
          <a:blip r:embed="rId1">
            <a:alphaModFix/>
          </a:blip>
          <a:srcRect b="0" l="0" r="0" t="0"/>
          <a:stretch/>
        </p:blipFill>
        <p:spPr>
          <a:xfrm>
            <a:off x="0" y="4889560"/>
            <a:ext cx="685800" cy="2516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5" name="Shape 145"/>
        <p:cNvGrpSpPr/>
        <p:nvPr/>
      </p:nvGrpSpPr>
      <p:grpSpPr>
        <a:xfrm>
          <a:off x="0" y="0"/>
          <a:ext cx="0" cy="0"/>
          <a:chOff x="0" y="0"/>
          <a:chExt cx="0" cy="0"/>
        </a:xfrm>
      </p:grpSpPr>
      <p:sp>
        <p:nvSpPr>
          <p:cNvPr id="146" name="Google Shape;146;p23"/>
          <p:cNvSpPr txBox="1"/>
          <p:nvPr/>
        </p:nvSpPr>
        <p:spPr>
          <a:xfrm>
            <a:off x="1066804" y="4942346"/>
            <a:ext cx="7010400" cy="21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97"/>
              <a:buFont typeface="Arial"/>
              <a:buNone/>
            </a:pPr>
            <a:r>
              <a:rPr b="0" i="1" lang="en-US" sz="788" u="none" cap="none" strike="noStrike">
                <a:solidFill>
                  <a:srgbClr val="7F7F7F"/>
                </a:solidFill>
                <a:latin typeface="Arial"/>
                <a:ea typeface="Arial"/>
                <a:cs typeface="Arial"/>
                <a:sym typeface="Arial"/>
              </a:rPr>
              <a:t>Copyright  © 2018 – P4.org</a:t>
            </a:r>
            <a:endParaRPr b="0" i="0" sz="1400" u="none" cap="none" strike="noStrike">
              <a:solidFill>
                <a:srgbClr val="000000"/>
              </a:solidFill>
              <a:latin typeface="Arial"/>
              <a:ea typeface="Arial"/>
              <a:cs typeface="Arial"/>
              <a:sym typeface="Arial"/>
            </a:endParaRPr>
          </a:p>
        </p:txBody>
      </p:sp>
      <p:sp>
        <p:nvSpPr>
          <p:cNvPr id="147" name="Google Shape;147;p2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148" name="Google Shape;148;p23"/>
          <p:cNvPicPr preferRelativeResize="0"/>
          <p:nvPr/>
        </p:nvPicPr>
        <p:blipFill rotWithShape="1">
          <a:blip r:embed="rId1">
            <a:alphaModFix/>
          </a:blip>
          <a:srcRect b="0" l="0" r="0" t="0"/>
          <a:stretch/>
        </p:blipFill>
        <p:spPr>
          <a:xfrm>
            <a:off x="0" y="4889560"/>
            <a:ext cx="685800" cy="2516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6" name="Shape 286"/>
        <p:cNvGrpSpPr/>
        <p:nvPr/>
      </p:nvGrpSpPr>
      <p:grpSpPr>
        <a:xfrm>
          <a:off x="0" y="0"/>
          <a:ext cx="0" cy="0"/>
          <a:chOff x="0" y="0"/>
          <a:chExt cx="0" cy="0"/>
        </a:xfrm>
      </p:grpSpPr>
      <p:sp>
        <p:nvSpPr>
          <p:cNvPr id="287" name="Google Shape;287;p46"/>
          <p:cNvSpPr txBox="1"/>
          <p:nvPr/>
        </p:nvSpPr>
        <p:spPr>
          <a:xfrm>
            <a:off x="1066804" y="4942346"/>
            <a:ext cx="7010400" cy="21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97"/>
              <a:buFont typeface="Arial"/>
              <a:buNone/>
            </a:pPr>
            <a:r>
              <a:rPr b="0" i="1" lang="en-US" sz="788" u="none" cap="none" strike="noStrike">
                <a:solidFill>
                  <a:srgbClr val="7F7F7F"/>
                </a:solidFill>
                <a:latin typeface="Arial"/>
                <a:ea typeface="Arial"/>
                <a:cs typeface="Arial"/>
                <a:sym typeface="Arial"/>
              </a:rPr>
              <a:t>Copyright  © 2017 – P4.org</a:t>
            </a:r>
            <a:endParaRPr/>
          </a:p>
        </p:txBody>
      </p:sp>
      <p:sp>
        <p:nvSpPr>
          <p:cNvPr id="288" name="Google Shape;288;p4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289" name="Google Shape;289;p46"/>
          <p:cNvPicPr preferRelativeResize="0"/>
          <p:nvPr/>
        </p:nvPicPr>
        <p:blipFill rotWithShape="1">
          <a:blip r:embed="rId1">
            <a:alphaModFix/>
          </a:blip>
          <a:srcRect b="0" l="0" r="0" t="0"/>
          <a:stretch/>
        </p:blipFill>
        <p:spPr>
          <a:xfrm>
            <a:off x="0" y="4889560"/>
            <a:ext cx="685800" cy="2516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7" name="Shape 417"/>
        <p:cNvGrpSpPr/>
        <p:nvPr/>
      </p:nvGrpSpPr>
      <p:grpSpPr>
        <a:xfrm>
          <a:off x="0" y="0"/>
          <a:ext cx="0" cy="0"/>
          <a:chOff x="0" y="0"/>
          <a:chExt cx="0" cy="0"/>
        </a:xfrm>
      </p:grpSpPr>
      <p:sp>
        <p:nvSpPr>
          <p:cNvPr id="418" name="Google Shape;418;p67"/>
          <p:cNvSpPr txBox="1"/>
          <p:nvPr/>
        </p:nvSpPr>
        <p:spPr>
          <a:xfrm>
            <a:off x="1066804" y="4942346"/>
            <a:ext cx="7010400" cy="21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97"/>
              <a:buFont typeface="Arial"/>
              <a:buNone/>
            </a:pPr>
            <a:r>
              <a:rPr b="0" i="1" lang="en-US" sz="788" u="none" cap="none" strike="noStrike">
                <a:solidFill>
                  <a:srgbClr val="7F7F7F"/>
                </a:solidFill>
                <a:latin typeface="Arial"/>
                <a:ea typeface="Arial"/>
                <a:cs typeface="Arial"/>
                <a:sym typeface="Arial"/>
              </a:rPr>
              <a:t>Copyright  © 2017 – P4.org</a:t>
            </a:r>
            <a:endParaRPr/>
          </a:p>
        </p:txBody>
      </p:sp>
      <p:sp>
        <p:nvSpPr>
          <p:cNvPr id="419" name="Google Shape;419;p6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420" name="Google Shape;420;p67"/>
          <p:cNvPicPr preferRelativeResize="0"/>
          <p:nvPr/>
        </p:nvPicPr>
        <p:blipFill rotWithShape="1">
          <a:blip r:embed="rId1">
            <a:alphaModFix/>
          </a:blip>
          <a:srcRect b="0" l="0" r="0" t="0"/>
          <a:stretch/>
        </p:blipFill>
        <p:spPr>
          <a:xfrm>
            <a:off x="0" y="4889560"/>
            <a:ext cx="685800" cy="2516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48" name="Shape 548"/>
        <p:cNvGrpSpPr/>
        <p:nvPr/>
      </p:nvGrpSpPr>
      <p:grpSpPr>
        <a:xfrm>
          <a:off x="0" y="0"/>
          <a:ext cx="0" cy="0"/>
          <a:chOff x="0" y="0"/>
          <a:chExt cx="0" cy="0"/>
        </a:xfrm>
      </p:grpSpPr>
      <p:sp>
        <p:nvSpPr>
          <p:cNvPr id="549" name="Google Shape;549;p88"/>
          <p:cNvSpPr txBox="1"/>
          <p:nvPr/>
        </p:nvSpPr>
        <p:spPr>
          <a:xfrm>
            <a:off x="1066804" y="4942346"/>
            <a:ext cx="7010400" cy="21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97"/>
              <a:buFont typeface="Arial"/>
              <a:buNone/>
            </a:pPr>
            <a:r>
              <a:rPr b="0" i="1" lang="en-US" sz="788" u="none" cap="none" strike="noStrike">
                <a:solidFill>
                  <a:srgbClr val="7F7F7F"/>
                </a:solidFill>
                <a:latin typeface="Arial"/>
                <a:ea typeface="Arial"/>
                <a:cs typeface="Arial"/>
                <a:sym typeface="Arial"/>
              </a:rPr>
              <a:t>Copyright  © </a:t>
            </a:r>
            <a:r>
              <a:rPr i="1" lang="en-US" sz="788">
                <a:solidFill>
                  <a:srgbClr val="7F7F7F"/>
                </a:solidFill>
              </a:rPr>
              <a:t>2018</a:t>
            </a:r>
            <a:r>
              <a:rPr b="0" i="1" lang="en-US" sz="788" u="none" cap="none" strike="noStrike">
                <a:solidFill>
                  <a:srgbClr val="7F7F7F"/>
                </a:solidFill>
                <a:latin typeface="Arial"/>
                <a:ea typeface="Arial"/>
                <a:cs typeface="Arial"/>
                <a:sym typeface="Arial"/>
              </a:rPr>
              <a:t> – P4.org</a:t>
            </a:r>
            <a:endParaRPr/>
          </a:p>
        </p:txBody>
      </p:sp>
      <p:sp>
        <p:nvSpPr>
          <p:cNvPr id="550" name="Google Shape;550;p8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551" name="Google Shape;551;p88"/>
          <p:cNvPicPr preferRelativeResize="0"/>
          <p:nvPr/>
        </p:nvPicPr>
        <p:blipFill rotWithShape="1">
          <a:blip r:embed="rId1">
            <a:alphaModFix/>
          </a:blip>
          <a:srcRect b="0" l="0" r="0" t="0"/>
          <a:stretch/>
        </p:blipFill>
        <p:spPr>
          <a:xfrm>
            <a:off x="0" y="4889560"/>
            <a:ext cx="685800" cy="2516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72" name="Shape 672"/>
        <p:cNvGrpSpPr/>
        <p:nvPr/>
      </p:nvGrpSpPr>
      <p:grpSpPr>
        <a:xfrm>
          <a:off x="0" y="0"/>
          <a:ext cx="0" cy="0"/>
          <a:chOff x="0" y="0"/>
          <a:chExt cx="0" cy="0"/>
        </a:xfrm>
      </p:grpSpPr>
      <p:sp>
        <p:nvSpPr>
          <p:cNvPr id="673" name="Google Shape;673;p107"/>
          <p:cNvSpPr txBox="1"/>
          <p:nvPr/>
        </p:nvSpPr>
        <p:spPr>
          <a:xfrm>
            <a:off x="1066804" y="4987613"/>
            <a:ext cx="7010400" cy="21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97"/>
              <a:buFont typeface="Arial"/>
              <a:buNone/>
            </a:pPr>
            <a:r>
              <a:rPr b="0" i="1" lang="en-US" sz="600" u="none" cap="none" strike="noStrike">
                <a:solidFill>
                  <a:srgbClr val="7F7F7F"/>
                </a:solidFill>
                <a:latin typeface="Arial"/>
                <a:ea typeface="Arial"/>
                <a:cs typeface="Arial"/>
                <a:sym typeface="Arial"/>
              </a:rPr>
              <a:t>Copyright  © </a:t>
            </a:r>
            <a:r>
              <a:rPr i="1" lang="en-US" sz="600">
                <a:solidFill>
                  <a:srgbClr val="7F7F7F"/>
                </a:solidFill>
              </a:rPr>
              <a:t>2018</a:t>
            </a:r>
            <a:r>
              <a:rPr b="0" i="1" lang="en-US" sz="600" u="none" cap="none" strike="noStrike">
                <a:solidFill>
                  <a:srgbClr val="7F7F7F"/>
                </a:solidFill>
                <a:latin typeface="Arial"/>
                <a:ea typeface="Arial"/>
                <a:cs typeface="Arial"/>
                <a:sym typeface="Arial"/>
              </a:rPr>
              <a:t> – P4.org, ONF</a:t>
            </a:r>
            <a:endParaRPr sz="600"/>
          </a:p>
        </p:txBody>
      </p:sp>
      <p:sp>
        <p:nvSpPr>
          <p:cNvPr id="674" name="Google Shape;674;p10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675" name="Google Shape;675;p107"/>
          <p:cNvPicPr preferRelativeResize="0"/>
          <p:nvPr/>
        </p:nvPicPr>
        <p:blipFill rotWithShape="1">
          <a:blip r:embed="rId1">
            <a:alphaModFix/>
          </a:blip>
          <a:srcRect b="0" l="0" r="0" t="0"/>
          <a:stretch/>
        </p:blipFill>
        <p:spPr>
          <a:xfrm>
            <a:off x="0" y="4889560"/>
            <a:ext cx="685800" cy="2516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5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5.xml"/><Relationship Id="rId3" Type="http://schemas.openxmlformats.org/officeDocument/2006/relationships/image" Target="../media/image45.png"/><Relationship Id="rId4"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7.xml"/><Relationship Id="rId3" Type="http://schemas.openxmlformats.org/officeDocument/2006/relationships/image" Target="../media/image5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10.xml"/><Relationship Id="rId3" Type="http://schemas.openxmlformats.org/officeDocument/2006/relationships/image" Target="../media/image5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14.xml"/><Relationship Id="rId3"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7.pn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jpg"/><Relationship Id="rId4" Type="http://schemas.openxmlformats.org/officeDocument/2006/relationships/image" Target="../media/image24.png"/><Relationship Id="rId5" Type="http://schemas.openxmlformats.org/officeDocument/2006/relationships/image" Target="../media/image1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 Id="rId3"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 Id="rId3" Type="http://schemas.openxmlformats.org/officeDocument/2006/relationships/hyperlink" Target="https://github.com/NetFPGA/P4-NetFPGA-public/wiki" TargetMode="External"/><Relationship Id="rId4" Type="http://schemas.openxmlformats.org/officeDocument/2006/relationships/image" Target="../media/image31.png"/><Relationship Id="rId5"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7.xml"/><Relationship Id="rId3" Type="http://schemas.openxmlformats.org/officeDocument/2006/relationships/image" Target="../media/image45.png"/><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hyperlink" Target="http://drive.google.com/file/d/1xKQdgHThHwl_frT4SUE1n3w8j-YnWc1F/view" TargetMode="External"/><Relationship Id="rId4" Type="http://schemas.openxmlformats.org/officeDocument/2006/relationships/image" Target="../media/image19.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60.xml"/><Relationship Id="rId3" Type="http://schemas.openxmlformats.org/officeDocument/2006/relationships/image" Target="../media/image32.png"/><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62.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4.xml"/><Relationship Id="rId3"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8.xml"/><Relationship Id="rId3"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0.xml"/><Relationship Id="rId3" Type="http://schemas.openxmlformats.org/officeDocument/2006/relationships/hyperlink" Target="https://github.com/p4lang/PI" TargetMode="External"/><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2.xml"/><Relationship Id="rId3" Type="http://schemas.openxmlformats.org/officeDocument/2006/relationships/image" Target="../media/image3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73.xml"/><Relationship Id="rId3" Type="http://schemas.openxmlformats.org/officeDocument/2006/relationships/hyperlink" Target="https://grpc.io/docs/guide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5.xml"/><Relationship Id="rId3" Type="http://schemas.openxmlformats.org/officeDocument/2006/relationships/hyperlink" Target="https://github.com/p4lang/PI/blob/master/proto/p4/v1/p4runtime.proto" TargetMode="External"/><Relationship Id="rId4" Type="http://schemas.openxmlformats.org/officeDocument/2006/relationships/hyperlink" Target="https://p4.org/p4-spec/docs/P4Runtime-v1.0.0.pdf"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7.xml"/><Relationship Id="rId3" Type="http://schemas.openxmlformats.org/officeDocument/2006/relationships/hyperlink" Target="https://github.com/p4lang/PI/blob/master/proto/p4/p4runtime.proto"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8.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hyperlink" Target="https://github.com/p4lang/PI/blob/master/proto/p4/config/v1/p4info.proto"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9.xml"/><Relationship Id="rId3"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1.xml"/><Relationship Id="rId3" Type="http://schemas.openxmlformats.org/officeDocument/2006/relationships/image" Target="../media/image41.png"/><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5.xml"/><Relationship Id="rId3" Type="http://schemas.openxmlformats.org/officeDocument/2006/relationships/image" Target="../media/image42.png"/><Relationship Id="rId4" Type="http://schemas.openxmlformats.org/officeDocument/2006/relationships/image" Target="../media/image38.png"/><Relationship Id="rId5" Type="http://schemas.openxmlformats.org/officeDocument/2006/relationships/image" Target="../media/image43.png"/><Relationship Id="rId6" Type="http://schemas.openxmlformats.org/officeDocument/2006/relationships/image" Target="../media/image4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6.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9.xml"/><Relationship Id="rId3"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90.xml"/><Relationship Id="rId3" Type="http://schemas.openxmlformats.org/officeDocument/2006/relationships/hyperlink" Target="https://github.com/p4lang/tutorials/" TargetMode="External"/><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92.xml"/><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6.png"/><Relationship Id="rId6" Type="http://schemas.openxmlformats.org/officeDocument/2006/relationships/image" Target="../media/image4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93.xml"/><Relationship Id="rId3" Type="http://schemas.openxmlformats.org/officeDocument/2006/relationships/hyperlink" Target="https://stratumproject.org/" TargetMode="External"/><Relationship Id="rId4" Type="http://schemas.openxmlformats.org/officeDocument/2006/relationships/hyperlink" Target="https://onosproject.org/" TargetMode="External"/><Relationship Id="rId5" Type="http://schemas.openxmlformats.org/officeDocument/2006/relationships/hyperlink" Target="https://wiki.onosproject.org/display/ONOS/P4+brigade"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5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5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128"/>
          <p:cNvSpPr txBox="1"/>
          <p:nvPr>
            <p:ph idx="1" type="subTitle"/>
          </p:nvPr>
        </p:nvSpPr>
        <p:spPr>
          <a:xfrm>
            <a:off x="1221750" y="1787000"/>
            <a:ext cx="6700500" cy="98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F3151"/>
              </a:buClr>
              <a:buSzPts val="525"/>
              <a:buFont typeface="Noto Sans Symbols"/>
              <a:buNone/>
            </a:pPr>
            <a:r>
              <a:rPr b="1" i="0" lang="en-US" sz="3000" u="none" cap="none" strike="noStrike">
                <a:solidFill>
                  <a:srgbClr val="888888"/>
                </a:solidFill>
                <a:latin typeface="Arial"/>
                <a:ea typeface="Arial"/>
                <a:cs typeface="Arial"/>
                <a:sym typeface="Arial"/>
              </a:rPr>
              <a:t>P4 Language Tutorial</a:t>
            </a:r>
            <a:endParaRPr b="0" i="0" sz="2800" u="none" cap="none" strike="noStrike">
              <a:solidFill>
                <a:srgbClr val="000000"/>
              </a:solidFill>
              <a:latin typeface="Arial"/>
              <a:ea typeface="Arial"/>
              <a:cs typeface="Arial"/>
              <a:sym typeface="Arial"/>
            </a:endParaRPr>
          </a:p>
        </p:txBody>
      </p:sp>
      <p:pic>
        <p:nvPicPr>
          <p:cNvPr id="809" name="Google Shape;809;p128"/>
          <p:cNvPicPr preferRelativeResize="0"/>
          <p:nvPr/>
        </p:nvPicPr>
        <p:blipFill rotWithShape="1">
          <a:blip r:embed="rId3">
            <a:alphaModFix/>
          </a:blip>
          <a:srcRect b="0" l="0" r="0" t="0"/>
          <a:stretch/>
        </p:blipFill>
        <p:spPr>
          <a:xfrm>
            <a:off x="2652775" y="220325"/>
            <a:ext cx="3838450" cy="1435025"/>
          </a:xfrm>
          <a:prstGeom prst="rect">
            <a:avLst/>
          </a:prstGeom>
          <a:noFill/>
          <a:ln>
            <a:noFill/>
          </a:ln>
        </p:spPr>
      </p:pic>
      <p:sp>
        <p:nvSpPr>
          <p:cNvPr id="810" name="Google Shape;810;p128"/>
          <p:cNvSpPr txBox="1"/>
          <p:nvPr/>
        </p:nvSpPr>
        <p:spPr>
          <a:xfrm>
            <a:off x="1221750" y="2367300"/>
            <a:ext cx="6700500" cy="2840700"/>
          </a:xfrm>
          <a:prstGeom prst="rect">
            <a:avLst/>
          </a:prstGeom>
          <a:noFill/>
          <a:ln>
            <a:noFill/>
          </a:ln>
        </p:spPr>
        <p:txBody>
          <a:bodyPr anchorCtr="0" anchor="ctr" bIns="91425" lIns="91425" spcFirstLastPara="1" rIns="91425" wrap="square" tIns="91425">
            <a:noAutofit/>
          </a:bodyPr>
          <a:lstStyle/>
          <a:p>
            <a:pPr indent="0" lvl="0" marL="0" rtl="0" algn="l">
              <a:spcBef>
                <a:spcPts val="131"/>
              </a:spcBef>
              <a:spcAft>
                <a:spcPts val="0"/>
              </a:spcAft>
              <a:buNone/>
            </a:pPr>
            <a:r>
              <a:rPr b="1" lang="en-US" sz="2000">
                <a:solidFill>
                  <a:schemeClr val="dk1"/>
                </a:solidFill>
              </a:rPr>
              <a:t>Slides: </a:t>
            </a:r>
            <a:r>
              <a:rPr lang="en-US" sz="2000">
                <a:solidFill>
                  <a:schemeClr val="dk1"/>
                </a:solidFill>
                <a:latin typeface="Consolas"/>
                <a:ea typeface="Consolas"/>
                <a:cs typeface="Consolas"/>
                <a:sym typeface="Consolas"/>
              </a:rPr>
              <a:t>https://bit.ly/p4d2-2018-spring</a:t>
            </a:r>
            <a:endParaRPr sz="2000">
              <a:solidFill>
                <a:schemeClr val="dk1"/>
              </a:solidFill>
              <a:latin typeface="Consolas"/>
              <a:ea typeface="Consolas"/>
              <a:cs typeface="Consolas"/>
              <a:sym typeface="Consolas"/>
            </a:endParaRPr>
          </a:p>
          <a:p>
            <a:pPr indent="0" lvl="0" marL="0" rtl="0" algn="l">
              <a:spcBef>
                <a:spcPts val="131"/>
              </a:spcBef>
              <a:spcAft>
                <a:spcPts val="0"/>
              </a:spcAft>
              <a:buNone/>
            </a:pPr>
            <a:r>
              <a:rPr b="1" lang="en-US" sz="2000">
                <a:solidFill>
                  <a:schemeClr val="dk1"/>
                </a:solidFill>
              </a:rPr>
              <a:t>Software Setup</a:t>
            </a:r>
            <a:endParaRPr b="1" sz="2000">
              <a:solidFill>
                <a:schemeClr val="dk1"/>
              </a:solidFill>
            </a:endParaRPr>
          </a:p>
          <a:p>
            <a:pPr indent="-220980" lvl="1" marL="411480" rtl="0" algn="l">
              <a:spcBef>
                <a:spcPts val="131"/>
              </a:spcBef>
              <a:spcAft>
                <a:spcPts val="0"/>
              </a:spcAft>
              <a:buClr>
                <a:srgbClr val="205867"/>
              </a:buClr>
              <a:buSzPts val="2000"/>
              <a:buFont typeface="Merriweather Sans"/>
              <a:buChar char="◦"/>
            </a:pPr>
            <a:r>
              <a:rPr lang="en-US" sz="2000">
                <a:solidFill>
                  <a:schemeClr val="dk1"/>
                </a:solidFill>
              </a:rPr>
              <a:t>Download VM or copy from USB stick</a:t>
            </a:r>
            <a:endParaRPr sz="2000">
              <a:solidFill>
                <a:schemeClr val="dk1"/>
              </a:solidFill>
            </a:endParaRPr>
          </a:p>
          <a:p>
            <a:pPr indent="-220980" lvl="1" marL="411480" rtl="0" algn="l">
              <a:spcBef>
                <a:spcPts val="131"/>
              </a:spcBef>
              <a:spcAft>
                <a:spcPts val="0"/>
              </a:spcAft>
              <a:buClr>
                <a:srgbClr val="205867"/>
              </a:buClr>
              <a:buSzPts val="2000"/>
              <a:buFont typeface="Merriweather Sans"/>
              <a:buChar char="◦"/>
            </a:pPr>
            <a:r>
              <a:rPr lang="en-US" sz="2000">
                <a:solidFill>
                  <a:schemeClr val="dk1"/>
                </a:solidFill>
              </a:rPr>
              <a:t>Import VM into VirtualBox or VMware Fusion</a:t>
            </a:r>
            <a:endParaRPr sz="2000">
              <a:solidFill>
                <a:schemeClr val="dk1"/>
              </a:solidFill>
            </a:endParaRPr>
          </a:p>
          <a:p>
            <a:pPr indent="-220980" lvl="1" marL="411480" rtl="0" algn="l">
              <a:spcBef>
                <a:spcPts val="131"/>
              </a:spcBef>
              <a:spcAft>
                <a:spcPts val="0"/>
              </a:spcAft>
              <a:buClr>
                <a:schemeClr val="dk1"/>
              </a:buClr>
              <a:buSzPts val="2000"/>
              <a:buFont typeface="Merriweather Sans"/>
              <a:buChar char="◦"/>
            </a:pPr>
            <a:r>
              <a:rPr lang="en-US" sz="2000">
                <a:solidFill>
                  <a:schemeClr val="dk1"/>
                </a:solidFill>
              </a:rPr>
              <a:t>Boot VM and login as user "p4" with passwd "p4"</a:t>
            </a:r>
            <a:endParaRPr sz="2000">
              <a:solidFill>
                <a:schemeClr val="dk1"/>
              </a:solidFill>
            </a:endParaRPr>
          </a:p>
          <a:p>
            <a:pPr indent="-220980" lvl="1" marL="411480" rtl="0" algn="l">
              <a:spcBef>
                <a:spcPts val="131"/>
              </a:spcBef>
              <a:spcAft>
                <a:spcPts val="0"/>
              </a:spcAft>
              <a:buClr>
                <a:schemeClr val="dk1"/>
              </a:buClr>
              <a:buSzPts val="2000"/>
              <a:buFont typeface="Merriweather Sans"/>
              <a:buChar char="◦"/>
            </a:pPr>
            <a:r>
              <a:rPr lang="en-US" sz="2000">
                <a:solidFill>
                  <a:schemeClr val="dk1"/>
                </a:solidFill>
              </a:rPr>
              <a:t>Open Terminal</a:t>
            </a:r>
            <a:endParaRPr sz="2000">
              <a:solidFill>
                <a:schemeClr val="dk1"/>
              </a:solidFill>
            </a:endParaRPr>
          </a:p>
          <a:p>
            <a:pPr indent="-220980" lvl="1" marL="411480" rtl="0" algn="l">
              <a:spcBef>
                <a:spcPts val="131"/>
              </a:spcBef>
              <a:spcAft>
                <a:spcPts val="0"/>
              </a:spcAft>
              <a:buClr>
                <a:schemeClr val="dk1"/>
              </a:buClr>
              <a:buSzPts val="2000"/>
              <a:buFont typeface="Consolas"/>
              <a:buChar char="◦"/>
            </a:pPr>
            <a:r>
              <a:rPr lang="en-US" sz="2000">
                <a:solidFill>
                  <a:schemeClr val="dk1"/>
                </a:solidFill>
                <a:latin typeface="Consolas"/>
                <a:ea typeface="Consolas"/>
                <a:cs typeface="Consolas"/>
                <a:sym typeface="Consolas"/>
              </a:rPr>
              <a:t>cd ~/tutorials; git pull</a:t>
            </a:r>
            <a:endParaRPr sz="2000">
              <a:solidFill>
                <a:schemeClr val="dk1"/>
              </a:solidFill>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9" name="Shape 1199"/>
        <p:cNvGrpSpPr/>
        <p:nvPr/>
      </p:nvGrpSpPr>
      <p:grpSpPr>
        <a:xfrm>
          <a:off x="0" y="0"/>
          <a:ext cx="0" cy="0"/>
          <a:chOff x="0" y="0"/>
          <a:chExt cx="0" cy="0"/>
        </a:xfrm>
      </p:grpSpPr>
      <p:sp>
        <p:nvSpPr>
          <p:cNvPr id="1200" name="Google Shape;1200;p137"/>
          <p:cNvSpPr/>
          <p:nvPr/>
        </p:nvSpPr>
        <p:spPr>
          <a:xfrm>
            <a:off x="5143503" y="875262"/>
            <a:ext cx="2514600" cy="889800"/>
          </a:xfrm>
          <a:prstGeom prst="rect">
            <a:avLst/>
          </a:prstGeom>
          <a:solidFill>
            <a:srgbClr val="F2F2F2"/>
          </a:solidFill>
          <a:ln cap="flat" cmpd="sng" w="9525">
            <a:solidFill>
              <a:srgbClr val="7F7F7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chemeClr val="dk1"/>
              </a:buClr>
              <a:buSzPts val="525"/>
              <a:buFont typeface="Arial"/>
              <a:buNone/>
            </a:pPr>
            <a:r>
              <a:rPr b="0" i="0" lang="en-US" sz="2100" u="none" cap="none" strike="noStrike">
                <a:solidFill>
                  <a:schemeClr val="dk1"/>
                </a:solidFill>
                <a:latin typeface="Arial"/>
                <a:ea typeface="Arial"/>
                <a:cs typeface="Arial"/>
                <a:sym typeface="Arial"/>
              </a:rPr>
              <a:t>Switch OS</a:t>
            </a:r>
            <a:endParaRPr b="0" i="0" sz="1400" u="none" cap="none" strike="noStrike">
              <a:solidFill>
                <a:srgbClr val="000000"/>
              </a:solidFill>
              <a:latin typeface="Arial"/>
              <a:ea typeface="Arial"/>
              <a:cs typeface="Arial"/>
              <a:sym typeface="Arial"/>
            </a:endParaRPr>
          </a:p>
        </p:txBody>
      </p:sp>
      <p:sp>
        <p:nvSpPr>
          <p:cNvPr id="1201" name="Google Shape;1201;p137"/>
          <p:cNvSpPr/>
          <p:nvPr/>
        </p:nvSpPr>
        <p:spPr>
          <a:xfrm>
            <a:off x="5607336" y="2207792"/>
            <a:ext cx="2057400" cy="361200"/>
          </a:xfrm>
          <a:prstGeom prst="roundRect">
            <a:avLst>
              <a:gd fmla="val 16667" name="adj"/>
            </a:avLst>
          </a:prstGeom>
          <a:solidFill>
            <a:srgbClr val="F2F2F2"/>
          </a:solidFill>
          <a:ln cap="flat" cmpd="sng" w="9525">
            <a:solidFill>
              <a:srgbClr val="7F7F7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2B69B7"/>
              </a:buClr>
              <a:buSzPts val="375"/>
              <a:buFont typeface="Arial"/>
              <a:buNone/>
            </a:pPr>
            <a:r>
              <a:rPr b="0" i="0" lang="en-US" sz="1500" u="none" cap="none" strike="noStrike">
                <a:solidFill>
                  <a:srgbClr val="2B69B7"/>
                </a:solidFill>
                <a:latin typeface="Arial"/>
                <a:ea typeface="Arial"/>
                <a:cs typeface="Arial"/>
                <a:sym typeface="Arial"/>
              </a:rPr>
              <a:t>Run-time API</a:t>
            </a:r>
            <a:endParaRPr b="0" i="0" sz="1400" u="none" cap="none" strike="noStrike">
              <a:solidFill>
                <a:srgbClr val="000000"/>
              </a:solidFill>
              <a:latin typeface="Arial"/>
              <a:ea typeface="Arial"/>
              <a:cs typeface="Arial"/>
              <a:sym typeface="Arial"/>
            </a:endParaRPr>
          </a:p>
        </p:txBody>
      </p:sp>
      <p:sp>
        <p:nvSpPr>
          <p:cNvPr id="1202" name="Google Shape;1202;p137"/>
          <p:cNvSpPr/>
          <p:nvPr/>
        </p:nvSpPr>
        <p:spPr>
          <a:xfrm>
            <a:off x="6636496" y="2576536"/>
            <a:ext cx="700500" cy="252600"/>
          </a:xfrm>
          <a:prstGeom prst="roundRect">
            <a:avLst>
              <a:gd fmla="val 16667" name="adj"/>
            </a:avLst>
          </a:prstGeom>
          <a:solidFill>
            <a:srgbClr val="F2F2F2"/>
          </a:solidFill>
          <a:ln cap="flat" cmpd="sng" w="9525">
            <a:solidFill>
              <a:srgbClr val="7F7F7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2B69B7"/>
              </a:buClr>
              <a:buSzPts val="338"/>
              <a:buFont typeface="Arial"/>
              <a:buNone/>
            </a:pPr>
            <a:r>
              <a:rPr b="0" i="0" lang="en-US" sz="1350" u="none" cap="none" strike="noStrike">
                <a:solidFill>
                  <a:srgbClr val="2B69B7"/>
                </a:solidFill>
                <a:latin typeface="Arial"/>
                <a:ea typeface="Arial"/>
                <a:cs typeface="Arial"/>
                <a:sym typeface="Arial"/>
              </a:rPr>
              <a:t>Driver</a:t>
            </a:r>
            <a:endParaRPr b="0" i="0" sz="1400" u="none" cap="none" strike="noStrike">
              <a:solidFill>
                <a:srgbClr val="000000"/>
              </a:solidFill>
              <a:latin typeface="Arial"/>
              <a:ea typeface="Arial"/>
              <a:cs typeface="Arial"/>
              <a:sym typeface="Arial"/>
            </a:endParaRPr>
          </a:p>
        </p:txBody>
      </p:sp>
      <p:sp>
        <p:nvSpPr>
          <p:cNvPr id="1203" name="Google Shape;1203;p137"/>
          <p:cNvSpPr/>
          <p:nvPr/>
        </p:nvSpPr>
        <p:spPr>
          <a:xfrm>
            <a:off x="6592767" y="1764924"/>
            <a:ext cx="216900" cy="442800"/>
          </a:xfrm>
          <a:prstGeom prst="downArrow">
            <a:avLst>
              <a:gd fmla="val 50000" name="adj1"/>
              <a:gd fmla="val 43764" name="adj2"/>
            </a:avLst>
          </a:prstGeom>
          <a:solidFill>
            <a:srgbClr val="5F497A"/>
          </a:solidFill>
          <a:ln cap="flat" cmpd="sng" w="9525">
            <a:solidFill>
              <a:srgbClr val="5F497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04" name="Google Shape;1204;p137"/>
          <p:cNvSpPr txBox="1"/>
          <p:nvPr/>
        </p:nvSpPr>
        <p:spPr>
          <a:xfrm>
            <a:off x="1197951" y="3338190"/>
            <a:ext cx="3429000" cy="1433400"/>
          </a:xfrm>
          <a:prstGeom prst="rect">
            <a:avLst/>
          </a:prstGeom>
          <a:noFill/>
          <a:ln>
            <a:noFill/>
          </a:ln>
        </p:spPr>
        <p:txBody>
          <a:bodyPr anchorCtr="0" anchor="t" bIns="24000" lIns="48000" spcFirstLastPara="1" rIns="48000" wrap="square" tIns="24000">
            <a:noAutofit/>
          </a:bodyPr>
          <a:lstStyle/>
          <a:p>
            <a:pPr indent="0" lvl="0" marL="0" marR="0" rtl="0" algn="ctr">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“This is </a:t>
            </a:r>
            <a:r>
              <a:rPr b="1" i="1" lang="en-US" sz="1800" u="none" cap="none" strike="noStrike">
                <a:solidFill>
                  <a:srgbClr val="C00000"/>
                </a:solidFill>
                <a:latin typeface="Arial"/>
                <a:ea typeface="Arial"/>
                <a:cs typeface="Arial"/>
                <a:sym typeface="Arial"/>
              </a:rPr>
              <a:t>how I want</a:t>
            </a:r>
            <a:r>
              <a:rPr b="1" i="1" lang="en-US" sz="1800" u="none" cap="none" strike="noStrike">
                <a:solidFill>
                  <a:srgbClr val="FF0000"/>
                </a:solidFill>
                <a:latin typeface="Arial"/>
                <a:ea typeface="Arial"/>
                <a:cs typeface="Arial"/>
                <a:sym typeface="Arial"/>
              </a:rPr>
              <a:t> </a:t>
            </a:r>
            <a:r>
              <a:rPr b="1" i="0" lang="en-US" sz="1800" u="none" cap="none" strike="noStrike">
                <a:solidFill>
                  <a:schemeClr val="dk1"/>
                </a:solidFill>
                <a:latin typeface="Arial"/>
                <a:ea typeface="Arial"/>
                <a:cs typeface="Arial"/>
                <a:sym typeface="Arial"/>
              </a:rPr>
              <a:t>the network to behave and how to switch packets…”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(the user / controller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makes the rules)</a:t>
            </a:r>
            <a:endParaRPr b="0" i="0" sz="1400" u="none" cap="none" strike="noStrike">
              <a:solidFill>
                <a:srgbClr val="000000"/>
              </a:solidFill>
              <a:latin typeface="Arial"/>
              <a:ea typeface="Arial"/>
              <a:cs typeface="Arial"/>
              <a:sym typeface="Arial"/>
            </a:endParaRPr>
          </a:p>
        </p:txBody>
      </p:sp>
      <p:pic>
        <p:nvPicPr>
          <p:cNvPr id="1205" name="Google Shape;1205;p137"/>
          <p:cNvPicPr preferRelativeResize="0"/>
          <p:nvPr/>
        </p:nvPicPr>
        <p:blipFill rotWithShape="1">
          <a:blip r:embed="rId3">
            <a:alphaModFix/>
          </a:blip>
          <a:srcRect b="0" l="0" r="0" t="0"/>
          <a:stretch/>
        </p:blipFill>
        <p:spPr>
          <a:xfrm>
            <a:off x="5887916" y="3876310"/>
            <a:ext cx="1406882" cy="894514"/>
          </a:xfrm>
          <a:prstGeom prst="rect">
            <a:avLst/>
          </a:prstGeom>
          <a:noFill/>
          <a:ln>
            <a:noFill/>
          </a:ln>
        </p:spPr>
      </p:pic>
      <p:sp>
        <p:nvSpPr>
          <p:cNvPr id="1206" name="Google Shape;1206;p137"/>
          <p:cNvSpPr txBox="1"/>
          <p:nvPr/>
        </p:nvSpPr>
        <p:spPr>
          <a:xfrm>
            <a:off x="5657851" y="4719443"/>
            <a:ext cx="2174400" cy="256200"/>
          </a:xfrm>
          <a:prstGeom prst="rect">
            <a:avLst/>
          </a:prstGeom>
          <a:noFill/>
          <a:ln>
            <a:noFill/>
          </a:ln>
        </p:spPr>
        <p:txBody>
          <a:bodyPr anchorCtr="0" anchor="t" bIns="24000" lIns="48000" spcFirstLastPara="1" rIns="48000" wrap="square" tIns="24000">
            <a:noAutofit/>
          </a:bodyPr>
          <a:lstStyle/>
          <a:p>
            <a:pPr indent="0" lvl="0" marL="0" marR="0" rtl="0" algn="l">
              <a:lnSpc>
                <a:spcPct val="100000"/>
              </a:lnSpc>
              <a:spcBef>
                <a:spcPts val="0"/>
              </a:spcBef>
              <a:spcAft>
                <a:spcPts val="0"/>
              </a:spcAft>
              <a:buClr>
                <a:schemeClr val="dk1"/>
              </a:buClr>
              <a:buSzPts val="338"/>
              <a:buFont typeface="Arial"/>
              <a:buNone/>
            </a:pPr>
            <a:r>
              <a:rPr b="1" i="0" lang="en-US" sz="1350" u="none" cap="none" strike="noStrike">
                <a:solidFill>
                  <a:schemeClr val="dk1"/>
                </a:solidFill>
                <a:latin typeface="Arial"/>
                <a:ea typeface="Arial"/>
                <a:cs typeface="Arial"/>
                <a:sym typeface="Arial"/>
              </a:rPr>
              <a:t>P4 Programmable Device</a:t>
            </a:r>
            <a:endParaRPr b="0" i="0" sz="1400" u="none" cap="none" strike="noStrike">
              <a:solidFill>
                <a:srgbClr val="000000"/>
              </a:solidFill>
              <a:latin typeface="Arial"/>
              <a:ea typeface="Arial"/>
              <a:cs typeface="Arial"/>
              <a:sym typeface="Arial"/>
            </a:endParaRPr>
          </a:p>
        </p:txBody>
      </p:sp>
      <p:sp>
        <p:nvSpPr>
          <p:cNvPr id="1207" name="Google Shape;1207;p137"/>
          <p:cNvSpPr/>
          <p:nvPr/>
        </p:nvSpPr>
        <p:spPr>
          <a:xfrm>
            <a:off x="6885387" y="2829254"/>
            <a:ext cx="216900" cy="1084800"/>
          </a:xfrm>
          <a:prstGeom prst="downArrow">
            <a:avLst>
              <a:gd fmla="val 50000" name="adj1"/>
              <a:gd fmla="val 43764" name="adj2"/>
            </a:avLst>
          </a:prstGeom>
          <a:solidFill>
            <a:srgbClr val="5F497A"/>
          </a:solidFill>
          <a:ln cap="flat" cmpd="sng" w="9525">
            <a:solidFill>
              <a:srgbClr val="5F497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08" name="Google Shape;1208;p137"/>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A Better Approach: Top-down design</a:t>
            </a:r>
            <a:endParaRPr b="1" i="0" sz="2700" u="none" cap="none" strike="noStrike">
              <a:solidFill>
                <a:schemeClr val="dk1"/>
              </a:solidFill>
              <a:latin typeface="Arial"/>
              <a:ea typeface="Arial"/>
              <a:cs typeface="Arial"/>
              <a:sym typeface="Arial"/>
            </a:endParaRPr>
          </a:p>
        </p:txBody>
      </p:sp>
      <p:sp>
        <p:nvSpPr>
          <p:cNvPr id="1209" name="Google Shape;1209;p13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1210" name="Google Shape;1210;p137"/>
          <p:cNvSpPr/>
          <p:nvPr/>
        </p:nvSpPr>
        <p:spPr>
          <a:xfrm flipH="1">
            <a:off x="5657706" y="1500190"/>
            <a:ext cx="501900" cy="2499000"/>
          </a:xfrm>
          <a:prstGeom prst="downArrow">
            <a:avLst>
              <a:gd fmla="val 56750" name="adj1"/>
              <a:gd fmla="val 74990" name="adj2"/>
            </a:avLst>
          </a:prstGeom>
          <a:gradFill>
            <a:gsLst>
              <a:gs pos="0">
                <a:srgbClr val="00B050">
                  <a:alpha val="49019"/>
                </a:srgbClr>
              </a:gs>
              <a:gs pos="100000">
                <a:srgbClr val="92D050"/>
              </a:gs>
            </a:gsLst>
            <a:lin ang="16200038" scaled="0"/>
          </a:gradFill>
          <a:ln cap="flat" cmpd="sng" w="9525">
            <a:solidFill>
              <a:srgbClr val="5F497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nvGrpSpPr>
          <p:cNvPr id="1211" name="Google Shape;1211;p137"/>
          <p:cNvGrpSpPr/>
          <p:nvPr/>
        </p:nvGrpSpPr>
        <p:grpSpPr>
          <a:xfrm>
            <a:off x="1439822" y="1926567"/>
            <a:ext cx="2846322" cy="1142876"/>
            <a:chOff x="1248698" y="2443315"/>
            <a:chExt cx="3795096" cy="1625482"/>
          </a:xfrm>
        </p:grpSpPr>
        <p:sp>
          <p:nvSpPr>
            <p:cNvPr id="1212" name="Google Shape;1212;p137"/>
            <p:cNvSpPr/>
            <p:nvPr/>
          </p:nvSpPr>
          <p:spPr>
            <a:xfrm>
              <a:off x="124869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13" name="Google Shape;1213;p137"/>
            <p:cNvSpPr/>
            <p:nvPr/>
          </p:nvSpPr>
          <p:spPr>
            <a:xfrm>
              <a:off x="154858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14" name="Google Shape;1214;p137"/>
            <p:cNvSpPr/>
            <p:nvPr/>
          </p:nvSpPr>
          <p:spPr>
            <a:xfrm>
              <a:off x="1848464"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15" name="Google Shape;1215;p137"/>
            <p:cNvSpPr/>
            <p:nvPr/>
          </p:nvSpPr>
          <p:spPr>
            <a:xfrm>
              <a:off x="2148347"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16" name="Google Shape;1216;p137"/>
            <p:cNvSpPr/>
            <p:nvPr/>
          </p:nvSpPr>
          <p:spPr>
            <a:xfrm>
              <a:off x="2448230"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17" name="Google Shape;1217;p137"/>
            <p:cNvSpPr/>
            <p:nvPr/>
          </p:nvSpPr>
          <p:spPr>
            <a:xfrm>
              <a:off x="2748113"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18" name="Google Shape;1218;p137"/>
            <p:cNvSpPr/>
            <p:nvPr/>
          </p:nvSpPr>
          <p:spPr>
            <a:xfrm>
              <a:off x="3047996"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19" name="Google Shape;1219;p137"/>
            <p:cNvSpPr/>
            <p:nvPr/>
          </p:nvSpPr>
          <p:spPr>
            <a:xfrm>
              <a:off x="3347879"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20" name="Google Shape;1220;p137"/>
            <p:cNvSpPr/>
            <p:nvPr/>
          </p:nvSpPr>
          <p:spPr>
            <a:xfrm>
              <a:off x="3647762"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21" name="Google Shape;1221;p137"/>
            <p:cNvSpPr/>
            <p:nvPr/>
          </p:nvSpPr>
          <p:spPr>
            <a:xfrm>
              <a:off x="3947645"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22" name="Google Shape;1222;p137"/>
            <p:cNvSpPr/>
            <p:nvPr/>
          </p:nvSpPr>
          <p:spPr>
            <a:xfrm>
              <a:off x="424752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23" name="Google Shape;1223;p137"/>
            <p:cNvSpPr/>
            <p:nvPr/>
          </p:nvSpPr>
          <p:spPr>
            <a:xfrm>
              <a:off x="454741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24" name="Google Shape;1224;p137"/>
            <p:cNvSpPr/>
            <p:nvPr/>
          </p:nvSpPr>
          <p:spPr>
            <a:xfrm>
              <a:off x="4847294"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25" name="Google Shape;1225;p137"/>
            <p:cNvSpPr/>
            <p:nvPr/>
          </p:nvSpPr>
          <p:spPr>
            <a:xfrm>
              <a:off x="1666563" y="2443316"/>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1226" name="Google Shape;1226;p137"/>
            <p:cNvCxnSpPr>
              <a:stCxn id="1212" idx="0"/>
              <a:endCxn id="1225" idx="4"/>
            </p:cNvCxnSpPr>
            <p:nvPr/>
          </p:nvCxnSpPr>
          <p:spPr>
            <a:xfrm flipH="1" rot="10800000">
              <a:off x="1346948" y="2762797"/>
              <a:ext cx="479100" cy="619500"/>
            </a:xfrm>
            <a:prstGeom prst="straightConnector1">
              <a:avLst/>
            </a:prstGeom>
            <a:noFill/>
            <a:ln cap="flat" cmpd="sng" w="9525">
              <a:solidFill>
                <a:schemeClr val="dk1"/>
              </a:solidFill>
              <a:prstDash val="solid"/>
              <a:round/>
              <a:headEnd len="sm" w="sm" type="none"/>
              <a:tailEnd len="sm" w="sm" type="none"/>
            </a:ln>
          </p:spPr>
        </p:cxnSp>
        <p:cxnSp>
          <p:nvCxnSpPr>
            <p:cNvPr id="1227" name="Google Shape;1227;p137"/>
            <p:cNvCxnSpPr>
              <a:stCxn id="1213" idx="0"/>
              <a:endCxn id="1225" idx="4"/>
            </p:cNvCxnSpPr>
            <p:nvPr/>
          </p:nvCxnSpPr>
          <p:spPr>
            <a:xfrm flipH="1" rot="10800000">
              <a:off x="1646831" y="2762797"/>
              <a:ext cx="179700" cy="619500"/>
            </a:xfrm>
            <a:prstGeom prst="straightConnector1">
              <a:avLst/>
            </a:prstGeom>
            <a:noFill/>
            <a:ln cap="flat" cmpd="sng" w="9525">
              <a:solidFill>
                <a:schemeClr val="dk1"/>
              </a:solidFill>
              <a:prstDash val="solid"/>
              <a:round/>
              <a:headEnd len="sm" w="sm" type="none"/>
              <a:tailEnd len="sm" w="sm" type="none"/>
            </a:ln>
          </p:spPr>
        </p:cxnSp>
        <p:cxnSp>
          <p:nvCxnSpPr>
            <p:cNvPr id="1228" name="Google Shape;1228;p137"/>
            <p:cNvCxnSpPr>
              <a:stCxn id="1214" idx="0"/>
              <a:endCxn id="1225" idx="4"/>
            </p:cNvCxnSpPr>
            <p:nvPr/>
          </p:nvCxnSpPr>
          <p:spPr>
            <a:xfrm rot="10800000">
              <a:off x="1826414" y="2762797"/>
              <a:ext cx="120300" cy="619500"/>
            </a:xfrm>
            <a:prstGeom prst="straightConnector1">
              <a:avLst/>
            </a:prstGeom>
            <a:noFill/>
            <a:ln cap="flat" cmpd="sng" w="9525">
              <a:solidFill>
                <a:schemeClr val="dk1"/>
              </a:solidFill>
              <a:prstDash val="solid"/>
              <a:round/>
              <a:headEnd len="sm" w="sm" type="none"/>
              <a:tailEnd len="sm" w="sm" type="none"/>
            </a:ln>
          </p:spPr>
        </p:cxnSp>
        <p:cxnSp>
          <p:nvCxnSpPr>
            <p:cNvPr id="1229" name="Google Shape;1229;p137"/>
            <p:cNvCxnSpPr>
              <a:stCxn id="1215" idx="0"/>
              <a:endCxn id="1225" idx="4"/>
            </p:cNvCxnSpPr>
            <p:nvPr/>
          </p:nvCxnSpPr>
          <p:spPr>
            <a:xfrm rot="10800000">
              <a:off x="1826297" y="2762797"/>
              <a:ext cx="420300" cy="619500"/>
            </a:xfrm>
            <a:prstGeom prst="straightConnector1">
              <a:avLst/>
            </a:prstGeom>
            <a:noFill/>
            <a:ln cap="flat" cmpd="sng" w="9525">
              <a:solidFill>
                <a:schemeClr val="dk1"/>
              </a:solidFill>
              <a:prstDash val="solid"/>
              <a:round/>
              <a:headEnd len="sm" w="sm" type="none"/>
              <a:tailEnd len="sm" w="sm" type="none"/>
            </a:ln>
          </p:spPr>
        </p:cxnSp>
        <p:cxnSp>
          <p:nvCxnSpPr>
            <p:cNvPr id="1230" name="Google Shape;1230;p137"/>
            <p:cNvCxnSpPr>
              <a:stCxn id="1216" idx="0"/>
              <a:endCxn id="1225" idx="4"/>
            </p:cNvCxnSpPr>
            <p:nvPr/>
          </p:nvCxnSpPr>
          <p:spPr>
            <a:xfrm rot="10800000">
              <a:off x="1826480" y="2762797"/>
              <a:ext cx="720000" cy="619500"/>
            </a:xfrm>
            <a:prstGeom prst="straightConnector1">
              <a:avLst/>
            </a:prstGeom>
            <a:noFill/>
            <a:ln cap="flat" cmpd="sng" w="9525">
              <a:solidFill>
                <a:schemeClr val="dk1"/>
              </a:solidFill>
              <a:prstDash val="solid"/>
              <a:round/>
              <a:headEnd len="sm" w="sm" type="none"/>
              <a:tailEnd len="sm" w="sm" type="none"/>
            </a:ln>
          </p:spPr>
        </p:cxnSp>
        <p:cxnSp>
          <p:nvCxnSpPr>
            <p:cNvPr id="1231" name="Google Shape;1231;p137"/>
            <p:cNvCxnSpPr>
              <a:stCxn id="1217" idx="0"/>
              <a:endCxn id="1225" idx="4"/>
            </p:cNvCxnSpPr>
            <p:nvPr/>
          </p:nvCxnSpPr>
          <p:spPr>
            <a:xfrm rot="10800000">
              <a:off x="1826363" y="2762797"/>
              <a:ext cx="1020000" cy="619500"/>
            </a:xfrm>
            <a:prstGeom prst="straightConnector1">
              <a:avLst/>
            </a:prstGeom>
            <a:noFill/>
            <a:ln cap="flat" cmpd="sng" w="9525">
              <a:solidFill>
                <a:schemeClr val="dk1"/>
              </a:solidFill>
              <a:prstDash val="solid"/>
              <a:round/>
              <a:headEnd len="sm" w="sm" type="none"/>
              <a:tailEnd len="sm" w="sm" type="none"/>
            </a:ln>
          </p:spPr>
        </p:cxnSp>
        <p:cxnSp>
          <p:nvCxnSpPr>
            <p:cNvPr id="1232" name="Google Shape;1232;p137"/>
            <p:cNvCxnSpPr>
              <a:stCxn id="1218" idx="0"/>
              <a:endCxn id="1225" idx="4"/>
            </p:cNvCxnSpPr>
            <p:nvPr/>
          </p:nvCxnSpPr>
          <p:spPr>
            <a:xfrm rot="10800000">
              <a:off x="1826246" y="2762797"/>
              <a:ext cx="1320000" cy="619500"/>
            </a:xfrm>
            <a:prstGeom prst="straightConnector1">
              <a:avLst/>
            </a:prstGeom>
            <a:noFill/>
            <a:ln cap="flat" cmpd="sng" w="9525">
              <a:solidFill>
                <a:schemeClr val="dk1"/>
              </a:solidFill>
              <a:prstDash val="solid"/>
              <a:round/>
              <a:headEnd len="sm" w="sm" type="none"/>
              <a:tailEnd len="sm" w="sm" type="none"/>
            </a:ln>
          </p:spPr>
        </p:cxnSp>
        <p:cxnSp>
          <p:nvCxnSpPr>
            <p:cNvPr id="1233" name="Google Shape;1233;p137"/>
            <p:cNvCxnSpPr>
              <a:stCxn id="1219" idx="0"/>
              <a:endCxn id="1225" idx="4"/>
            </p:cNvCxnSpPr>
            <p:nvPr/>
          </p:nvCxnSpPr>
          <p:spPr>
            <a:xfrm rot="10800000">
              <a:off x="1826129" y="2762797"/>
              <a:ext cx="1620000" cy="619500"/>
            </a:xfrm>
            <a:prstGeom prst="straightConnector1">
              <a:avLst/>
            </a:prstGeom>
            <a:noFill/>
            <a:ln cap="flat" cmpd="sng" w="9525">
              <a:solidFill>
                <a:schemeClr val="dk1"/>
              </a:solidFill>
              <a:prstDash val="solid"/>
              <a:round/>
              <a:headEnd len="sm" w="sm" type="none"/>
              <a:tailEnd len="sm" w="sm" type="none"/>
            </a:ln>
          </p:spPr>
        </p:cxnSp>
        <p:cxnSp>
          <p:nvCxnSpPr>
            <p:cNvPr id="1234" name="Google Shape;1234;p137"/>
            <p:cNvCxnSpPr>
              <a:stCxn id="1220" idx="0"/>
              <a:endCxn id="1225" idx="4"/>
            </p:cNvCxnSpPr>
            <p:nvPr/>
          </p:nvCxnSpPr>
          <p:spPr>
            <a:xfrm rot="10800000">
              <a:off x="1826312" y="2762797"/>
              <a:ext cx="1919700" cy="619500"/>
            </a:xfrm>
            <a:prstGeom prst="straightConnector1">
              <a:avLst/>
            </a:prstGeom>
            <a:noFill/>
            <a:ln cap="flat" cmpd="sng" w="9525">
              <a:solidFill>
                <a:schemeClr val="dk1"/>
              </a:solidFill>
              <a:prstDash val="solid"/>
              <a:round/>
              <a:headEnd len="sm" w="sm" type="none"/>
              <a:tailEnd len="sm" w="sm" type="none"/>
            </a:ln>
          </p:spPr>
        </p:cxnSp>
        <p:cxnSp>
          <p:nvCxnSpPr>
            <p:cNvPr id="1235" name="Google Shape;1235;p137"/>
            <p:cNvCxnSpPr>
              <a:stCxn id="1221" idx="0"/>
              <a:endCxn id="1225" idx="4"/>
            </p:cNvCxnSpPr>
            <p:nvPr/>
          </p:nvCxnSpPr>
          <p:spPr>
            <a:xfrm rot="10800000">
              <a:off x="1826195" y="2762797"/>
              <a:ext cx="2219700" cy="619500"/>
            </a:xfrm>
            <a:prstGeom prst="straightConnector1">
              <a:avLst/>
            </a:prstGeom>
            <a:noFill/>
            <a:ln cap="flat" cmpd="sng" w="9525">
              <a:solidFill>
                <a:schemeClr val="dk1"/>
              </a:solidFill>
              <a:prstDash val="solid"/>
              <a:round/>
              <a:headEnd len="sm" w="sm" type="none"/>
              <a:tailEnd len="sm" w="sm" type="none"/>
            </a:ln>
          </p:spPr>
        </p:cxnSp>
        <p:cxnSp>
          <p:nvCxnSpPr>
            <p:cNvPr id="1236" name="Google Shape;1236;p137"/>
            <p:cNvCxnSpPr>
              <a:stCxn id="1222" idx="0"/>
              <a:endCxn id="1225" idx="4"/>
            </p:cNvCxnSpPr>
            <p:nvPr/>
          </p:nvCxnSpPr>
          <p:spPr>
            <a:xfrm rot="10800000">
              <a:off x="1826078" y="2762797"/>
              <a:ext cx="2519700" cy="619500"/>
            </a:xfrm>
            <a:prstGeom prst="straightConnector1">
              <a:avLst/>
            </a:prstGeom>
            <a:noFill/>
            <a:ln cap="flat" cmpd="sng" w="9525">
              <a:solidFill>
                <a:schemeClr val="dk1"/>
              </a:solidFill>
              <a:prstDash val="solid"/>
              <a:round/>
              <a:headEnd len="sm" w="sm" type="none"/>
              <a:tailEnd len="sm" w="sm" type="none"/>
            </a:ln>
          </p:spPr>
        </p:cxnSp>
        <p:cxnSp>
          <p:nvCxnSpPr>
            <p:cNvPr id="1237" name="Google Shape;1237;p137"/>
            <p:cNvCxnSpPr>
              <a:stCxn id="1223" idx="0"/>
              <a:endCxn id="1225" idx="4"/>
            </p:cNvCxnSpPr>
            <p:nvPr/>
          </p:nvCxnSpPr>
          <p:spPr>
            <a:xfrm rot="10800000">
              <a:off x="1826561" y="2762797"/>
              <a:ext cx="2819100" cy="619500"/>
            </a:xfrm>
            <a:prstGeom prst="straightConnector1">
              <a:avLst/>
            </a:prstGeom>
            <a:noFill/>
            <a:ln cap="flat" cmpd="sng" w="9525">
              <a:solidFill>
                <a:schemeClr val="dk1"/>
              </a:solidFill>
              <a:prstDash val="solid"/>
              <a:round/>
              <a:headEnd len="sm" w="sm" type="none"/>
              <a:tailEnd len="sm" w="sm" type="none"/>
            </a:ln>
          </p:spPr>
        </p:cxnSp>
        <p:cxnSp>
          <p:nvCxnSpPr>
            <p:cNvPr id="1238" name="Google Shape;1238;p137"/>
            <p:cNvCxnSpPr>
              <a:stCxn id="1224" idx="0"/>
              <a:endCxn id="1225" idx="4"/>
            </p:cNvCxnSpPr>
            <p:nvPr/>
          </p:nvCxnSpPr>
          <p:spPr>
            <a:xfrm rot="10800000">
              <a:off x="1826444" y="2762796"/>
              <a:ext cx="3119100" cy="619500"/>
            </a:xfrm>
            <a:prstGeom prst="straightConnector1">
              <a:avLst/>
            </a:prstGeom>
            <a:noFill/>
            <a:ln cap="flat" cmpd="sng" w="9525">
              <a:solidFill>
                <a:schemeClr val="dk1"/>
              </a:solidFill>
              <a:prstDash val="solid"/>
              <a:round/>
              <a:headEnd len="sm" w="sm" type="none"/>
              <a:tailEnd len="sm" w="sm" type="none"/>
            </a:ln>
          </p:spPr>
        </p:cxnSp>
        <p:sp>
          <p:nvSpPr>
            <p:cNvPr id="1239" name="Google Shape;1239;p137"/>
            <p:cNvSpPr/>
            <p:nvPr/>
          </p:nvSpPr>
          <p:spPr>
            <a:xfrm>
              <a:off x="124869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0" name="Google Shape;1240;p137"/>
            <p:cNvSpPr/>
            <p:nvPr/>
          </p:nvSpPr>
          <p:spPr>
            <a:xfrm>
              <a:off x="154858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1" name="Google Shape;1241;p137"/>
            <p:cNvSpPr/>
            <p:nvPr/>
          </p:nvSpPr>
          <p:spPr>
            <a:xfrm>
              <a:off x="1848464"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2" name="Google Shape;1242;p137"/>
            <p:cNvSpPr/>
            <p:nvPr/>
          </p:nvSpPr>
          <p:spPr>
            <a:xfrm>
              <a:off x="2148347"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3" name="Google Shape;1243;p137"/>
            <p:cNvSpPr/>
            <p:nvPr/>
          </p:nvSpPr>
          <p:spPr>
            <a:xfrm>
              <a:off x="2448230"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4" name="Google Shape;1244;p137"/>
            <p:cNvSpPr/>
            <p:nvPr/>
          </p:nvSpPr>
          <p:spPr>
            <a:xfrm>
              <a:off x="2748113"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5" name="Google Shape;1245;p137"/>
            <p:cNvSpPr/>
            <p:nvPr/>
          </p:nvSpPr>
          <p:spPr>
            <a:xfrm>
              <a:off x="3047996"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6" name="Google Shape;1246;p137"/>
            <p:cNvSpPr/>
            <p:nvPr/>
          </p:nvSpPr>
          <p:spPr>
            <a:xfrm>
              <a:off x="3347879"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7" name="Google Shape;1247;p137"/>
            <p:cNvSpPr/>
            <p:nvPr/>
          </p:nvSpPr>
          <p:spPr>
            <a:xfrm>
              <a:off x="3647762"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8" name="Google Shape;1248;p137"/>
            <p:cNvSpPr/>
            <p:nvPr/>
          </p:nvSpPr>
          <p:spPr>
            <a:xfrm>
              <a:off x="3947645"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9" name="Google Shape;1249;p137"/>
            <p:cNvSpPr/>
            <p:nvPr/>
          </p:nvSpPr>
          <p:spPr>
            <a:xfrm>
              <a:off x="424752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50" name="Google Shape;1250;p137"/>
            <p:cNvSpPr/>
            <p:nvPr/>
          </p:nvSpPr>
          <p:spPr>
            <a:xfrm>
              <a:off x="454741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51" name="Google Shape;1251;p137"/>
            <p:cNvSpPr/>
            <p:nvPr/>
          </p:nvSpPr>
          <p:spPr>
            <a:xfrm>
              <a:off x="4847294"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52" name="Google Shape;1252;p137"/>
            <p:cNvSpPr/>
            <p:nvPr/>
          </p:nvSpPr>
          <p:spPr>
            <a:xfrm>
              <a:off x="2580961" y="2443315"/>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1253" name="Google Shape;1253;p137"/>
            <p:cNvCxnSpPr>
              <a:stCxn id="1239" idx="0"/>
              <a:endCxn id="1252" idx="4"/>
            </p:cNvCxnSpPr>
            <p:nvPr/>
          </p:nvCxnSpPr>
          <p:spPr>
            <a:xfrm flipH="1" rot="10800000">
              <a:off x="1346948" y="2762797"/>
              <a:ext cx="1393500" cy="619500"/>
            </a:xfrm>
            <a:prstGeom prst="straightConnector1">
              <a:avLst/>
            </a:prstGeom>
            <a:noFill/>
            <a:ln cap="flat" cmpd="sng" w="9525">
              <a:solidFill>
                <a:schemeClr val="dk1"/>
              </a:solidFill>
              <a:prstDash val="solid"/>
              <a:round/>
              <a:headEnd len="sm" w="sm" type="none"/>
              <a:tailEnd len="sm" w="sm" type="none"/>
            </a:ln>
          </p:spPr>
        </p:cxnSp>
        <p:cxnSp>
          <p:nvCxnSpPr>
            <p:cNvPr id="1254" name="Google Shape;1254;p137"/>
            <p:cNvCxnSpPr>
              <a:stCxn id="1240" idx="0"/>
              <a:endCxn id="1252" idx="4"/>
            </p:cNvCxnSpPr>
            <p:nvPr/>
          </p:nvCxnSpPr>
          <p:spPr>
            <a:xfrm flipH="1" rot="10800000">
              <a:off x="1646831" y="2762797"/>
              <a:ext cx="1094100" cy="619500"/>
            </a:xfrm>
            <a:prstGeom prst="straightConnector1">
              <a:avLst/>
            </a:prstGeom>
            <a:noFill/>
            <a:ln cap="flat" cmpd="sng" w="9525">
              <a:solidFill>
                <a:schemeClr val="dk1"/>
              </a:solidFill>
              <a:prstDash val="solid"/>
              <a:round/>
              <a:headEnd len="sm" w="sm" type="none"/>
              <a:tailEnd len="sm" w="sm" type="none"/>
            </a:ln>
          </p:spPr>
        </p:cxnSp>
        <p:cxnSp>
          <p:nvCxnSpPr>
            <p:cNvPr id="1255" name="Google Shape;1255;p137"/>
            <p:cNvCxnSpPr>
              <a:stCxn id="1241" idx="0"/>
              <a:endCxn id="1252" idx="4"/>
            </p:cNvCxnSpPr>
            <p:nvPr/>
          </p:nvCxnSpPr>
          <p:spPr>
            <a:xfrm flipH="1" rot="10800000">
              <a:off x="1946714" y="2762797"/>
              <a:ext cx="794100" cy="619500"/>
            </a:xfrm>
            <a:prstGeom prst="straightConnector1">
              <a:avLst/>
            </a:prstGeom>
            <a:noFill/>
            <a:ln cap="flat" cmpd="sng" w="9525">
              <a:solidFill>
                <a:schemeClr val="dk1"/>
              </a:solidFill>
              <a:prstDash val="solid"/>
              <a:round/>
              <a:headEnd len="sm" w="sm" type="none"/>
              <a:tailEnd len="sm" w="sm" type="none"/>
            </a:ln>
          </p:spPr>
        </p:cxnSp>
        <p:cxnSp>
          <p:nvCxnSpPr>
            <p:cNvPr id="1256" name="Google Shape;1256;p137"/>
            <p:cNvCxnSpPr>
              <a:stCxn id="1242" idx="0"/>
              <a:endCxn id="1252" idx="4"/>
            </p:cNvCxnSpPr>
            <p:nvPr/>
          </p:nvCxnSpPr>
          <p:spPr>
            <a:xfrm flipH="1" rot="10800000">
              <a:off x="2246597" y="2762797"/>
              <a:ext cx="494100" cy="619500"/>
            </a:xfrm>
            <a:prstGeom prst="straightConnector1">
              <a:avLst/>
            </a:prstGeom>
            <a:noFill/>
            <a:ln cap="flat" cmpd="sng" w="9525">
              <a:solidFill>
                <a:schemeClr val="dk1"/>
              </a:solidFill>
              <a:prstDash val="solid"/>
              <a:round/>
              <a:headEnd len="sm" w="sm" type="none"/>
              <a:tailEnd len="sm" w="sm" type="none"/>
            </a:ln>
          </p:spPr>
        </p:cxnSp>
        <p:cxnSp>
          <p:nvCxnSpPr>
            <p:cNvPr id="1257" name="Google Shape;1257;p137"/>
            <p:cNvCxnSpPr>
              <a:stCxn id="1243" idx="0"/>
              <a:endCxn id="1252" idx="4"/>
            </p:cNvCxnSpPr>
            <p:nvPr/>
          </p:nvCxnSpPr>
          <p:spPr>
            <a:xfrm flipH="1" rot="10800000">
              <a:off x="2546480" y="2762797"/>
              <a:ext cx="194400" cy="619500"/>
            </a:xfrm>
            <a:prstGeom prst="straightConnector1">
              <a:avLst/>
            </a:prstGeom>
            <a:noFill/>
            <a:ln cap="flat" cmpd="sng" w="9525">
              <a:solidFill>
                <a:schemeClr val="dk1"/>
              </a:solidFill>
              <a:prstDash val="solid"/>
              <a:round/>
              <a:headEnd len="sm" w="sm" type="none"/>
              <a:tailEnd len="sm" w="sm" type="none"/>
            </a:ln>
          </p:spPr>
        </p:cxnSp>
        <p:cxnSp>
          <p:nvCxnSpPr>
            <p:cNvPr id="1258" name="Google Shape;1258;p137"/>
            <p:cNvCxnSpPr>
              <a:stCxn id="1244" idx="0"/>
              <a:endCxn id="1252" idx="4"/>
            </p:cNvCxnSpPr>
            <p:nvPr/>
          </p:nvCxnSpPr>
          <p:spPr>
            <a:xfrm rot="10800000">
              <a:off x="2740763" y="2762797"/>
              <a:ext cx="105600" cy="619500"/>
            </a:xfrm>
            <a:prstGeom prst="straightConnector1">
              <a:avLst/>
            </a:prstGeom>
            <a:noFill/>
            <a:ln cap="flat" cmpd="sng" w="9525">
              <a:solidFill>
                <a:schemeClr val="dk1"/>
              </a:solidFill>
              <a:prstDash val="solid"/>
              <a:round/>
              <a:headEnd len="sm" w="sm" type="none"/>
              <a:tailEnd len="sm" w="sm" type="none"/>
            </a:ln>
          </p:spPr>
        </p:cxnSp>
        <p:cxnSp>
          <p:nvCxnSpPr>
            <p:cNvPr id="1259" name="Google Shape;1259;p137"/>
            <p:cNvCxnSpPr>
              <a:stCxn id="1245" idx="0"/>
              <a:endCxn id="1252" idx="4"/>
            </p:cNvCxnSpPr>
            <p:nvPr/>
          </p:nvCxnSpPr>
          <p:spPr>
            <a:xfrm rot="10800000">
              <a:off x="2740646" y="2762797"/>
              <a:ext cx="405600" cy="619500"/>
            </a:xfrm>
            <a:prstGeom prst="straightConnector1">
              <a:avLst/>
            </a:prstGeom>
            <a:noFill/>
            <a:ln cap="flat" cmpd="sng" w="9525">
              <a:solidFill>
                <a:schemeClr val="dk1"/>
              </a:solidFill>
              <a:prstDash val="solid"/>
              <a:round/>
              <a:headEnd len="sm" w="sm" type="none"/>
              <a:tailEnd len="sm" w="sm" type="none"/>
            </a:ln>
          </p:spPr>
        </p:cxnSp>
        <p:cxnSp>
          <p:nvCxnSpPr>
            <p:cNvPr id="1260" name="Google Shape;1260;p137"/>
            <p:cNvCxnSpPr>
              <a:stCxn id="1246" idx="0"/>
              <a:endCxn id="1252" idx="4"/>
            </p:cNvCxnSpPr>
            <p:nvPr/>
          </p:nvCxnSpPr>
          <p:spPr>
            <a:xfrm rot="10800000">
              <a:off x="2740529" y="2762797"/>
              <a:ext cx="705600" cy="619500"/>
            </a:xfrm>
            <a:prstGeom prst="straightConnector1">
              <a:avLst/>
            </a:prstGeom>
            <a:noFill/>
            <a:ln cap="flat" cmpd="sng" w="9525">
              <a:solidFill>
                <a:schemeClr val="dk1"/>
              </a:solidFill>
              <a:prstDash val="solid"/>
              <a:round/>
              <a:headEnd len="sm" w="sm" type="none"/>
              <a:tailEnd len="sm" w="sm" type="none"/>
            </a:ln>
          </p:spPr>
        </p:cxnSp>
        <p:cxnSp>
          <p:nvCxnSpPr>
            <p:cNvPr id="1261" name="Google Shape;1261;p137"/>
            <p:cNvCxnSpPr>
              <a:stCxn id="1247" idx="0"/>
              <a:endCxn id="1252" idx="4"/>
            </p:cNvCxnSpPr>
            <p:nvPr/>
          </p:nvCxnSpPr>
          <p:spPr>
            <a:xfrm rot="10800000">
              <a:off x="2740712" y="2762797"/>
              <a:ext cx="1005300" cy="619500"/>
            </a:xfrm>
            <a:prstGeom prst="straightConnector1">
              <a:avLst/>
            </a:prstGeom>
            <a:noFill/>
            <a:ln cap="flat" cmpd="sng" w="9525">
              <a:solidFill>
                <a:schemeClr val="dk1"/>
              </a:solidFill>
              <a:prstDash val="solid"/>
              <a:round/>
              <a:headEnd len="sm" w="sm" type="none"/>
              <a:tailEnd len="sm" w="sm" type="none"/>
            </a:ln>
          </p:spPr>
        </p:cxnSp>
        <p:cxnSp>
          <p:nvCxnSpPr>
            <p:cNvPr id="1262" name="Google Shape;1262;p137"/>
            <p:cNvCxnSpPr>
              <a:stCxn id="1248" idx="0"/>
              <a:endCxn id="1252" idx="4"/>
            </p:cNvCxnSpPr>
            <p:nvPr/>
          </p:nvCxnSpPr>
          <p:spPr>
            <a:xfrm rot="10800000">
              <a:off x="2740595" y="2762797"/>
              <a:ext cx="1305300" cy="619500"/>
            </a:xfrm>
            <a:prstGeom prst="straightConnector1">
              <a:avLst/>
            </a:prstGeom>
            <a:noFill/>
            <a:ln cap="flat" cmpd="sng" w="9525">
              <a:solidFill>
                <a:schemeClr val="dk1"/>
              </a:solidFill>
              <a:prstDash val="solid"/>
              <a:round/>
              <a:headEnd len="sm" w="sm" type="none"/>
              <a:tailEnd len="sm" w="sm" type="none"/>
            </a:ln>
          </p:spPr>
        </p:cxnSp>
        <p:cxnSp>
          <p:nvCxnSpPr>
            <p:cNvPr id="1263" name="Google Shape;1263;p137"/>
            <p:cNvCxnSpPr>
              <a:stCxn id="1249" idx="0"/>
              <a:endCxn id="1252" idx="4"/>
            </p:cNvCxnSpPr>
            <p:nvPr/>
          </p:nvCxnSpPr>
          <p:spPr>
            <a:xfrm rot="10800000">
              <a:off x="2740478" y="2762797"/>
              <a:ext cx="1605300" cy="619500"/>
            </a:xfrm>
            <a:prstGeom prst="straightConnector1">
              <a:avLst/>
            </a:prstGeom>
            <a:noFill/>
            <a:ln cap="flat" cmpd="sng" w="9525">
              <a:solidFill>
                <a:schemeClr val="dk1"/>
              </a:solidFill>
              <a:prstDash val="solid"/>
              <a:round/>
              <a:headEnd len="sm" w="sm" type="none"/>
              <a:tailEnd len="sm" w="sm" type="none"/>
            </a:ln>
          </p:spPr>
        </p:cxnSp>
        <p:cxnSp>
          <p:nvCxnSpPr>
            <p:cNvPr id="1264" name="Google Shape;1264;p137"/>
            <p:cNvCxnSpPr>
              <a:stCxn id="1250" idx="0"/>
              <a:endCxn id="1252" idx="4"/>
            </p:cNvCxnSpPr>
            <p:nvPr/>
          </p:nvCxnSpPr>
          <p:spPr>
            <a:xfrm rot="10800000">
              <a:off x="2740961" y="2762797"/>
              <a:ext cx="1904700" cy="619500"/>
            </a:xfrm>
            <a:prstGeom prst="straightConnector1">
              <a:avLst/>
            </a:prstGeom>
            <a:noFill/>
            <a:ln cap="flat" cmpd="sng" w="9525">
              <a:solidFill>
                <a:schemeClr val="dk1"/>
              </a:solidFill>
              <a:prstDash val="solid"/>
              <a:round/>
              <a:headEnd len="sm" w="sm" type="none"/>
              <a:tailEnd len="sm" w="sm" type="none"/>
            </a:ln>
          </p:spPr>
        </p:cxnSp>
        <p:cxnSp>
          <p:nvCxnSpPr>
            <p:cNvPr id="1265" name="Google Shape;1265;p137"/>
            <p:cNvCxnSpPr>
              <a:stCxn id="1251" idx="0"/>
              <a:endCxn id="1252" idx="4"/>
            </p:cNvCxnSpPr>
            <p:nvPr/>
          </p:nvCxnSpPr>
          <p:spPr>
            <a:xfrm rot="10800000">
              <a:off x="2740844" y="2762796"/>
              <a:ext cx="2204700" cy="619500"/>
            </a:xfrm>
            <a:prstGeom prst="straightConnector1">
              <a:avLst/>
            </a:prstGeom>
            <a:noFill/>
            <a:ln cap="flat" cmpd="sng" w="9525">
              <a:solidFill>
                <a:schemeClr val="dk1"/>
              </a:solidFill>
              <a:prstDash val="solid"/>
              <a:round/>
              <a:headEnd len="sm" w="sm" type="none"/>
              <a:tailEnd len="sm" w="sm" type="none"/>
            </a:ln>
          </p:spPr>
        </p:cxnSp>
        <p:sp>
          <p:nvSpPr>
            <p:cNvPr id="1266" name="Google Shape;1266;p137"/>
            <p:cNvSpPr/>
            <p:nvPr/>
          </p:nvSpPr>
          <p:spPr>
            <a:xfrm>
              <a:off x="1248698"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67" name="Google Shape;1267;p137"/>
            <p:cNvSpPr/>
            <p:nvPr/>
          </p:nvSpPr>
          <p:spPr>
            <a:xfrm>
              <a:off x="1548581"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68" name="Google Shape;1268;p137"/>
            <p:cNvSpPr/>
            <p:nvPr/>
          </p:nvSpPr>
          <p:spPr>
            <a:xfrm>
              <a:off x="1848464"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69" name="Google Shape;1269;p137"/>
            <p:cNvSpPr/>
            <p:nvPr/>
          </p:nvSpPr>
          <p:spPr>
            <a:xfrm>
              <a:off x="2148347"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0" name="Google Shape;1270;p137"/>
            <p:cNvSpPr/>
            <p:nvPr/>
          </p:nvSpPr>
          <p:spPr>
            <a:xfrm>
              <a:off x="2448230"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1" name="Google Shape;1271;p137"/>
            <p:cNvSpPr/>
            <p:nvPr/>
          </p:nvSpPr>
          <p:spPr>
            <a:xfrm>
              <a:off x="2748113"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2" name="Google Shape;1272;p137"/>
            <p:cNvSpPr/>
            <p:nvPr/>
          </p:nvSpPr>
          <p:spPr>
            <a:xfrm>
              <a:off x="3047996"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3" name="Google Shape;1273;p137"/>
            <p:cNvSpPr/>
            <p:nvPr/>
          </p:nvSpPr>
          <p:spPr>
            <a:xfrm>
              <a:off x="3347879"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4" name="Google Shape;1274;p137"/>
            <p:cNvSpPr/>
            <p:nvPr/>
          </p:nvSpPr>
          <p:spPr>
            <a:xfrm>
              <a:off x="3647762"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5" name="Google Shape;1275;p137"/>
            <p:cNvSpPr/>
            <p:nvPr/>
          </p:nvSpPr>
          <p:spPr>
            <a:xfrm>
              <a:off x="3947645"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6" name="Google Shape;1276;p137"/>
            <p:cNvSpPr/>
            <p:nvPr/>
          </p:nvSpPr>
          <p:spPr>
            <a:xfrm>
              <a:off x="4247528"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7" name="Google Shape;1277;p137"/>
            <p:cNvSpPr/>
            <p:nvPr/>
          </p:nvSpPr>
          <p:spPr>
            <a:xfrm>
              <a:off x="4547411"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8" name="Google Shape;1278;p137"/>
            <p:cNvSpPr/>
            <p:nvPr/>
          </p:nvSpPr>
          <p:spPr>
            <a:xfrm>
              <a:off x="4847294" y="3382294"/>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9" name="Google Shape;1279;p137"/>
            <p:cNvSpPr/>
            <p:nvPr/>
          </p:nvSpPr>
          <p:spPr>
            <a:xfrm>
              <a:off x="4409758" y="2443315"/>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1280" name="Google Shape;1280;p137"/>
            <p:cNvCxnSpPr>
              <a:stCxn id="1266" idx="0"/>
              <a:endCxn id="1279" idx="4"/>
            </p:cNvCxnSpPr>
            <p:nvPr/>
          </p:nvCxnSpPr>
          <p:spPr>
            <a:xfrm flipH="1" rot="10800000">
              <a:off x="1346948" y="2762795"/>
              <a:ext cx="3222300" cy="619500"/>
            </a:xfrm>
            <a:prstGeom prst="straightConnector1">
              <a:avLst/>
            </a:prstGeom>
            <a:noFill/>
            <a:ln cap="flat" cmpd="sng" w="9525">
              <a:solidFill>
                <a:schemeClr val="dk1"/>
              </a:solidFill>
              <a:prstDash val="solid"/>
              <a:round/>
              <a:headEnd len="sm" w="sm" type="none"/>
              <a:tailEnd len="sm" w="sm" type="none"/>
            </a:ln>
          </p:spPr>
        </p:cxnSp>
        <p:cxnSp>
          <p:nvCxnSpPr>
            <p:cNvPr id="1281" name="Google Shape;1281;p137"/>
            <p:cNvCxnSpPr>
              <a:stCxn id="1267" idx="0"/>
              <a:endCxn id="1279" idx="4"/>
            </p:cNvCxnSpPr>
            <p:nvPr/>
          </p:nvCxnSpPr>
          <p:spPr>
            <a:xfrm flipH="1" rot="10800000">
              <a:off x="1646831" y="2762795"/>
              <a:ext cx="2922900" cy="619500"/>
            </a:xfrm>
            <a:prstGeom prst="straightConnector1">
              <a:avLst/>
            </a:prstGeom>
            <a:noFill/>
            <a:ln cap="flat" cmpd="sng" w="9525">
              <a:solidFill>
                <a:schemeClr val="dk1"/>
              </a:solidFill>
              <a:prstDash val="solid"/>
              <a:round/>
              <a:headEnd len="sm" w="sm" type="none"/>
              <a:tailEnd len="sm" w="sm" type="none"/>
            </a:ln>
          </p:spPr>
        </p:cxnSp>
        <p:cxnSp>
          <p:nvCxnSpPr>
            <p:cNvPr id="1282" name="Google Shape;1282;p137"/>
            <p:cNvCxnSpPr>
              <a:stCxn id="1268" idx="0"/>
              <a:endCxn id="1279" idx="4"/>
            </p:cNvCxnSpPr>
            <p:nvPr/>
          </p:nvCxnSpPr>
          <p:spPr>
            <a:xfrm flipH="1" rot="10800000">
              <a:off x="1946714" y="2762795"/>
              <a:ext cx="2622900" cy="619500"/>
            </a:xfrm>
            <a:prstGeom prst="straightConnector1">
              <a:avLst/>
            </a:prstGeom>
            <a:noFill/>
            <a:ln cap="flat" cmpd="sng" w="9525">
              <a:solidFill>
                <a:schemeClr val="dk1"/>
              </a:solidFill>
              <a:prstDash val="solid"/>
              <a:round/>
              <a:headEnd len="sm" w="sm" type="none"/>
              <a:tailEnd len="sm" w="sm" type="none"/>
            </a:ln>
          </p:spPr>
        </p:cxnSp>
        <p:cxnSp>
          <p:nvCxnSpPr>
            <p:cNvPr id="1283" name="Google Shape;1283;p137"/>
            <p:cNvCxnSpPr>
              <a:stCxn id="1269" idx="0"/>
              <a:endCxn id="1279" idx="4"/>
            </p:cNvCxnSpPr>
            <p:nvPr/>
          </p:nvCxnSpPr>
          <p:spPr>
            <a:xfrm flipH="1" rot="10800000">
              <a:off x="2246597" y="2762795"/>
              <a:ext cx="2322900" cy="619500"/>
            </a:xfrm>
            <a:prstGeom prst="straightConnector1">
              <a:avLst/>
            </a:prstGeom>
            <a:noFill/>
            <a:ln cap="flat" cmpd="sng" w="9525">
              <a:solidFill>
                <a:schemeClr val="dk1"/>
              </a:solidFill>
              <a:prstDash val="solid"/>
              <a:round/>
              <a:headEnd len="sm" w="sm" type="none"/>
              <a:tailEnd len="sm" w="sm" type="none"/>
            </a:ln>
          </p:spPr>
        </p:cxnSp>
        <p:cxnSp>
          <p:nvCxnSpPr>
            <p:cNvPr id="1284" name="Google Shape;1284;p137"/>
            <p:cNvCxnSpPr>
              <a:stCxn id="1270" idx="0"/>
              <a:endCxn id="1279" idx="4"/>
            </p:cNvCxnSpPr>
            <p:nvPr/>
          </p:nvCxnSpPr>
          <p:spPr>
            <a:xfrm flipH="1" rot="10800000">
              <a:off x="2546480" y="2762795"/>
              <a:ext cx="2023200" cy="619500"/>
            </a:xfrm>
            <a:prstGeom prst="straightConnector1">
              <a:avLst/>
            </a:prstGeom>
            <a:noFill/>
            <a:ln cap="flat" cmpd="sng" w="9525">
              <a:solidFill>
                <a:schemeClr val="dk1"/>
              </a:solidFill>
              <a:prstDash val="solid"/>
              <a:round/>
              <a:headEnd len="sm" w="sm" type="none"/>
              <a:tailEnd len="sm" w="sm" type="none"/>
            </a:ln>
          </p:spPr>
        </p:cxnSp>
        <p:cxnSp>
          <p:nvCxnSpPr>
            <p:cNvPr id="1285" name="Google Shape;1285;p137"/>
            <p:cNvCxnSpPr>
              <a:stCxn id="1271" idx="0"/>
              <a:endCxn id="1279" idx="4"/>
            </p:cNvCxnSpPr>
            <p:nvPr/>
          </p:nvCxnSpPr>
          <p:spPr>
            <a:xfrm flipH="1" rot="10800000">
              <a:off x="2846363" y="2762795"/>
              <a:ext cx="1723200" cy="619500"/>
            </a:xfrm>
            <a:prstGeom prst="straightConnector1">
              <a:avLst/>
            </a:prstGeom>
            <a:noFill/>
            <a:ln cap="flat" cmpd="sng" w="9525">
              <a:solidFill>
                <a:schemeClr val="dk1"/>
              </a:solidFill>
              <a:prstDash val="solid"/>
              <a:round/>
              <a:headEnd len="sm" w="sm" type="none"/>
              <a:tailEnd len="sm" w="sm" type="none"/>
            </a:ln>
          </p:spPr>
        </p:cxnSp>
        <p:cxnSp>
          <p:nvCxnSpPr>
            <p:cNvPr id="1286" name="Google Shape;1286;p137"/>
            <p:cNvCxnSpPr>
              <a:stCxn id="1272" idx="0"/>
              <a:endCxn id="1279" idx="4"/>
            </p:cNvCxnSpPr>
            <p:nvPr/>
          </p:nvCxnSpPr>
          <p:spPr>
            <a:xfrm flipH="1" rot="10800000">
              <a:off x="3146246" y="2762795"/>
              <a:ext cx="1423200" cy="619500"/>
            </a:xfrm>
            <a:prstGeom prst="straightConnector1">
              <a:avLst/>
            </a:prstGeom>
            <a:noFill/>
            <a:ln cap="flat" cmpd="sng" w="9525">
              <a:solidFill>
                <a:schemeClr val="dk1"/>
              </a:solidFill>
              <a:prstDash val="solid"/>
              <a:round/>
              <a:headEnd len="sm" w="sm" type="none"/>
              <a:tailEnd len="sm" w="sm" type="none"/>
            </a:ln>
          </p:spPr>
        </p:cxnSp>
        <p:cxnSp>
          <p:nvCxnSpPr>
            <p:cNvPr id="1287" name="Google Shape;1287;p137"/>
            <p:cNvCxnSpPr>
              <a:stCxn id="1273" idx="0"/>
              <a:endCxn id="1279" idx="4"/>
            </p:cNvCxnSpPr>
            <p:nvPr/>
          </p:nvCxnSpPr>
          <p:spPr>
            <a:xfrm flipH="1" rot="10800000">
              <a:off x="3446129" y="2762795"/>
              <a:ext cx="1123200" cy="619500"/>
            </a:xfrm>
            <a:prstGeom prst="straightConnector1">
              <a:avLst/>
            </a:prstGeom>
            <a:noFill/>
            <a:ln cap="flat" cmpd="sng" w="9525">
              <a:solidFill>
                <a:schemeClr val="dk1"/>
              </a:solidFill>
              <a:prstDash val="solid"/>
              <a:round/>
              <a:headEnd len="sm" w="sm" type="none"/>
              <a:tailEnd len="sm" w="sm" type="none"/>
            </a:ln>
          </p:spPr>
        </p:cxnSp>
        <p:cxnSp>
          <p:nvCxnSpPr>
            <p:cNvPr id="1288" name="Google Shape;1288;p137"/>
            <p:cNvCxnSpPr>
              <a:stCxn id="1274" idx="0"/>
              <a:endCxn id="1279" idx="4"/>
            </p:cNvCxnSpPr>
            <p:nvPr/>
          </p:nvCxnSpPr>
          <p:spPr>
            <a:xfrm flipH="1" rot="10800000">
              <a:off x="3746012" y="2762795"/>
              <a:ext cx="823500" cy="619500"/>
            </a:xfrm>
            <a:prstGeom prst="straightConnector1">
              <a:avLst/>
            </a:prstGeom>
            <a:noFill/>
            <a:ln cap="flat" cmpd="sng" w="9525">
              <a:solidFill>
                <a:schemeClr val="dk1"/>
              </a:solidFill>
              <a:prstDash val="solid"/>
              <a:round/>
              <a:headEnd len="sm" w="sm" type="none"/>
              <a:tailEnd len="sm" w="sm" type="none"/>
            </a:ln>
          </p:spPr>
        </p:cxnSp>
        <p:cxnSp>
          <p:nvCxnSpPr>
            <p:cNvPr id="1289" name="Google Shape;1289;p137"/>
            <p:cNvCxnSpPr>
              <a:stCxn id="1275" idx="0"/>
              <a:endCxn id="1279" idx="4"/>
            </p:cNvCxnSpPr>
            <p:nvPr/>
          </p:nvCxnSpPr>
          <p:spPr>
            <a:xfrm flipH="1" rot="10800000">
              <a:off x="4045895" y="2762795"/>
              <a:ext cx="523500" cy="619500"/>
            </a:xfrm>
            <a:prstGeom prst="straightConnector1">
              <a:avLst/>
            </a:prstGeom>
            <a:noFill/>
            <a:ln cap="flat" cmpd="sng" w="9525">
              <a:solidFill>
                <a:schemeClr val="dk1"/>
              </a:solidFill>
              <a:prstDash val="solid"/>
              <a:round/>
              <a:headEnd len="sm" w="sm" type="none"/>
              <a:tailEnd len="sm" w="sm" type="none"/>
            </a:ln>
          </p:spPr>
        </p:cxnSp>
        <p:cxnSp>
          <p:nvCxnSpPr>
            <p:cNvPr id="1290" name="Google Shape;1290;p137"/>
            <p:cNvCxnSpPr>
              <a:stCxn id="1276" idx="0"/>
              <a:endCxn id="1279" idx="4"/>
            </p:cNvCxnSpPr>
            <p:nvPr/>
          </p:nvCxnSpPr>
          <p:spPr>
            <a:xfrm flipH="1" rot="10800000">
              <a:off x="4345778" y="2762795"/>
              <a:ext cx="223500" cy="619500"/>
            </a:xfrm>
            <a:prstGeom prst="straightConnector1">
              <a:avLst/>
            </a:prstGeom>
            <a:noFill/>
            <a:ln cap="flat" cmpd="sng" w="9525">
              <a:solidFill>
                <a:schemeClr val="dk1"/>
              </a:solidFill>
              <a:prstDash val="solid"/>
              <a:round/>
              <a:headEnd len="sm" w="sm" type="none"/>
              <a:tailEnd len="sm" w="sm" type="none"/>
            </a:ln>
          </p:spPr>
        </p:cxnSp>
        <p:cxnSp>
          <p:nvCxnSpPr>
            <p:cNvPr id="1291" name="Google Shape;1291;p137"/>
            <p:cNvCxnSpPr>
              <a:stCxn id="1277" idx="0"/>
              <a:endCxn id="1279" idx="4"/>
            </p:cNvCxnSpPr>
            <p:nvPr/>
          </p:nvCxnSpPr>
          <p:spPr>
            <a:xfrm rot="10800000">
              <a:off x="4569761" y="2762795"/>
              <a:ext cx="75900" cy="619500"/>
            </a:xfrm>
            <a:prstGeom prst="straightConnector1">
              <a:avLst/>
            </a:prstGeom>
            <a:noFill/>
            <a:ln cap="flat" cmpd="sng" w="9525">
              <a:solidFill>
                <a:schemeClr val="dk1"/>
              </a:solidFill>
              <a:prstDash val="solid"/>
              <a:round/>
              <a:headEnd len="sm" w="sm" type="none"/>
              <a:tailEnd len="sm" w="sm" type="none"/>
            </a:ln>
          </p:spPr>
        </p:cxnSp>
        <p:cxnSp>
          <p:nvCxnSpPr>
            <p:cNvPr id="1292" name="Google Shape;1292;p137"/>
            <p:cNvCxnSpPr>
              <a:stCxn id="1278" idx="0"/>
              <a:endCxn id="1279" idx="4"/>
            </p:cNvCxnSpPr>
            <p:nvPr/>
          </p:nvCxnSpPr>
          <p:spPr>
            <a:xfrm rot="10800000">
              <a:off x="4569644" y="2762794"/>
              <a:ext cx="375900" cy="619500"/>
            </a:xfrm>
            <a:prstGeom prst="straightConnector1">
              <a:avLst/>
            </a:prstGeom>
            <a:noFill/>
            <a:ln cap="flat" cmpd="sng" w="9525">
              <a:solidFill>
                <a:schemeClr val="dk1"/>
              </a:solidFill>
              <a:prstDash val="solid"/>
              <a:round/>
              <a:headEnd len="sm" w="sm" type="none"/>
              <a:tailEnd len="sm" w="sm" type="none"/>
            </a:ln>
          </p:spPr>
        </p:cxnSp>
        <p:sp>
          <p:nvSpPr>
            <p:cNvPr id="1293" name="Google Shape;1293;p137"/>
            <p:cNvSpPr/>
            <p:nvPr/>
          </p:nvSpPr>
          <p:spPr>
            <a:xfrm>
              <a:off x="1248698"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94" name="Google Shape;1294;p137"/>
            <p:cNvSpPr/>
            <p:nvPr/>
          </p:nvSpPr>
          <p:spPr>
            <a:xfrm>
              <a:off x="1548581"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95" name="Google Shape;1295;p137"/>
            <p:cNvSpPr/>
            <p:nvPr/>
          </p:nvSpPr>
          <p:spPr>
            <a:xfrm>
              <a:off x="1848464"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96" name="Google Shape;1296;p137"/>
            <p:cNvSpPr/>
            <p:nvPr/>
          </p:nvSpPr>
          <p:spPr>
            <a:xfrm>
              <a:off x="2148347"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97" name="Google Shape;1297;p137"/>
            <p:cNvSpPr/>
            <p:nvPr/>
          </p:nvSpPr>
          <p:spPr>
            <a:xfrm>
              <a:off x="2448230"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98" name="Google Shape;1298;p137"/>
            <p:cNvSpPr/>
            <p:nvPr/>
          </p:nvSpPr>
          <p:spPr>
            <a:xfrm>
              <a:off x="2748113"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99" name="Google Shape;1299;p137"/>
            <p:cNvSpPr/>
            <p:nvPr/>
          </p:nvSpPr>
          <p:spPr>
            <a:xfrm>
              <a:off x="3047996"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00" name="Google Shape;1300;p137"/>
            <p:cNvSpPr/>
            <p:nvPr/>
          </p:nvSpPr>
          <p:spPr>
            <a:xfrm>
              <a:off x="3347879"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01" name="Google Shape;1301;p137"/>
            <p:cNvSpPr/>
            <p:nvPr/>
          </p:nvSpPr>
          <p:spPr>
            <a:xfrm>
              <a:off x="3647762"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02" name="Google Shape;1302;p137"/>
            <p:cNvSpPr/>
            <p:nvPr/>
          </p:nvSpPr>
          <p:spPr>
            <a:xfrm>
              <a:off x="3947645"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03" name="Google Shape;1303;p137"/>
            <p:cNvSpPr/>
            <p:nvPr/>
          </p:nvSpPr>
          <p:spPr>
            <a:xfrm>
              <a:off x="4247528"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04" name="Google Shape;1304;p137"/>
            <p:cNvSpPr/>
            <p:nvPr/>
          </p:nvSpPr>
          <p:spPr>
            <a:xfrm>
              <a:off x="4547411"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05" name="Google Shape;1305;p137"/>
            <p:cNvSpPr/>
            <p:nvPr/>
          </p:nvSpPr>
          <p:spPr>
            <a:xfrm>
              <a:off x="4847294"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06" name="Google Shape;1306;p137"/>
            <p:cNvSpPr/>
            <p:nvPr/>
          </p:nvSpPr>
          <p:spPr>
            <a:xfrm>
              <a:off x="3495359" y="2443315"/>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1307" name="Google Shape;1307;p137"/>
            <p:cNvCxnSpPr>
              <a:stCxn id="1293" idx="0"/>
              <a:endCxn id="1306" idx="4"/>
            </p:cNvCxnSpPr>
            <p:nvPr/>
          </p:nvCxnSpPr>
          <p:spPr>
            <a:xfrm flipH="1" rot="10800000">
              <a:off x="1346948" y="2762796"/>
              <a:ext cx="2307900" cy="619500"/>
            </a:xfrm>
            <a:prstGeom prst="straightConnector1">
              <a:avLst/>
            </a:prstGeom>
            <a:noFill/>
            <a:ln cap="flat" cmpd="sng" w="9525">
              <a:solidFill>
                <a:schemeClr val="dk1"/>
              </a:solidFill>
              <a:prstDash val="solid"/>
              <a:round/>
              <a:headEnd len="sm" w="sm" type="none"/>
              <a:tailEnd len="sm" w="sm" type="none"/>
            </a:ln>
          </p:spPr>
        </p:cxnSp>
        <p:cxnSp>
          <p:nvCxnSpPr>
            <p:cNvPr id="1308" name="Google Shape;1308;p137"/>
            <p:cNvCxnSpPr>
              <a:stCxn id="1294" idx="0"/>
              <a:endCxn id="1306" idx="4"/>
            </p:cNvCxnSpPr>
            <p:nvPr/>
          </p:nvCxnSpPr>
          <p:spPr>
            <a:xfrm flipH="1" rot="10800000">
              <a:off x="1646831" y="2762796"/>
              <a:ext cx="2008500" cy="619500"/>
            </a:xfrm>
            <a:prstGeom prst="straightConnector1">
              <a:avLst/>
            </a:prstGeom>
            <a:noFill/>
            <a:ln cap="flat" cmpd="sng" w="9525">
              <a:solidFill>
                <a:schemeClr val="dk1"/>
              </a:solidFill>
              <a:prstDash val="solid"/>
              <a:round/>
              <a:headEnd len="sm" w="sm" type="none"/>
              <a:tailEnd len="sm" w="sm" type="none"/>
            </a:ln>
          </p:spPr>
        </p:cxnSp>
        <p:cxnSp>
          <p:nvCxnSpPr>
            <p:cNvPr id="1309" name="Google Shape;1309;p137"/>
            <p:cNvCxnSpPr>
              <a:stCxn id="1295" idx="0"/>
              <a:endCxn id="1306" idx="4"/>
            </p:cNvCxnSpPr>
            <p:nvPr/>
          </p:nvCxnSpPr>
          <p:spPr>
            <a:xfrm flipH="1" rot="10800000">
              <a:off x="1946714" y="2762796"/>
              <a:ext cx="1708500" cy="619500"/>
            </a:xfrm>
            <a:prstGeom prst="straightConnector1">
              <a:avLst/>
            </a:prstGeom>
            <a:noFill/>
            <a:ln cap="flat" cmpd="sng" w="9525">
              <a:solidFill>
                <a:schemeClr val="dk1"/>
              </a:solidFill>
              <a:prstDash val="solid"/>
              <a:round/>
              <a:headEnd len="sm" w="sm" type="none"/>
              <a:tailEnd len="sm" w="sm" type="none"/>
            </a:ln>
          </p:spPr>
        </p:cxnSp>
        <p:cxnSp>
          <p:nvCxnSpPr>
            <p:cNvPr id="1310" name="Google Shape;1310;p137"/>
            <p:cNvCxnSpPr>
              <a:stCxn id="1296" idx="0"/>
              <a:endCxn id="1306" idx="4"/>
            </p:cNvCxnSpPr>
            <p:nvPr/>
          </p:nvCxnSpPr>
          <p:spPr>
            <a:xfrm flipH="1" rot="10800000">
              <a:off x="2246597" y="2762796"/>
              <a:ext cx="1408500" cy="619500"/>
            </a:xfrm>
            <a:prstGeom prst="straightConnector1">
              <a:avLst/>
            </a:prstGeom>
            <a:noFill/>
            <a:ln cap="flat" cmpd="sng" w="9525">
              <a:solidFill>
                <a:schemeClr val="dk1"/>
              </a:solidFill>
              <a:prstDash val="solid"/>
              <a:round/>
              <a:headEnd len="sm" w="sm" type="none"/>
              <a:tailEnd len="sm" w="sm" type="none"/>
            </a:ln>
          </p:spPr>
        </p:cxnSp>
        <p:cxnSp>
          <p:nvCxnSpPr>
            <p:cNvPr id="1311" name="Google Shape;1311;p137"/>
            <p:cNvCxnSpPr>
              <a:stCxn id="1297" idx="0"/>
              <a:endCxn id="1306" idx="4"/>
            </p:cNvCxnSpPr>
            <p:nvPr/>
          </p:nvCxnSpPr>
          <p:spPr>
            <a:xfrm flipH="1" rot="10800000">
              <a:off x="2546480" y="2762796"/>
              <a:ext cx="1108800" cy="619500"/>
            </a:xfrm>
            <a:prstGeom prst="straightConnector1">
              <a:avLst/>
            </a:prstGeom>
            <a:noFill/>
            <a:ln cap="flat" cmpd="sng" w="9525">
              <a:solidFill>
                <a:schemeClr val="dk1"/>
              </a:solidFill>
              <a:prstDash val="solid"/>
              <a:round/>
              <a:headEnd len="sm" w="sm" type="none"/>
              <a:tailEnd len="sm" w="sm" type="none"/>
            </a:ln>
          </p:spPr>
        </p:cxnSp>
        <p:cxnSp>
          <p:nvCxnSpPr>
            <p:cNvPr id="1312" name="Google Shape;1312;p137"/>
            <p:cNvCxnSpPr>
              <a:stCxn id="1298" idx="0"/>
              <a:endCxn id="1306" idx="4"/>
            </p:cNvCxnSpPr>
            <p:nvPr/>
          </p:nvCxnSpPr>
          <p:spPr>
            <a:xfrm flipH="1" rot="10800000">
              <a:off x="2846363" y="2762796"/>
              <a:ext cx="808800" cy="619500"/>
            </a:xfrm>
            <a:prstGeom prst="straightConnector1">
              <a:avLst/>
            </a:prstGeom>
            <a:noFill/>
            <a:ln cap="flat" cmpd="sng" w="9525">
              <a:solidFill>
                <a:schemeClr val="dk1"/>
              </a:solidFill>
              <a:prstDash val="solid"/>
              <a:round/>
              <a:headEnd len="sm" w="sm" type="none"/>
              <a:tailEnd len="sm" w="sm" type="none"/>
            </a:ln>
          </p:spPr>
        </p:cxnSp>
        <p:cxnSp>
          <p:nvCxnSpPr>
            <p:cNvPr id="1313" name="Google Shape;1313;p137"/>
            <p:cNvCxnSpPr>
              <a:stCxn id="1299" idx="0"/>
              <a:endCxn id="1306" idx="4"/>
            </p:cNvCxnSpPr>
            <p:nvPr/>
          </p:nvCxnSpPr>
          <p:spPr>
            <a:xfrm flipH="1" rot="10800000">
              <a:off x="3146246" y="2762796"/>
              <a:ext cx="508800" cy="619500"/>
            </a:xfrm>
            <a:prstGeom prst="straightConnector1">
              <a:avLst/>
            </a:prstGeom>
            <a:noFill/>
            <a:ln cap="flat" cmpd="sng" w="9525">
              <a:solidFill>
                <a:schemeClr val="dk1"/>
              </a:solidFill>
              <a:prstDash val="solid"/>
              <a:round/>
              <a:headEnd len="sm" w="sm" type="none"/>
              <a:tailEnd len="sm" w="sm" type="none"/>
            </a:ln>
          </p:spPr>
        </p:cxnSp>
        <p:cxnSp>
          <p:nvCxnSpPr>
            <p:cNvPr id="1314" name="Google Shape;1314;p137"/>
            <p:cNvCxnSpPr>
              <a:stCxn id="1300" idx="0"/>
              <a:endCxn id="1306" idx="4"/>
            </p:cNvCxnSpPr>
            <p:nvPr/>
          </p:nvCxnSpPr>
          <p:spPr>
            <a:xfrm flipH="1" rot="10800000">
              <a:off x="3446129" y="2762796"/>
              <a:ext cx="208800" cy="619500"/>
            </a:xfrm>
            <a:prstGeom prst="straightConnector1">
              <a:avLst/>
            </a:prstGeom>
            <a:noFill/>
            <a:ln cap="flat" cmpd="sng" w="9525">
              <a:solidFill>
                <a:schemeClr val="dk1"/>
              </a:solidFill>
              <a:prstDash val="solid"/>
              <a:round/>
              <a:headEnd len="sm" w="sm" type="none"/>
              <a:tailEnd len="sm" w="sm" type="none"/>
            </a:ln>
          </p:spPr>
        </p:cxnSp>
        <p:cxnSp>
          <p:nvCxnSpPr>
            <p:cNvPr id="1315" name="Google Shape;1315;p137"/>
            <p:cNvCxnSpPr>
              <a:stCxn id="1301" idx="0"/>
              <a:endCxn id="1306" idx="4"/>
            </p:cNvCxnSpPr>
            <p:nvPr/>
          </p:nvCxnSpPr>
          <p:spPr>
            <a:xfrm rot="10800000">
              <a:off x="3655112" y="2762796"/>
              <a:ext cx="90900" cy="619500"/>
            </a:xfrm>
            <a:prstGeom prst="straightConnector1">
              <a:avLst/>
            </a:prstGeom>
            <a:noFill/>
            <a:ln cap="flat" cmpd="sng" w="9525">
              <a:solidFill>
                <a:schemeClr val="dk1"/>
              </a:solidFill>
              <a:prstDash val="solid"/>
              <a:round/>
              <a:headEnd len="sm" w="sm" type="none"/>
              <a:tailEnd len="sm" w="sm" type="none"/>
            </a:ln>
          </p:spPr>
        </p:cxnSp>
        <p:cxnSp>
          <p:nvCxnSpPr>
            <p:cNvPr id="1316" name="Google Shape;1316;p137"/>
            <p:cNvCxnSpPr>
              <a:stCxn id="1302" idx="0"/>
              <a:endCxn id="1306" idx="4"/>
            </p:cNvCxnSpPr>
            <p:nvPr/>
          </p:nvCxnSpPr>
          <p:spPr>
            <a:xfrm rot="10800000">
              <a:off x="3654995" y="2762796"/>
              <a:ext cx="390900" cy="619500"/>
            </a:xfrm>
            <a:prstGeom prst="straightConnector1">
              <a:avLst/>
            </a:prstGeom>
            <a:noFill/>
            <a:ln cap="flat" cmpd="sng" w="9525">
              <a:solidFill>
                <a:schemeClr val="dk1"/>
              </a:solidFill>
              <a:prstDash val="solid"/>
              <a:round/>
              <a:headEnd len="sm" w="sm" type="none"/>
              <a:tailEnd len="sm" w="sm" type="none"/>
            </a:ln>
          </p:spPr>
        </p:cxnSp>
        <p:cxnSp>
          <p:nvCxnSpPr>
            <p:cNvPr id="1317" name="Google Shape;1317;p137"/>
            <p:cNvCxnSpPr>
              <a:stCxn id="1303" idx="0"/>
              <a:endCxn id="1306" idx="4"/>
            </p:cNvCxnSpPr>
            <p:nvPr/>
          </p:nvCxnSpPr>
          <p:spPr>
            <a:xfrm rot="10800000">
              <a:off x="3654878" y="2762796"/>
              <a:ext cx="690900" cy="619500"/>
            </a:xfrm>
            <a:prstGeom prst="straightConnector1">
              <a:avLst/>
            </a:prstGeom>
            <a:noFill/>
            <a:ln cap="flat" cmpd="sng" w="9525">
              <a:solidFill>
                <a:schemeClr val="dk1"/>
              </a:solidFill>
              <a:prstDash val="solid"/>
              <a:round/>
              <a:headEnd len="sm" w="sm" type="none"/>
              <a:tailEnd len="sm" w="sm" type="none"/>
            </a:ln>
          </p:spPr>
        </p:cxnSp>
        <p:cxnSp>
          <p:nvCxnSpPr>
            <p:cNvPr id="1318" name="Google Shape;1318;p137"/>
            <p:cNvCxnSpPr>
              <a:stCxn id="1304" idx="0"/>
              <a:endCxn id="1306" idx="4"/>
            </p:cNvCxnSpPr>
            <p:nvPr/>
          </p:nvCxnSpPr>
          <p:spPr>
            <a:xfrm rot="10800000">
              <a:off x="3655361" y="2762796"/>
              <a:ext cx="990300" cy="619500"/>
            </a:xfrm>
            <a:prstGeom prst="straightConnector1">
              <a:avLst/>
            </a:prstGeom>
            <a:noFill/>
            <a:ln cap="flat" cmpd="sng" w="9525">
              <a:solidFill>
                <a:schemeClr val="dk1"/>
              </a:solidFill>
              <a:prstDash val="solid"/>
              <a:round/>
              <a:headEnd len="sm" w="sm" type="none"/>
              <a:tailEnd len="sm" w="sm" type="none"/>
            </a:ln>
          </p:spPr>
        </p:cxnSp>
        <p:cxnSp>
          <p:nvCxnSpPr>
            <p:cNvPr id="1319" name="Google Shape;1319;p137"/>
            <p:cNvCxnSpPr>
              <a:stCxn id="1305" idx="0"/>
              <a:endCxn id="1306" idx="4"/>
            </p:cNvCxnSpPr>
            <p:nvPr/>
          </p:nvCxnSpPr>
          <p:spPr>
            <a:xfrm rot="10800000">
              <a:off x="3655244" y="2762795"/>
              <a:ext cx="1290300" cy="619500"/>
            </a:xfrm>
            <a:prstGeom prst="straightConnector1">
              <a:avLst/>
            </a:prstGeom>
            <a:noFill/>
            <a:ln cap="flat" cmpd="sng" w="9525">
              <a:solidFill>
                <a:schemeClr val="dk1"/>
              </a:solidFill>
              <a:prstDash val="solid"/>
              <a:round/>
              <a:headEnd len="sm" w="sm" type="none"/>
              <a:tailEnd len="sm" w="sm" type="none"/>
            </a:ln>
          </p:spPr>
        </p:cxnSp>
        <p:grpSp>
          <p:nvGrpSpPr>
            <p:cNvPr id="1320" name="Google Shape;1320;p137"/>
            <p:cNvGrpSpPr/>
            <p:nvPr/>
          </p:nvGrpSpPr>
          <p:grpSpPr>
            <a:xfrm>
              <a:off x="4867655" y="3666353"/>
              <a:ext cx="155565" cy="402444"/>
              <a:chOff x="4842771" y="3772319"/>
              <a:chExt cx="201300" cy="402444"/>
            </a:xfrm>
          </p:grpSpPr>
          <p:cxnSp>
            <p:nvCxnSpPr>
              <p:cNvPr id="1321" name="Google Shape;1321;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2" name="Google Shape;1322;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3" name="Google Shape;1323;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4" name="Google Shape;1324;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5" name="Google Shape;1325;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6" name="Google Shape;1326;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7" name="Google Shape;1327;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8" name="Google Shape;1328;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9" name="Google Shape;1329;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0" name="Google Shape;1330;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1" name="Google Shape;1331;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2" name="Google Shape;1332;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3" name="Google Shape;1333;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334" name="Google Shape;1334;p137"/>
            <p:cNvGrpSpPr/>
            <p:nvPr/>
          </p:nvGrpSpPr>
          <p:grpSpPr>
            <a:xfrm>
              <a:off x="4567772" y="3666353"/>
              <a:ext cx="155565" cy="402444"/>
              <a:chOff x="4842771" y="3772319"/>
              <a:chExt cx="201300" cy="402444"/>
            </a:xfrm>
          </p:grpSpPr>
          <p:cxnSp>
            <p:nvCxnSpPr>
              <p:cNvPr id="1335" name="Google Shape;1335;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6" name="Google Shape;1336;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7" name="Google Shape;1337;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8" name="Google Shape;1338;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9" name="Google Shape;1339;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0" name="Google Shape;1340;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1" name="Google Shape;1341;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2" name="Google Shape;1342;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3" name="Google Shape;1343;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4" name="Google Shape;1344;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5" name="Google Shape;1345;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6" name="Google Shape;1346;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7" name="Google Shape;1347;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348" name="Google Shape;1348;p137"/>
            <p:cNvGrpSpPr/>
            <p:nvPr/>
          </p:nvGrpSpPr>
          <p:grpSpPr>
            <a:xfrm>
              <a:off x="4267889" y="3666353"/>
              <a:ext cx="155565" cy="402444"/>
              <a:chOff x="4842771" y="3772319"/>
              <a:chExt cx="201300" cy="402444"/>
            </a:xfrm>
          </p:grpSpPr>
          <p:cxnSp>
            <p:nvCxnSpPr>
              <p:cNvPr id="1349" name="Google Shape;1349;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0" name="Google Shape;1350;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1" name="Google Shape;1351;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2" name="Google Shape;1352;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3" name="Google Shape;1353;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4" name="Google Shape;1354;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5" name="Google Shape;1355;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6" name="Google Shape;1356;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7" name="Google Shape;1357;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8" name="Google Shape;1358;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9" name="Google Shape;1359;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0" name="Google Shape;1360;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1" name="Google Shape;1361;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362" name="Google Shape;1362;p137"/>
            <p:cNvGrpSpPr/>
            <p:nvPr/>
          </p:nvGrpSpPr>
          <p:grpSpPr>
            <a:xfrm>
              <a:off x="3968006" y="3666353"/>
              <a:ext cx="155565" cy="402444"/>
              <a:chOff x="4842771" y="3772319"/>
              <a:chExt cx="201300" cy="402444"/>
            </a:xfrm>
          </p:grpSpPr>
          <p:cxnSp>
            <p:nvCxnSpPr>
              <p:cNvPr id="1363" name="Google Shape;1363;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4" name="Google Shape;1364;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5" name="Google Shape;1365;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6" name="Google Shape;1366;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7" name="Google Shape;1367;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8" name="Google Shape;1368;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9" name="Google Shape;1369;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0" name="Google Shape;1370;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1" name="Google Shape;1371;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2" name="Google Shape;1372;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3" name="Google Shape;1373;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4" name="Google Shape;1374;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5" name="Google Shape;1375;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376" name="Google Shape;1376;p137"/>
            <p:cNvGrpSpPr/>
            <p:nvPr/>
          </p:nvGrpSpPr>
          <p:grpSpPr>
            <a:xfrm>
              <a:off x="3668123" y="3666353"/>
              <a:ext cx="155565" cy="402444"/>
              <a:chOff x="4842771" y="3772319"/>
              <a:chExt cx="201300" cy="402444"/>
            </a:xfrm>
          </p:grpSpPr>
          <p:cxnSp>
            <p:nvCxnSpPr>
              <p:cNvPr id="1377" name="Google Shape;1377;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8" name="Google Shape;1378;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9" name="Google Shape;1379;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0" name="Google Shape;1380;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1" name="Google Shape;1381;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2" name="Google Shape;1382;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3" name="Google Shape;1383;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4" name="Google Shape;1384;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5" name="Google Shape;1385;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6" name="Google Shape;1386;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7" name="Google Shape;1387;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8" name="Google Shape;1388;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9" name="Google Shape;1389;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390" name="Google Shape;1390;p137"/>
            <p:cNvGrpSpPr/>
            <p:nvPr/>
          </p:nvGrpSpPr>
          <p:grpSpPr>
            <a:xfrm>
              <a:off x="3368240" y="3666353"/>
              <a:ext cx="155565" cy="402444"/>
              <a:chOff x="4842771" y="3772319"/>
              <a:chExt cx="201300" cy="402444"/>
            </a:xfrm>
          </p:grpSpPr>
          <p:cxnSp>
            <p:nvCxnSpPr>
              <p:cNvPr id="1391" name="Google Shape;1391;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2" name="Google Shape;1392;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3" name="Google Shape;1393;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4" name="Google Shape;1394;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5" name="Google Shape;1395;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6" name="Google Shape;1396;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7" name="Google Shape;1397;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8" name="Google Shape;1398;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9" name="Google Shape;1399;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0" name="Google Shape;1400;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1" name="Google Shape;1401;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2" name="Google Shape;1402;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3" name="Google Shape;1403;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404" name="Google Shape;1404;p137"/>
            <p:cNvGrpSpPr/>
            <p:nvPr/>
          </p:nvGrpSpPr>
          <p:grpSpPr>
            <a:xfrm>
              <a:off x="3068357" y="3666353"/>
              <a:ext cx="155565" cy="402444"/>
              <a:chOff x="4842771" y="3772319"/>
              <a:chExt cx="201300" cy="402444"/>
            </a:xfrm>
          </p:grpSpPr>
          <p:cxnSp>
            <p:nvCxnSpPr>
              <p:cNvPr id="1405" name="Google Shape;1405;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6" name="Google Shape;1406;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7" name="Google Shape;1407;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8" name="Google Shape;1408;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9" name="Google Shape;1409;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0" name="Google Shape;1410;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1" name="Google Shape;1411;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2" name="Google Shape;1412;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3" name="Google Shape;1413;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4" name="Google Shape;1414;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5" name="Google Shape;1415;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6" name="Google Shape;1416;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7" name="Google Shape;1417;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418" name="Google Shape;1418;p137"/>
            <p:cNvGrpSpPr/>
            <p:nvPr/>
          </p:nvGrpSpPr>
          <p:grpSpPr>
            <a:xfrm>
              <a:off x="2768473" y="3666353"/>
              <a:ext cx="155565" cy="402444"/>
              <a:chOff x="4842771" y="3772319"/>
              <a:chExt cx="201300" cy="402444"/>
            </a:xfrm>
          </p:grpSpPr>
          <p:cxnSp>
            <p:nvCxnSpPr>
              <p:cNvPr id="1419" name="Google Shape;1419;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0" name="Google Shape;1420;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1" name="Google Shape;1421;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2" name="Google Shape;1422;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3" name="Google Shape;1423;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4" name="Google Shape;1424;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5" name="Google Shape;1425;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6" name="Google Shape;1426;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7" name="Google Shape;1427;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8" name="Google Shape;1428;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9" name="Google Shape;1429;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0" name="Google Shape;1430;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1" name="Google Shape;1431;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432" name="Google Shape;1432;p137"/>
            <p:cNvGrpSpPr/>
            <p:nvPr/>
          </p:nvGrpSpPr>
          <p:grpSpPr>
            <a:xfrm>
              <a:off x="2468590" y="3666353"/>
              <a:ext cx="155565" cy="402444"/>
              <a:chOff x="4842771" y="3772319"/>
              <a:chExt cx="201300" cy="402444"/>
            </a:xfrm>
          </p:grpSpPr>
          <p:cxnSp>
            <p:nvCxnSpPr>
              <p:cNvPr id="1433" name="Google Shape;1433;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4" name="Google Shape;1434;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5" name="Google Shape;1435;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6" name="Google Shape;1436;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7" name="Google Shape;1437;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8" name="Google Shape;1438;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9" name="Google Shape;1439;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0" name="Google Shape;1440;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1" name="Google Shape;1441;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2" name="Google Shape;1442;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3" name="Google Shape;1443;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4" name="Google Shape;1444;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5" name="Google Shape;1445;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446" name="Google Shape;1446;p137"/>
            <p:cNvGrpSpPr/>
            <p:nvPr/>
          </p:nvGrpSpPr>
          <p:grpSpPr>
            <a:xfrm>
              <a:off x="2168708" y="3666353"/>
              <a:ext cx="155565" cy="402444"/>
              <a:chOff x="4842771" y="3772319"/>
              <a:chExt cx="201300" cy="402444"/>
            </a:xfrm>
          </p:grpSpPr>
          <p:cxnSp>
            <p:nvCxnSpPr>
              <p:cNvPr id="1447" name="Google Shape;1447;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8" name="Google Shape;1448;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9" name="Google Shape;1449;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0" name="Google Shape;1450;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1" name="Google Shape;1451;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2" name="Google Shape;1452;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3" name="Google Shape;1453;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4" name="Google Shape;1454;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5" name="Google Shape;1455;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6" name="Google Shape;1456;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7" name="Google Shape;1457;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8" name="Google Shape;1458;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9" name="Google Shape;1459;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460" name="Google Shape;1460;p137"/>
            <p:cNvGrpSpPr/>
            <p:nvPr/>
          </p:nvGrpSpPr>
          <p:grpSpPr>
            <a:xfrm>
              <a:off x="1868825" y="3666353"/>
              <a:ext cx="155565" cy="402444"/>
              <a:chOff x="4842771" y="3772319"/>
              <a:chExt cx="201300" cy="402444"/>
            </a:xfrm>
          </p:grpSpPr>
          <p:cxnSp>
            <p:nvCxnSpPr>
              <p:cNvPr id="1461" name="Google Shape;1461;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2" name="Google Shape;1462;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3" name="Google Shape;1463;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4" name="Google Shape;1464;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5" name="Google Shape;1465;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6" name="Google Shape;1466;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7" name="Google Shape;1467;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8" name="Google Shape;1468;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9" name="Google Shape;1469;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0" name="Google Shape;1470;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1" name="Google Shape;1471;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2" name="Google Shape;1472;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3" name="Google Shape;1473;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474" name="Google Shape;1474;p137"/>
            <p:cNvGrpSpPr/>
            <p:nvPr/>
          </p:nvGrpSpPr>
          <p:grpSpPr>
            <a:xfrm>
              <a:off x="1568942" y="3666353"/>
              <a:ext cx="155565" cy="402444"/>
              <a:chOff x="4842771" y="3772319"/>
              <a:chExt cx="201300" cy="402444"/>
            </a:xfrm>
          </p:grpSpPr>
          <p:cxnSp>
            <p:nvCxnSpPr>
              <p:cNvPr id="1475" name="Google Shape;1475;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6" name="Google Shape;1476;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7" name="Google Shape;1477;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8" name="Google Shape;1478;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9" name="Google Shape;1479;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0" name="Google Shape;1480;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1" name="Google Shape;1481;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2" name="Google Shape;1482;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3" name="Google Shape;1483;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4" name="Google Shape;1484;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5" name="Google Shape;1485;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6" name="Google Shape;1486;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7" name="Google Shape;1487;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488" name="Google Shape;1488;p137"/>
            <p:cNvGrpSpPr/>
            <p:nvPr/>
          </p:nvGrpSpPr>
          <p:grpSpPr>
            <a:xfrm>
              <a:off x="1269059" y="3666353"/>
              <a:ext cx="155565" cy="402444"/>
              <a:chOff x="4842771" y="3772319"/>
              <a:chExt cx="201300" cy="402444"/>
            </a:xfrm>
          </p:grpSpPr>
          <p:cxnSp>
            <p:nvCxnSpPr>
              <p:cNvPr id="1489" name="Google Shape;1489;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0" name="Google Shape;1490;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1" name="Google Shape;1491;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2" name="Google Shape;1492;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3" name="Google Shape;1493;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4" name="Google Shape;1494;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5" name="Google Shape;1495;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6" name="Google Shape;1496;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7" name="Google Shape;1497;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8" name="Google Shape;1498;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9" name="Google Shape;1499;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500" name="Google Shape;1500;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501" name="Google Shape;1501;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sp>
        <p:nvSpPr>
          <p:cNvPr id="1502" name="Google Shape;1502;p137"/>
          <p:cNvSpPr/>
          <p:nvPr/>
        </p:nvSpPr>
        <p:spPr>
          <a:xfrm>
            <a:off x="2757612" y="1085867"/>
            <a:ext cx="2271600" cy="684600"/>
          </a:xfrm>
          <a:prstGeom prst="bentArrow">
            <a:avLst>
              <a:gd fmla="val 25000" name="adj1"/>
              <a:gd fmla="val 25000" name="adj2"/>
              <a:gd fmla="val 42187" name="adj3"/>
              <a:gd fmla="val 43750" name="adj4"/>
            </a:avLst>
          </a:prstGeom>
          <a:solidFill>
            <a:schemeClr val="accent1"/>
          </a:solidFill>
          <a:ln cap="flat" cmpd="sng" w="952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338"/>
              <a:buFont typeface="Arial"/>
              <a:buNone/>
            </a:pPr>
            <a:r>
              <a:rPr b="1" i="0" lang="en-US" sz="1350" u="none" cap="none" strike="noStrike">
                <a:solidFill>
                  <a:schemeClr val="dk1"/>
                </a:solidFill>
                <a:latin typeface="Arial"/>
                <a:ea typeface="Arial"/>
                <a:cs typeface="Arial"/>
                <a:sym typeface="Arial"/>
              </a:rPr>
              <a:t>Network Demands</a:t>
            </a:r>
            <a:endParaRPr b="0" i="0" sz="1400" u="none" cap="none" strike="noStrike">
              <a:solidFill>
                <a:srgbClr val="000000"/>
              </a:solidFill>
              <a:latin typeface="Arial"/>
              <a:ea typeface="Arial"/>
              <a:cs typeface="Arial"/>
              <a:sym typeface="Arial"/>
            </a:endParaRPr>
          </a:p>
        </p:txBody>
      </p:sp>
      <p:grpSp>
        <p:nvGrpSpPr>
          <p:cNvPr id="1503" name="Google Shape;1503;p137"/>
          <p:cNvGrpSpPr/>
          <p:nvPr/>
        </p:nvGrpSpPr>
        <p:grpSpPr>
          <a:xfrm>
            <a:off x="6198445" y="2964459"/>
            <a:ext cx="700425" cy="741315"/>
            <a:chOff x="6593017" y="4204196"/>
            <a:chExt cx="933900" cy="1054353"/>
          </a:xfrm>
        </p:grpSpPr>
        <p:sp>
          <p:nvSpPr>
            <p:cNvPr id="1504" name="Google Shape;1504;p137"/>
            <p:cNvSpPr/>
            <p:nvPr/>
          </p:nvSpPr>
          <p:spPr>
            <a:xfrm>
              <a:off x="6593017" y="4204196"/>
              <a:ext cx="933900" cy="359400"/>
            </a:xfrm>
            <a:prstGeom prst="roundRect">
              <a:avLst>
                <a:gd fmla="val 16667" name="adj"/>
              </a:avLst>
            </a:prstGeom>
            <a:solidFill>
              <a:srgbClr val="F2F2F2"/>
            </a:solidFill>
            <a:ln cap="flat" cmpd="sng" w="9525">
              <a:solidFill>
                <a:srgbClr val="7F7F7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2B69B7"/>
                </a:buClr>
                <a:buSzPts val="338"/>
                <a:buFont typeface="Arial"/>
                <a:buNone/>
              </a:pPr>
              <a:r>
                <a:rPr b="0" i="0" lang="en-US" sz="1350" u="none" cap="none" strike="noStrike">
                  <a:solidFill>
                    <a:srgbClr val="2B69B7"/>
                  </a:solidFill>
                  <a:latin typeface="Arial"/>
                  <a:ea typeface="Arial"/>
                  <a:cs typeface="Arial"/>
                  <a:sym typeface="Arial"/>
                </a:rPr>
                <a:t>P4</a:t>
              </a:r>
              <a:endParaRPr b="0" i="0" sz="1400" u="none" cap="none" strike="noStrike">
                <a:solidFill>
                  <a:srgbClr val="000000"/>
                </a:solidFill>
                <a:latin typeface="Arial"/>
                <a:ea typeface="Arial"/>
                <a:cs typeface="Arial"/>
                <a:sym typeface="Arial"/>
              </a:endParaRPr>
            </a:p>
          </p:txBody>
        </p:sp>
        <p:sp>
          <p:nvSpPr>
            <p:cNvPr id="1505" name="Google Shape;1505;p137"/>
            <p:cNvSpPr/>
            <p:nvPr/>
          </p:nvSpPr>
          <p:spPr>
            <a:xfrm>
              <a:off x="6822025" y="4574549"/>
              <a:ext cx="439800" cy="684000"/>
            </a:xfrm>
            <a:prstGeom prst="downArrow">
              <a:avLst>
                <a:gd fmla="val 50000" name="adj1"/>
                <a:gd fmla="val 43764" name="adj2"/>
              </a:avLst>
            </a:prstGeom>
            <a:solidFill>
              <a:srgbClr val="F2F2F2"/>
            </a:solidFill>
            <a:ln cap="flat" cmpd="sng" w="9525">
              <a:solidFill>
                <a:srgbClr val="5F497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
        <p:nvSpPr>
          <p:cNvPr id="1506" name="Google Shape;1506;p137"/>
          <p:cNvSpPr/>
          <p:nvPr/>
        </p:nvSpPr>
        <p:spPr>
          <a:xfrm rot="10800000">
            <a:off x="4208737" y="1792030"/>
            <a:ext cx="1232100" cy="490500"/>
          </a:xfrm>
          <a:prstGeom prst="bentArrow">
            <a:avLst>
              <a:gd fmla="val 14777" name="adj1"/>
              <a:gd fmla="val 18757" name="adj2"/>
              <a:gd fmla="val 26729" name="adj3"/>
              <a:gd fmla="val 43750" name="adj4"/>
            </a:avLst>
          </a:prstGeom>
          <a:solidFill>
            <a:schemeClr val="accent1"/>
          </a:solidFill>
          <a:ln cap="flat" cmpd="sng" w="952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1507" name="Google Shape;1507;p137"/>
          <p:cNvSpPr txBox="1"/>
          <p:nvPr/>
        </p:nvSpPr>
        <p:spPr>
          <a:xfrm>
            <a:off x="4514597" y="1946195"/>
            <a:ext cx="690000" cy="210000"/>
          </a:xfrm>
          <a:prstGeom prst="rect">
            <a:avLst/>
          </a:prstGeom>
          <a:noFill/>
          <a:ln>
            <a:noFill/>
          </a:ln>
        </p:spPr>
        <p:txBody>
          <a:bodyPr anchorCtr="0" anchor="t" bIns="24000" lIns="48000" spcFirstLastPara="1" rIns="48000" wrap="square" tIns="24000">
            <a:noAutofit/>
          </a:bodyPr>
          <a:lstStyle/>
          <a:p>
            <a:pPr indent="0" lvl="0" marL="0" marR="0" rtl="0" algn="l">
              <a:lnSpc>
                <a:spcPct val="100000"/>
              </a:lnSpc>
              <a:spcBef>
                <a:spcPts val="0"/>
              </a:spcBef>
              <a:spcAft>
                <a:spcPts val="0"/>
              </a:spcAft>
              <a:buClr>
                <a:schemeClr val="dk1"/>
              </a:buClr>
              <a:buSzPts val="263"/>
              <a:buFont typeface="Arial"/>
              <a:buNone/>
            </a:pPr>
            <a:r>
              <a:rPr b="0" i="0" lang="en-US" sz="1050" u="none" cap="none" strike="noStrike">
                <a:solidFill>
                  <a:schemeClr val="dk1"/>
                </a:solidFill>
                <a:latin typeface="Arial"/>
                <a:ea typeface="Arial"/>
                <a:cs typeface="Arial"/>
                <a:sym typeface="Arial"/>
              </a:rPr>
              <a:t>Feedback</a:t>
            </a:r>
            <a:endParaRPr b="0" i="0" sz="1400" u="none" cap="none" strike="noStrike">
              <a:solidFill>
                <a:srgbClr val="000000"/>
              </a:solidFill>
              <a:latin typeface="Arial"/>
              <a:ea typeface="Arial"/>
              <a:cs typeface="Arial"/>
              <a:sym typeface="Arial"/>
            </a:endParaRPr>
          </a:p>
        </p:txBody>
      </p:sp>
      <p:pic>
        <p:nvPicPr>
          <p:cNvPr descr="p4_logotype_web.png" id="1508" name="Google Shape;1508;p137"/>
          <p:cNvPicPr preferRelativeResize="0"/>
          <p:nvPr/>
        </p:nvPicPr>
        <p:blipFill rotWithShape="1">
          <a:blip r:embed="rId4">
            <a:alphaModFix/>
          </a:blip>
          <a:srcRect b="0" l="0" r="0" t="0"/>
          <a:stretch/>
        </p:blipFill>
        <p:spPr>
          <a:xfrm rot="-1382649">
            <a:off x="6369026" y="3995997"/>
            <a:ext cx="444845" cy="3872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1" name="Shape 3771"/>
        <p:cNvGrpSpPr/>
        <p:nvPr/>
      </p:nvGrpSpPr>
      <p:grpSpPr>
        <a:xfrm>
          <a:off x="0" y="0"/>
          <a:ext cx="0" cy="0"/>
          <a:chOff x="0" y="0"/>
          <a:chExt cx="0" cy="0"/>
        </a:xfrm>
      </p:grpSpPr>
      <p:sp>
        <p:nvSpPr>
          <p:cNvPr id="3772" name="Google Shape;3772;p227"/>
          <p:cNvSpPr txBox="1"/>
          <p:nvPr>
            <p:ph type="title"/>
          </p:nvPr>
        </p:nvSpPr>
        <p:spPr>
          <a:xfrm>
            <a:off x="1617132" y="590550"/>
            <a:ext cx="7247400" cy="9399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Coding Break</a:t>
            </a:r>
            <a:endParaRPr/>
          </a:p>
        </p:txBody>
      </p:sp>
      <p:sp>
        <p:nvSpPr>
          <p:cNvPr id="3773" name="Google Shape;3773;p22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7" name="Shape 3777"/>
        <p:cNvGrpSpPr/>
        <p:nvPr/>
      </p:nvGrpSpPr>
      <p:grpSpPr>
        <a:xfrm>
          <a:off x="0" y="0"/>
          <a:ext cx="0" cy="0"/>
          <a:chOff x="0" y="0"/>
          <a:chExt cx="0" cy="0"/>
        </a:xfrm>
      </p:grpSpPr>
      <p:sp>
        <p:nvSpPr>
          <p:cNvPr id="3778" name="Google Shape;3778;p228"/>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Multi-Route Inspection</a:t>
            </a:r>
            <a:endParaRPr/>
          </a:p>
        </p:txBody>
      </p:sp>
      <p:cxnSp>
        <p:nvCxnSpPr>
          <p:cNvPr id="3779" name="Google Shape;3779;p228"/>
          <p:cNvCxnSpPr/>
          <p:nvPr/>
        </p:nvCxnSpPr>
        <p:spPr>
          <a:xfrm>
            <a:off x="2846752" y="2150544"/>
            <a:ext cx="3260736" cy="0"/>
          </a:xfrm>
          <a:prstGeom prst="straightConnector1">
            <a:avLst/>
          </a:prstGeom>
          <a:noFill/>
          <a:ln cap="flat" cmpd="sng" w="9525">
            <a:solidFill>
              <a:srgbClr val="A5A5A5"/>
            </a:solidFill>
            <a:prstDash val="solid"/>
            <a:round/>
            <a:headEnd len="sm" w="sm" type="none"/>
            <a:tailEnd len="sm" w="sm" type="none"/>
          </a:ln>
        </p:spPr>
      </p:cxnSp>
      <p:pic>
        <p:nvPicPr>
          <p:cNvPr id="3780" name="Google Shape;3780;p228"/>
          <p:cNvPicPr preferRelativeResize="0"/>
          <p:nvPr/>
        </p:nvPicPr>
        <p:blipFill rotWithShape="1">
          <a:blip r:embed="rId3">
            <a:alphaModFix/>
          </a:blip>
          <a:srcRect b="0" l="0" r="0" t="0"/>
          <a:stretch/>
        </p:blipFill>
        <p:spPr>
          <a:xfrm>
            <a:off x="2193844" y="1933452"/>
            <a:ext cx="652908" cy="432016"/>
          </a:xfrm>
          <a:prstGeom prst="rect">
            <a:avLst/>
          </a:prstGeom>
          <a:noFill/>
          <a:ln>
            <a:noFill/>
          </a:ln>
        </p:spPr>
      </p:pic>
      <p:pic>
        <p:nvPicPr>
          <p:cNvPr id="3781" name="Google Shape;3781;p228"/>
          <p:cNvPicPr preferRelativeResize="0"/>
          <p:nvPr/>
        </p:nvPicPr>
        <p:blipFill rotWithShape="1">
          <a:blip r:embed="rId3">
            <a:alphaModFix/>
          </a:blip>
          <a:srcRect b="0" l="0" r="0" t="0"/>
          <a:stretch/>
        </p:blipFill>
        <p:spPr>
          <a:xfrm>
            <a:off x="6107488" y="1933452"/>
            <a:ext cx="652908" cy="432016"/>
          </a:xfrm>
          <a:prstGeom prst="rect">
            <a:avLst/>
          </a:prstGeom>
          <a:noFill/>
          <a:ln>
            <a:noFill/>
          </a:ln>
        </p:spPr>
      </p:pic>
      <p:pic>
        <p:nvPicPr>
          <p:cNvPr id="3782" name="Google Shape;3782;p228"/>
          <p:cNvPicPr preferRelativeResize="0"/>
          <p:nvPr/>
        </p:nvPicPr>
        <p:blipFill rotWithShape="1">
          <a:blip r:embed="rId3">
            <a:alphaModFix/>
          </a:blip>
          <a:srcRect b="0" l="0" r="0" t="0"/>
          <a:stretch/>
        </p:blipFill>
        <p:spPr>
          <a:xfrm>
            <a:off x="4150666" y="3545445"/>
            <a:ext cx="652908" cy="432016"/>
          </a:xfrm>
          <a:prstGeom prst="rect">
            <a:avLst/>
          </a:prstGeom>
          <a:noFill/>
          <a:ln>
            <a:noFill/>
          </a:ln>
        </p:spPr>
      </p:pic>
      <p:cxnSp>
        <p:nvCxnSpPr>
          <p:cNvPr id="3783" name="Google Shape;3783;p228"/>
          <p:cNvCxnSpPr/>
          <p:nvPr/>
        </p:nvCxnSpPr>
        <p:spPr>
          <a:xfrm flipH="1" rot="10800000">
            <a:off x="4803574" y="2367636"/>
            <a:ext cx="1630368" cy="1394901"/>
          </a:xfrm>
          <a:prstGeom prst="straightConnector1">
            <a:avLst/>
          </a:prstGeom>
          <a:noFill/>
          <a:ln cap="flat" cmpd="sng" w="9525">
            <a:solidFill>
              <a:srgbClr val="A5A5A5"/>
            </a:solidFill>
            <a:prstDash val="solid"/>
            <a:round/>
            <a:headEnd len="sm" w="sm" type="none"/>
            <a:tailEnd len="sm" w="sm" type="none"/>
          </a:ln>
        </p:spPr>
      </p:cxnSp>
      <p:cxnSp>
        <p:nvCxnSpPr>
          <p:cNvPr id="3784" name="Google Shape;3784;p228"/>
          <p:cNvCxnSpPr/>
          <p:nvPr/>
        </p:nvCxnSpPr>
        <p:spPr>
          <a:xfrm>
            <a:off x="2520298" y="2367636"/>
            <a:ext cx="1630368" cy="1394901"/>
          </a:xfrm>
          <a:prstGeom prst="straightConnector1">
            <a:avLst/>
          </a:prstGeom>
          <a:noFill/>
          <a:ln cap="flat" cmpd="sng" w="9525">
            <a:solidFill>
              <a:srgbClr val="A5A5A5"/>
            </a:solidFill>
            <a:prstDash val="solid"/>
            <a:round/>
            <a:headEnd len="sm" w="sm" type="none"/>
            <a:tailEnd len="sm" w="sm" type="none"/>
          </a:ln>
        </p:spPr>
      </p:cxnSp>
      <p:grpSp>
        <p:nvGrpSpPr>
          <p:cNvPr id="3785" name="Google Shape;3785;p228"/>
          <p:cNvGrpSpPr/>
          <p:nvPr/>
        </p:nvGrpSpPr>
        <p:grpSpPr>
          <a:xfrm>
            <a:off x="696128" y="1624447"/>
            <a:ext cx="710289" cy="255788"/>
            <a:chOff x="12523788" y="-511175"/>
            <a:chExt cx="13454062" cy="4845051"/>
          </a:xfrm>
        </p:grpSpPr>
        <p:sp>
          <p:nvSpPr>
            <p:cNvPr id="3786" name="Google Shape;3786;p228"/>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87" name="Google Shape;3787;p228"/>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88" name="Google Shape;3788;p228"/>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89" name="Google Shape;3789;p228"/>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0" name="Google Shape;3790;p228"/>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1" name="Google Shape;3791;p228"/>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2" name="Google Shape;3792;p228"/>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3" name="Google Shape;3793;p228"/>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3794" name="Google Shape;3794;p228"/>
          <p:cNvGrpSpPr/>
          <p:nvPr/>
        </p:nvGrpSpPr>
        <p:grpSpPr>
          <a:xfrm>
            <a:off x="4121975" y="4391643"/>
            <a:ext cx="710289" cy="255788"/>
            <a:chOff x="12523788" y="-511175"/>
            <a:chExt cx="13454062" cy="4845051"/>
          </a:xfrm>
        </p:grpSpPr>
        <p:sp>
          <p:nvSpPr>
            <p:cNvPr id="3795" name="Google Shape;3795;p228"/>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6" name="Google Shape;3796;p228"/>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7" name="Google Shape;3797;p228"/>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8" name="Google Shape;3798;p228"/>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9" name="Google Shape;3799;p228"/>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0" name="Google Shape;3800;p228"/>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1" name="Google Shape;3801;p228"/>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2" name="Google Shape;3802;p228"/>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3803" name="Google Shape;3803;p228"/>
          <p:cNvGrpSpPr/>
          <p:nvPr/>
        </p:nvGrpSpPr>
        <p:grpSpPr>
          <a:xfrm>
            <a:off x="7409776" y="1591887"/>
            <a:ext cx="710289" cy="255788"/>
            <a:chOff x="12523788" y="-511175"/>
            <a:chExt cx="13454062" cy="4845051"/>
          </a:xfrm>
        </p:grpSpPr>
        <p:sp>
          <p:nvSpPr>
            <p:cNvPr id="3804" name="Google Shape;3804;p228"/>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5" name="Google Shape;3805;p228"/>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6" name="Google Shape;3806;p228"/>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7" name="Google Shape;3807;p228"/>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8" name="Google Shape;3808;p228"/>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9" name="Google Shape;3809;p228"/>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10" name="Google Shape;3810;p228"/>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11" name="Google Shape;3811;p228"/>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cxnSp>
        <p:nvCxnSpPr>
          <p:cNvPr id="3812" name="Google Shape;3812;p228"/>
          <p:cNvCxnSpPr>
            <a:stCxn id="3805" idx="7"/>
          </p:cNvCxnSpPr>
          <p:nvPr/>
        </p:nvCxnSpPr>
        <p:spPr>
          <a:xfrm>
            <a:off x="1406417" y="1814947"/>
            <a:ext cx="787500" cy="335700"/>
          </a:xfrm>
          <a:prstGeom prst="straightConnector1">
            <a:avLst/>
          </a:prstGeom>
          <a:noFill/>
          <a:ln cap="flat" cmpd="sng" w="9525">
            <a:solidFill>
              <a:srgbClr val="A5A5A5"/>
            </a:solidFill>
            <a:prstDash val="solid"/>
            <a:round/>
            <a:headEnd len="sm" w="sm" type="none"/>
            <a:tailEnd len="sm" w="sm" type="none"/>
          </a:ln>
        </p:spPr>
      </p:cxnSp>
      <p:cxnSp>
        <p:nvCxnSpPr>
          <p:cNvPr id="3813" name="Google Shape;3813;p228"/>
          <p:cNvCxnSpPr>
            <a:endCxn id="3789" idx="3"/>
          </p:cNvCxnSpPr>
          <p:nvPr/>
        </p:nvCxnSpPr>
        <p:spPr>
          <a:xfrm flipH="1">
            <a:off x="6760276" y="1847675"/>
            <a:ext cx="649500" cy="303000"/>
          </a:xfrm>
          <a:prstGeom prst="straightConnector1">
            <a:avLst/>
          </a:prstGeom>
          <a:noFill/>
          <a:ln cap="flat" cmpd="sng" w="9525">
            <a:solidFill>
              <a:srgbClr val="A5A5A5"/>
            </a:solidFill>
            <a:prstDash val="solid"/>
            <a:round/>
            <a:headEnd len="sm" w="sm" type="none"/>
            <a:tailEnd len="sm" w="sm" type="none"/>
          </a:ln>
        </p:spPr>
      </p:cxnSp>
      <p:sp>
        <p:nvSpPr>
          <p:cNvPr id="3814" name="Google Shape;3814;p228"/>
          <p:cNvSpPr txBox="1"/>
          <p:nvPr/>
        </p:nvSpPr>
        <p:spPr>
          <a:xfrm>
            <a:off x="2128844" y="2280145"/>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s1</a:t>
            </a:r>
            <a:endParaRPr/>
          </a:p>
        </p:txBody>
      </p:sp>
      <p:sp>
        <p:nvSpPr>
          <p:cNvPr id="3815" name="Google Shape;3815;p228"/>
          <p:cNvSpPr txBox="1"/>
          <p:nvPr/>
        </p:nvSpPr>
        <p:spPr>
          <a:xfrm>
            <a:off x="499177" y="1045893"/>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h1</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(10.0.1.1)</a:t>
            </a:r>
            <a:endParaRPr/>
          </a:p>
        </p:txBody>
      </p:sp>
      <p:sp>
        <p:nvSpPr>
          <p:cNvPr id="3816" name="Google Shape;3816;p228"/>
          <p:cNvSpPr txBox="1"/>
          <p:nvPr/>
        </p:nvSpPr>
        <p:spPr>
          <a:xfrm>
            <a:off x="4604270" y="3827389"/>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s3</a:t>
            </a:r>
            <a:endParaRPr/>
          </a:p>
        </p:txBody>
      </p:sp>
      <p:sp>
        <p:nvSpPr>
          <p:cNvPr id="3817" name="Google Shape;3817;p228"/>
          <p:cNvSpPr txBox="1"/>
          <p:nvPr/>
        </p:nvSpPr>
        <p:spPr>
          <a:xfrm>
            <a:off x="6506787" y="2302432"/>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s2</a:t>
            </a:r>
            <a:endParaRPr/>
          </a:p>
        </p:txBody>
      </p:sp>
      <p:sp>
        <p:nvSpPr>
          <p:cNvPr id="3818" name="Google Shape;3818;p228"/>
          <p:cNvSpPr txBox="1"/>
          <p:nvPr/>
        </p:nvSpPr>
        <p:spPr>
          <a:xfrm>
            <a:off x="4848310" y="4133597"/>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h3</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(10.0.3.3)</a:t>
            </a:r>
            <a:endParaRPr/>
          </a:p>
        </p:txBody>
      </p:sp>
      <p:sp>
        <p:nvSpPr>
          <p:cNvPr id="3819" name="Google Shape;3819;p228"/>
          <p:cNvSpPr txBox="1"/>
          <p:nvPr/>
        </p:nvSpPr>
        <p:spPr>
          <a:xfrm>
            <a:off x="7222944" y="930267"/>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h2</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(10.0.2.2)</a:t>
            </a:r>
            <a:endParaRPr/>
          </a:p>
        </p:txBody>
      </p:sp>
      <p:grpSp>
        <p:nvGrpSpPr>
          <p:cNvPr id="3820" name="Google Shape;3820;p228"/>
          <p:cNvGrpSpPr/>
          <p:nvPr/>
        </p:nvGrpSpPr>
        <p:grpSpPr>
          <a:xfrm>
            <a:off x="700266" y="2329158"/>
            <a:ext cx="710289" cy="255788"/>
            <a:chOff x="12523788" y="-511175"/>
            <a:chExt cx="13454062" cy="4845051"/>
          </a:xfrm>
        </p:grpSpPr>
        <p:sp>
          <p:nvSpPr>
            <p:cNvPr id="3821" name="Google Shape;3821;p228"/>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22" name="Google Shape;3822;p228"/>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23" name="Google Shape;3823;p228"/>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24" name="Google Shape;3824;p228"/>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25" name="Google Shape;3825;p228"/>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26" name="Google Shape;3826;p228"/>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27" name="Google Shape;3827;p228"/>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28" name="Google Shape;3828;p228"/>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cxnSp>
        <p:nvCxnSpPr>
          <p:cNvPr id="3829" name="Google Shape;3829;p228"/>
          <p:cNvCxnSpPr>
            <a:stCxn id="3828" idx="8"/>
            <a:endCxn id="3786" idx="1"/>
          </p:cNvCxnSpPr>
          <p:nvPr/>
        </p:nvCxnSpPr>
        <p:spPr>
          <a:xfrm flipH="1" rot="10800000">
            <a:off x="1410555" y="2150658"/>
            <a:ext cx="783300" cy="178500"/>
          </a:xfrm>
          <a:prstGeom prst="straightConnector1">
            <a:avLst/>
          </a:prstGeom>
          <a:noFill/>
          <a:ln cap="flat" cmpd="sng" w="9525">
            <a:solidFill>
              <a:srgbClr val="A5A5A5"/>
            </a:solidFill>
            <a:prstDash val="solid"/>
            <a:round/>
            <a:headEnd len="sm" w="sm" type="none"/>
            <a:tailEnd len="sm" w="sm" type="none"/>
          </a:ln>
        </p:spPr>
      </p:cxnSp>
      <p:sp>
        <p:nvSpPr>
          <p:cNvPr id="3830" name="Google Shape;3830;p228"/>
          <p:cNvSpPr txBox="1"/>
          <p:nvPr/>
        </p:nvSpPr>
        <p:spPr>
          <a:xfrm>
            <a:off x="396861" y="2671764"/>
            <a:ext cx="120097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h11</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(10.0.1.11)</a:t>
            </a:r>
            <a:endParaRPr/>
          </a:p>
        </p:txBody>
      </p:sp>
      <p:grpSp>
        <p:nvGrpSpPr>
          <p:cNvPr id="3831" name="Google Shape;3831;p228"/>
          <p:cNvGrpSpPr/>
          <p:nvPr/>
        </p:nvGrpSpPr>
        <p:grpSpPr>
          <a:xfrm>
            <a:off x="7447993" y="2292857"/>
            <a:ext cx="710289" cy="255788"/>
            <a:chOff x="12523788" y="-511175"/>
            <a:chExt cx="13454062" cy="4845051"/>
          </a:xfrm>
        </p:grpSpPr>
        <p:sp>
          <p:nvSpPr>
            <p:cNvPr id="3832" name="Google Shape;3832;p228"/>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33" name="Google Shape;3833;p228"/>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34" name="Google Shape;3834;p228"/>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35" name="Google Shape;3835;p228"/>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36" name="Google Shape;3836;p228"/>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37" name="Google Shape;3837;p228"/>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38" name="Google Shape;3838;p228"/>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39" name="Google Shape;3839;p228"/>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3840" name="Google Shape;3840;p228"/>
          <p:cNvSpPr txBox="1"/>
          <p:nvPr/>
        </p:nvSpPr>
        <p:spPr>
          <a:xfrm>
            <a:off x="7245984" y="2503254"/>
            <a:ext cx="120097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h22</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(10.0.2.22)</a:t>
            </a:r>
            <a:endParaRPr/>
          </a:p>
        </p:txBody>
      </p:sp>
      <p:cxnSp>
        <p:nvCxnSpPr>
          <p:cNvPr id="3841" name="Google Shape;3841;p228"/>
          <p:cNvCxnSpPr>
            <a:stCxn id="3832" idx="1"/>
            <a:endCxn id="3781" idx="3"/>
          </p:cNvCxnSpPr>
          <p:nvPr/>
        </p:nvCxnSpPr>
        <p:spPr>
          <a:xfrm rot="10800000">
            <a:off x="6760396" y="2149460"/>
            <a:ext cx="687600" cy="207300"/>
          </a:xfrm>
          <a:prstGeom prst="straightConnector1">
            <a:avLst/>
          </a:prstGeom>
          <a:noFill/>
          <a:ln cap="flat" cmpd="sng" w="9525">
            <a:solidFill>
              <a:srgbClr val="A5A5A5"/>
            </a:solidFill>
            <a:prstDash val="solid"/>
            <a:round/>
            <a:headEnd len="sm" w="sm" type="none"/>
            <a:tailEnd len="sm" w="sm" type="none"/>
          </a:ln>
        </p:spPr>
      </p:cxnSp>
      <p:sp>
        <p:nvSpPr>
          <p:cNvPr id="3842" name="Google Shape;3842;p228"/>
          <p:cNvSpPr/>
          <p:nvPr/>
        </p:nvSpPr>
        <p:spPr>
          <a:xfrm>
            <a:off x="1303582" y="1338032"/>
            <a:ext cx="643500" cy="223800"/>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pkt</a:t>
            </a:r>
            <a:endParaRPr/>
          </a:p>
        </p:txBody>
      </p:sp>
      <p:sp>
        <p:nvSpPr>
          <p:cNvPr id="3843" name="Google Shape;3843;p228"/>
          <p:cNvSpPr/>
          <p:nvPr/>
        </p:nvSpPr>
        <p:spPr>
          <a:xfrm>
            <a:off x="2269640" y="1631280"/>
            <a:ext cx="643611" cy="223725"/>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44" name="Google Shape;3844;p228"/>
          <p:cNvSpPr/>
          <p:nvPr/>
        </p:nvSpPr>
        <p:spPr>
          <a:xfrm>
            <a:off x="2478379" y="1631279"/>
            <a:ext cx="45719" cy="223725"/>
          </a:xfrm>
          <a:prstGeom prst="rect">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45" name="Google Shape;3845;p228"/>
          <p:cNvSpPr/>
          <p:nvPr/>
        </p:nvSpPr>
        <p:spPr>
          <a:xfrm>
            <a:off x="6067728" y="1591887"/>
            <a:ext cx="643611" cy="230141"/>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46" name="Google Shape;3846;p228"/>
          <p:cNvSpPr/>
          <p:nvPr/>
        </p:nvSpPr>
        <p:spPr>
          <a:xfrm>
            <a:off x="6282502" y="1591470"/>
            <a:ext cx="45719" cy="230558"/>
          </a:xfrm>
          <a:prstGeom prst="rect">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47" name="Google Shape;3847;p228"/>
          <p:cNvSpPr/>
          <p:nvPr/>
        </p:nvSpPr>
        <p:spPr>
          <a:xfrm>
            <a:off x="6326818" y="1591650"/>
            <a:ext cx="45719" cy="230558"/>
          </a:xfrm>
          <a:prstGeom prst="rect">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48" name="Google Shape;3848;p228"/>
          <p:cNvSpPr/>
          <p:nvPr/>
        </p:nvSpPr>
        <p:spPr>
          <a:xfrm>
            <a:off x="7308390" y="1202951"/>
            <a:ext cx="643611" cy="230141"/>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49" name="Google Shape;3849;p228"/>
          <p:cNvSpPr/>
          <p:nvPr/>
        </p:nvSpPr>
        <p:spPr>
          <a:xfrm>
            <a:off x="7523164" y="1202534"/>
            <a:ext cx="45719" cy="230558"/>
          </a:xfrm>
          <a:prstGeom prst="rect">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50" name="Google Shape;3850;p228"/>
          <p:cNvSpPr/>
          <p:nvPr/>
        </p:nvSpPr>
        <p:spPr>
          <a:xfrm>
            <a:off x="7567480" y="1202714"/>
            <a:ext cx="45719" cy="230558"/>
          </a:xfrm>
          <a:prstGeom prst="rect">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51" name="Google Shape;3851;p228"/>
          <p:cNvSpPr/>
          <p:nvPr/>
        </p:nvSpPr>
        <p:spPr>
          <a:xfrm>
            <a:off x="2324571" y="929081"/>
            <a:ext cx="1498570" cy="441030"/>
          </a:xfrm>
          <a:prstGeom prst="wedgeRoundRectCallout">
            <a:avLst>
              <a:gd fmla="val -37931" name="adj1"/>
              <a:gd fmla="val 112682" name="adj2"/>
              <a:gd fmla="val 16667" name="adj3"/>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Switch ID, queue depth, … (anything)</a:t>
            </a:r>
            <a:endParaRPr/>
          </a:p>
        </p:txBody>
      </p:sp>
      <p:sp>
        <p:nvSpPr>
          <p:cNvPr id="3852" name="Google Shape;3852;p228"/>
          <p:cNvSpPr/>
          <p:nvPr/>
        </p:nvSpPr>
        <p:spPr>
          <a:xfrm>
            <a:off x="181818" y="3779654"/>
            <a:ext cx="3782001"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
              <a:buFont typeface="Arial"/>
              <a:buNone/>
            </a:pPr>
            <a:r>
              <a:rPr b="1" i="0" lang="en-US" sz="2000" u="none" cap="none" strike="noStrike">
                <a:solidFill>
                  <a:srgbClr val="000000"/>
                </a:solidFill>
                <a:latin typeface="Arial"/>
                <a:ea typeface="Arial"/>
                <a:cs typeface="Arial"/>
                <a:sym typeface="Arial"/>
              </a:rPr>
              <a:t>The most verbose ECN</a:t>
            </a:r>
            <a:endParaRPr/>
          </a:p>
          <a:p>
            <a:pPr indent="0" lvl="0" marL="0" marR="0" rtl="0" algn="l">
              <a:lnSpc>
                <a:spcPct val="100000"/>
              </a:lnSpc>
              <a:spcBef>
                <a:spcPts val="0"/>
              </a:spcBef>
              <a:spcAft>
                <a:spcPts val="0"/>
              </a:spcAft>
              <a:buClr>
                <a:srgbClr val="000000"/>
              </a:buClr>
              <a:buSzPts val="500"/>
              <a:buFont typeface="Arial"/>
              <a:buNone/>
            </a:pPr>
            <a:r>
              <a:rPr b="1" i="0" lang="en-US" sz="2000" u="none" cap="none" strike="noStrike">
                <a:solidFill>
                  <a:srgbClr val="000000"/>
                </a:solidFill>
                <a:latin typeface="Arial"/>
                <a:ea typeface="Arial"/>
                <a:cs typeface="Arial"/>
                <a:sym typeface="Arial"/>
              </a:rPr>
              <a:t>Packets carry their own logs!</a:t>
            </a:r>
            <a:endParaRPr/>
          </a:p>
        </p:txBody>
      </p:sp>
      <p:sp>
        <p:nvSpPr>
          <p:cNvPr id="3853" name="Google Shape;3853;p22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4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84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85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4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84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84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7" name="Shape 3857"/>
        <p:cNvGrpSpPr/>
        <p:nvPr/>
      </p:nvGrpSpPr>
      <p:grpSpPr>
        <a:xfrm>
          <a:off x="0" y="0"/>
          <a:ext cx="0" cy="0"/>
          <a:chOff x="0" y="0"/>
          <a:chExt cx="0" cy="0"/>
        </a:xfrm>
      </p:grpSpPr>
      <p:sp>
        <p:nvSpPr>
          <p:cNvPr id="3858" name="Google Shape;3858;p229"/>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Multi-Route Inspect: Packet Format</a:t>
            </a:r>
            <a:endParaRPr/>
          </a:p>
        </p:txBody>
      </p:sp>
      <p:sp>
        <p:nvSpPr>
          <p:cNvPr id="3859" name="Google Shape;3859;p229"/>
          <p:cNvSpPr txBox="1"/>
          <p:nvPr>
            <p:ph idx="1" type="body"/>
          </p:nvPr>
        </p:nvSpPr>
        <p:spPr>
          <a:xfrm>
            <a:off x="152400" y="742950"/>
            <a:ext cx="4267199"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28575" lvl="0" marL="133350" marR="0" rtl="0" algn="l">
              <a:lnSpc>
                <a:spcPct val="100000"/>
              </a:lnSpc>
              <a:spcBef>
                <a:spcPts val="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header</a:t>
            </a:r>
            <a:r>
              <a:rPr b="0" i="0" lang="en-US" sz="1400" u="none" cap="none" strike="noStrike">
                <a:solidFill>
                  <a:schemeClr val="dk1"/>
                </a:solidFill>
                <a:latin typeface="Consolas"/>
                <a:ea typeface="Consolas"/>
                <a:cs typeface="Consolas"/>
                <a:sym typeface="Consolas"/>
              </a:rPr>
              <a:t> mri_t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bit&lt;16&gt;  count;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a:p>
          <a:p>
            <a:pPr indent="-28575" lvl="0" marL="133350" marR="0" rtl="0" algn="l">
              <a:lnSpc>
                <a:spcPct val="100000"/>
              </a:lnSpc>
              <a:spcBef>
                <a:spcPts val="150"/>
              </a:spcBef>
              <a:spcAft>
                <a:spcPts val="0"/>
              </a:spcAft>
              <a:buClr>
                <a:srgbClr val="3F3151"/>
              </a:buClr>
              <a:buSzPts val="350"/>
              <a:buFont typeface="Merriweather Sans"/>
              <a:buNone/>
            </a:pPr>
            <a:r>
              <a:t/>
            </a:r>
            <a:endParaRPr b="0" i="0" sz="1400" u="none" cap="none" strike="noStrike">
              <a:solidFill>
                <a:schemeClr val="dk1"/>
              </a:solidFill>
              <a:latin typeface="Consolas"/>
              <a:ea typeface="Consolas"/>
              <a:cs typeface="Consolas"/>
              <a:sym typeface="Consolas"/>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header</a:t>
            </a:r>
            <a:r>
              <a:rPr b="0" i="0" lang="en-US" sz="1400" u="none" cap="none" strike="noStrike">
                <a:solidFill>
                  <a:schemeClr val="dk1"/>
                </a:solidFill>
                <a:latin typeface="Consolas"/>
                <a:ea typeface="Consolas"/>
                <a:cs typeface="Consolas"/>
                <a:sym typeface="Consolas"/>
              </a:rPr>
              <a:t> switch_t {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switchID_t  swid;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qdepth_t    qdepth;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struct </a:t>
            </a:r>
            <a:r>
              <a:rPr b="0" i="0" lang="en-US" sz="1400" u="none" cap="none" strike="noStrike">
                <a:solidFill>
                  <a:schemeClr val="dk1"/>
                </a:solidFill>
                <a:latin typeface="Consolas"/>
                <a:ea typeface="Consolas"/>
                <a:cs typeface="Consolas"/>
                <a:sym typeface="Consolas"/>
              </a:rPr>
              <a:t>headers {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ethernet_t         ethernet;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ipv4_t             ipv4;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ipv4_option_t      ipv4_option;</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mri_t              mri;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switch_t[MAX_HOPS] swtraces;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a:p>
        </p:txBody>
      </p:sp>
      <p:sp>
        <p:nvSpPr>
          <p:cNvPr id="3860" name="Google Shape;3860;p229"/>
          <p:cNvSpPr/>
          <p:nvPr/>
        </p:nvSpPr>
        <p:spPr>
          <a:xfrm>
            <a:off x="4714406" y="853802"/>
            <a:ext cx="4572000" cy="3960058"/>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3F3151"/>
              </a:buClr>
              <a:buSzPts val="1400"/>
              <a:buFont typeface="Merriweather Sans"/>
              <a:buChar char="•"/>
            </a:pPr>
            <a:r>
              <a:rPr b="1" i="0" lang="en-US" sz="1400" u="none" cap="none" strike="noStrike">
                <a:solidFill>
                  <a:schemeClr val="dk1"/>
                </a:solidFill>
                <a:latin typeface="Arial"/>
                <a:ea typeface="Arial"/>
                <a:cs typeface="Arial"/>
                <a:sym typeface="Arial"/>
              </a:rPr>
              <a:t>Header validity opertions:</a:t>
            </a:r>
            <a:endParaRPr/>
          </a:p>
          <a:p>
            <a:pPr indent="-285748" lvl="1" marL="742950" marR="0" rtl="0" algn="l">
              <a:lnSpc>
                <a:spcPct val="100000"/>
              </a:lnSpc>
              <a:spcBef>
                <a:spcPts val="131"/>
              </a:spcBef>
              <a:spcAft>
                <a:spcPts val="0"/>
              </a:spcAft>
              <a:buClr>
                <a:srgbClr val="205867"/>
              </a:buClr>
              <a:buSzPts val="1350"/>
              <a:buFont typeface="Courier New"/>
              <a:buChar char="o"/>
            </a:pPr>
            <a:r>
              <a:rPr b="0" i="0" lang="en-US" sz="1400" u="none" cap="none" strike="noStrike">
                <a:solidFill>
                  <a:schemeClr val="dk1"/>
                </a:solidFill>
                <a:latin typeface="Consolas"/>
                <a:ea typeface="Consolas"/>
                <a:cs typeface="Consolas"/>
                <a:sym typeface="Consolas"/>
              </a:rPr>
              <a:t>hdr.setValid()</a:t>
            </a:r>
            <a:r>
              <a:rPr b="0" i="0" lang="en-US" sz="1400" u="none" cap="none" strike="noStrike">
                <a:solidFill>
                  <a:schemeClr val="dk1"/>
                </a:solidFill>
                <a:latin typeface="Arial"/>
                <a:ea typeface="Arial"/>
                <a:cs typeface="Arial"/>
                <a:sym typeface="Arial"/>
              </a:rPr>
              <a:t>: add_header</a:t>
            </a:r>
            <a:endParaRPr/>
          </a:p>
          <a:p>
            <a:pPr indent="-285748" lvl="1" marL="742950" marR="0" rtl="0" algn="l">
              <a:lnSpc>
                <a:spcPct val="100000"/>
              </a:lnSpc>
              <a:spcBef>
                <a:spcPts val="112"/>
              </a:spcBef>
              <a:spcAft>
                <a:spcPts val="0"/>
              </a:spcAft>
              <a:buClr>
                <a:srgbClr val="205867"/>
              </a:buClr>
              <a:buSzPts val="1350"/>
              <a:buFont typeface="Courier New"/>
              <a:buChar char="o"/>
            </a:pPr>
            <a:r>
              <a:rPr b="0" i="0" lang="en-US" sz="1400" u="none" cap="none" strike="noStrike">
                <a:solidFill>
                  <a:schemeClr val="dk1"/>
                </a:solidFill>
                <a:latin typeface="Consolas"/>
                <a:ea typeface="Consolas"/>
                <a:cs typeface="Consolas"/>
                <a:sym typeface="Consolas"/>
              </a:rPr>
              <a:t>hdr.setInvalid()</a:t>
            </a:r>
            <a:r>
              <a:rPr b="0" i="0" lang="en-US" sz="1400" u="none" cap="none" strike="noStrike">
                <a:solidFill>
                  <a:schemeClr val="dk1"/>
                </a:solidFill>
                <a:latin typeface="Arial"/>
                <a:ea typeface="Arial"/>
                <a:cs typeface="Arial"/>
                <a:sym typeface="Arial"/>
              </a:rPr>
              <a:t>: remove_header</a:t>
            </a:r>
            <a:endParaRPr/>
          </a:p>
          <a:p>
            <a:pPr indent="-285748" lvl="1" marL="742950" marR="0" rtl="0" algn="l">
              <a:lnSpc>
                <a:spcPct val="100000"/>
              </a:lnSpc>
              <a:spcBef>
                <a:spcPts val="112"/>
              </a:spcBef>
              <a:spcAft>
                <a:spcPts val="0"/>
              </a:spcAft>
              <a:buClr>
                <a:srgbClr val="205867"/>
              </a:buClr>
              <a:buSzPts val="1350"/>
              <a:buFont typeface="Courier New"/>
              <a:buChar char="o"/>
            </a:pPr>
            <a:r>
              <a:rPr b="0" i="0" lang="en-US" sz="1400" u="none" cap="none" strike="noStrike">
                <a:solidFill>
                  <a:schemeClr val="dk1"/>
                </a:solidFill>
                <a:latin typeface="Consolas"/>
                <a:ea typeface="Consolas"/>
                <a:cs typeface="Consolas"/>
                <a:sym typeface="Consolas"/>
              </a:rPr>
              <a:t>hdr.isValid()</a:t>
            </a:r>
            <a:r>
              <a:rPr b="0" i="0" lang="en-US" sz="1400" u="none" cap="none" strike="noStrike">
                <a:solidFill>
                  <a:schemeClr val="dk1"/>
                </a:solidFill>
                <a:latin typeface="Arial"/>
                <a:ea typeface="Arial"/>
                <a:cs typeface="Arial"/>
                <a:sym typeface="Arial"/>
              </a:rPr>
              <a:t>:test validity</a:t>
            </a:r>
            <a:endParaRPr/>
          </a:p>
          <a:p>
            <a:pPr indent="0" lvl="0" marL="0" marR="0" rtl="0" algn="l">
              <a:lnSpc>
                <a:spcPct val="100000"/>
              </a:lnSpc>
              <a:spcBef>
                <a:spcPts val="112"/>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168274" lvl="0" marL="171450" marR="0" rtl="0" algn="l">
              <a:lnSpc>
                <a:spcPct val="100000"/>
              </a:lnSpc>
              <a:spcBef>
                <a:spcPts val="112"/>
              </a:spcBef>
              <a:spcAft>
                <a:spcPts val="0"/>
              </a:spcAft>
              <a:buClr>
                <a:srgbClr val="205867"/>
              </a:buClr>
              <a:buSzPts val="1350"/>
              <a:buFont typeface="Arial"/>
              <a:buChar char="•"/>
            </a:pPr>
            <a:r>
              <a:rPr b="1" i="0" lang="en-US" sz="1400" u="none" cap="none" strike="noStrike">
                <a:solidFill>
                  <a:schemeClr val="dk1"/>
                </a:solidFill>
                <a:latin typeface="Arial"/>
                <a:ea typeface="Arial"/>
                <a:cs typeface="Arial"/>
                <a:sym typeface="Arial"/>
              </a:rPr>
              <a:t>Header Stacks</a:t>
            </a:r>
            <a:endParaRPr/>
          </a:p>
          <a:p>
            <a:pPr indent="-285748" lvl="1" marL="742950" marR="0" rtl="0" algn="l">
              <a:lnSpc>
                <a:spcPct val="100000"/>
              </a:lnSpc>
              <a:spcBef>
                <a:spcPts val="112"/>
              </a:spcBef>
              <a:spcAft>
                <a:spcPts val="0"/>
              </a:spcAft>
              <a:buClr>
                <a:srgbClr val="205867"/>
              </a:buClr>
              <a:buSzPts val="1350"/>
              <a:buFont typeface="Courier New"/>
              <a:buChar char="o"/>
            </a:pPr>
            <a:r>
              <a:rPr b="0" i="0" lang="en-US" sz="1400" u="none" cap="none" strike="noStrike">
                <a:solidFill>
                  <a:schemeClr val="dk1"/>
                </a:solidFill>
                <a:latin typeface="Consolas"/>
                <a:ea typeface="Consolas"/>
                <a:cs typeface="Consolas"/>
                <a:sym typeface="Consolas"/>
              </a:rPr>
              <a:t>hdr[CNT] stk;</a:t>
            </a:r>
            <a:endParaRPr/>
          </a:p>
          <a:p>
            <a:pPr indent="-173735" lvl="0" marL="173736" marR="0" rtl="0" algn="l">
              <a:lnSpc>
                <a:spcPct val="100000"/>
              </a:lnSpc>
              <a:spcBef>
                <a:spcPts val="112"/>
              </a:spcBef>
              <a:spcAft>
                <a:spcPts val="0"/>
              </a:spcAft>
              <a:buClr>
                <a:srgbClr val="205867"/>
              </a:buClr>
              <a:buSzPts val="1350"/>
              <a:buFont typeface="Arial"/>
              <a:buChar char="•"/>
            </a:pPr>
            <a:r>
              <a:rPr b="1" i="0" lang="en-US" sz="1400" u="none" cap="none" strike="noStrike">
                <a:solidFill>
                  <a:schemeClr val="dk1"/>
                </a:solidFill>
                <a:latin typeface="Arial"/>
                <a:ea typeface="Arial"/>
                <a:cs typeface="Arial"/>
                <a:sym typeface="Arial"/>
              </a:rPr>
              <a:t>Header Stacks in Parsers</a:t>
            </a:r>
            <a:endParaRPr/>
          </a:p>
          <a:p>
            <a:pPr indent="-285750" lvl="4" marL="742950" marR="0" rtl="0" algn="l">
              <a:lnSpc>
                <a:spcPct val="100000"/>
              </a:lnSpc>
              <a:spcBef>
                <a:spcPts val="94"/>
              </a:spcBef>
              <a:spcAft>
                <a:spcPts val="0"/>
              </a:spcAft>
              <a:buClr>
                <a:srgbClr val="1F1828"/>
              </a:buClr>
              <a:buSzPts val="1400"/>
              <a:buFont typeface="Courier New"/>
              <a:buChar char="o"/>
            </a:pPr>
            <a:r>
              <a:rPr b="0" i="0" lang="en-US" sz="1400" u="none" cap="none" strike="noStrike">
                <a:solidFill>
                  <a:schemeClr val="dk1"/>
                </a:solidFill>
                <a:latin typeface="Consolas"/>
                <a:ea typeface="Consolas"/>
                <a:cs typeface="Consolas"/>
                <a:sym typeface="Consolas"/>
              </a:rPr>
              <a:t>stk.next</a:t>
            </a:r>
            <a:endParaRPr/>
          </a:p>
          <a:p>
            <a:pPr indent="-285750" lvl="4" marL="742950" marR="0" rtl="0" algn="l">
              <a:lnSpc>
                <a:spcPct val="100000"/>
              </a:lnSpc>
              <a:spcBef>
                <a:spcPts val="76"/>
              </a:spcBef>
              <a:spcAft>
                <a:spcPts val="0"/>
              </a:spcAft>
              <a:buClr>
                <a:srgbClr val="1F1828"/>
              </a:buClr>
              <a:buSzPts val="1400"/>
              <a:buFont typeface="Courier New"/>
              <a:buChar char="o"/>
            </a:pPr>
            <a:r>
              <a:rPr b="0" i="0" lang="en-US" sz="1400" u="none" cap="none" strike="noStrike">
                <a:solidFill>
                  <a:schemeClr val="dk1"/>
                </a:solidFill>
                <a:latin typeface="Consolas"/>
                <a:ea typeface="Consolas"/>
                <a:cs typeface="Consolas"/>
                <a:sym typeface="Consolas"/>
              </a:rPr>
              <a:t>stk.last</a:t>
            </a:r>
            <a:endParaRPr/>
          </a:p>
          <a:p>
            <a:pPr indent="-285750" lvl="4" marL="742950" marR="0" rtl="0" algn="l">
              <a:lnSpc>
                <a:spcPct val="100000"/>
              </a:lnSpc>
              <a:spcBef>
                <a:spcPts val="76"/>
              </a:spcBef>
              <a:spcAft>
                <a:spcPts val="0"/>
              </a:spcAft>
              <a:buClr>
                <a:srgbClr val="1F1828"/>
              </a:buClr>
              <a:buSzPts val="1400"/>
              <a:buFont typeface="Courier New"/>
              <a:buChar char="o"/>
            </a:pPr>
            <a:r>
              <a:rPr b="0" i="0" lang="en-US" sz="1400" u="none" cap="none" strike="noStrike">
                <a:solidFill>
                  <a:schemeClr val="dk1"/>
                </a:solidFill>
                <a:latin typeface="Consolas"/>
                <a:ea typeface="Consolas"/>
                <a:cs typeface="Consolas"/>
                <a:sym typeface="Consolas"/>
              </a:rPr>
              <a:t>stk.lastIndex</a:t>
            </a:r>
            <a:endParaRPr/>
          </a:p>
          <a:p>
            <a:pPr indent="-168274" lvl="0" marL="171450" marR="0" rtl="0" algn="l">
              <a:lnSpc>
                <a:spcPct val="100000"/>
              </a:lnSpc>
              <a:spcBef>
                <a:spcPts val="112"/>
              </a:spcBef>
              <a:spcAft>
                <a:spcPts val="0"/>
              </a:spcAft>
              <a:buClr>
                <a:srgbClr val="205867"/>
              </a:buClr>
              <a:buSzPts val="1350"/>
              <a:buFont typeface="Arial"/>
              <a:buChar char="•"/>
            </a:pPr>
            <a:r>
              <a:rPr b="1" i="0" lang="en-US" sz="1400" u="none" cap="none" strike="noStrike">
                <a:solidFill>
                  <a:schemeClr val="dk1"/>
                </a:solidFill>
                <a:latin typeface="Arial"/>
                <a:ea typeface="Arial"/>
                <a:cs typeface="Arial"/>
                <a:sym typeface="Arial"/>
              </a:rPr>
              <a:t>Header Stacks in Controls</a:t>
            </a:r>
            <a:endParaRPr/>
          </a:p>
          <a:p>
            <a:pPr indent="-296165" lvl="2" marL="740665" marR="0" rtl="0" algn="l">
              <a:lnSpc>
                <a:spcPct val="100000"/>
              </a:lnSpc>
              <a:spcBef>
                <a:spcPts val="94"/>
              </a:spcBef>
              <a:spcAft>
                <a:spcPts val="0"/>
              </a:spcAft>
              <a:buClr>
                <a:srgbClr val="1F1828"/>
              </a:buClr>
              <a:buSzPts val="1400"/>
              <a:buFont typeface="Courier New"/>
              <a:buChar char="o"/>
            </a:pPr>
            <a:r>
              <a:rPr b="0" i="0" lang="en-US" sz="1400" u="none" cap="none" strike="noStrike">
                <a:solidFill>
                  <a:schemeClr val="dk1"/>
                </a:solidFill>
                <a:latin typeface="Consolas"/>
                <a:ea typeface="Consolas"/>
                <a:cs typeface="Consolas"/>
                <a:sym typeface="Consolas"/>
              </a:rPr>
              <a:t>stk[i]</a:t>
            </a:r>
            <a:endParaRPr/>
          </a:p>
          <a:p>
            <a:pPr indent="-296165" lvl="2" marL="740665" marR="0" rtl="0" algn="l">
              <a:lnSpc>
                <a:spcPct val="100000"/>
              </a:lnSpc>
              <a:spcBef>
                <a:spcPts val="76"/>
              </a:spcBef>
              <a:spcAft>
                <a:spcPts val="0"/>
              </a:spcAft>
              <a:buClr>
                <a:srgbClr val="1F1828"/>
              </a:buClr>
              <a:buSzPts val="1400"/>
              <a:buFont typeface="Courier New"/>
              <a:buChar char="o"/>
            </a:pPr>
            <a:r>
              <a:rPr b="0" i="0" lang="en-US" sz="1400" u="none" cap="none" strike="noStrike">
                <a:solidFill>
                  <a:schemeClr val="dk1"/>
                </a:solidFill>
                <a:latin typeface="Consolas"/>
                <a:ea typeface="Consolas"/>
                <a:cs typeface="Consolas"/>
                <a:sym typeface="Consolas"/>
              </a:rPr>
              <a:t>stk.size</a:t>
            </a:r>
            <a:endParaRPr/>
          </a:p>
          <a:p>
            <a:pPr indent="-296165" lvl="2" marL="740665" marR="0" rtl="0" algn="l">
              <a:lnSpc>
                <a:spcPct val="100000"/>
              </a:lnSpc>
              <a:spcBef>
                <a:spcPts val="76"/>
              </a:spcBef>
              <a:spcAft>
                <a:spcPts val="0"/>
              </a:spcAft>
              <a:buClr>
                <a:srgbClr val="1F1828"/>
              </a:buClr>
              <a:buSzPts val="1400"/>
              <a:buFont typeface="Courier New"/>
              <a:buChar char="o"/>
            </a:pPr>
            <a:r>
              <a:rPr b="0" i="0" lang="en-US" sz="1400" u="none" cap="none" strike="noStrike">
                <a:solidFill>
                  <a:schemeClr val="dk1"/>
                </a:solidFill>
                <a:latin typeface="Consolas"/>
                <a:ea typeface="Consolas"/>
                <a:cs typeface="Consolas"/>
                <a:sym typeface="Consolas"/>
              </a:rPr>
              <a:t>stk.push_front(int count)</a:t>
            </a:r>
            <a:endParaRPr/>
          </a:p>
          <a:p>
            <a:pPr indent="-296165" lvl="2" marL="740665" marR="0" rtl="0" algn="l">
              <a:lnSpc>
                <a:spcPct val="100000"/>
              </a:lnSpc>
              <a:spcBef>
                <a:spcPts val="76"/>
              </a:spcBef>
              <a:spcAft>
                <a:spcPts val="0"/>
              </a:spcAft>
              <a:buClr>
                <a:srgbClr val="1F1828"/>
              </a:buClr>
              <a:buSzPts val="1400"/>
              <a:buFont typeface="Courier New"/>
              <a:buChar char="o"/>
            </a:pPr>
            <a:r>
              <a:rPr b="0" i="0" lang="en-US" sz="1400" u="none" cap="none" strike="noStrike">
                <a:solidFill>
                  <a:schemeClr val="dk1"/>
                </a:solidFill>
                <a:latin typeface="Consolas"/>
                <a:ea typeface="Consolas"/>
                <a:cs typeface="Consolas"/>
                <a:sym typeface="Consolas"/>
              </a:rPr>
              <a:t>stk.pop_front(int count)</a:t>
            </a:r>
            <a:endParaRPr/>
          </a:p>
        </p:txBody>
      </p:sp>
      <p:sp>
        <p:nvSpPr>
          <p:cNvPr id="3861" name="Google Shape;3861;p229"/>
          <p:cNvSpPr/>
          <p:nvPr/>
        </p:nvSpPr>
        <p:spPr>
          <a:xfrm>
            <a:off x="248300" y="756750"/>
            <a:ext cx="1868100" cy="768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2" name="Google Shape;3862;p229"/>
          <p:cNvSpPr/>
          <p:nvPr/>
        </p:nvSpPr>
        <p:spPr>
          <a:xfrm>
            <a:off x="4787475" y="853800"/>
            <a:ext cx="3785100" cy="1061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3" name="Google Shape;3863;p229"/>
          <p:cNvSpPr/>
          <p:nvPr/>
        </p:nvSpPr>
        <p:spPr>
          <a:xfrm>
            <a:off x="248300" y="1674875"/>
            <a:ext cx="2151900" cy="997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4" name="Google Shape;3864;p229"/>
          <p:cNvSpPr/>
          <p:nvPr/>
        </p:nvSpPr>
        <p:spPr>
          <a:xfrm>
            <a:off x="4787475" y="2010100"/>
            <a:ext cx="3785100" cy="2648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5" name="Google Shape;3865;p229"/>
          <p:cNvSpPr/>
          <p:nvPr/>
        </p:nvSpPr>
        <p:spPr>
          <a:xfrm>
            <a:off x="248300" y="2821900"/>
            <a:ext cx="3417300" cy="1836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6" name="Google Shape;3866;p22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86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6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6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6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6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1" name="Shape 3871"/>
        <p:cNvGrpSpPr/>
        <p:nvPr/>
      </p:nvGrpSpPr>
      <p:grpSpPr>
        <a:xfrm>
          <a:off x="0" y="0"/>
          <a:ext cx="0" cy="0"/>
          <a:chOff x="0" y="0"/>
          <a:chExt cx="0" cy="0"/>
        </a:xfrm>
      </p:grpSpPr>
      <p:sp>
        <p:nvSpPr>
          <p:cNvPr id="3872" name="Google Shape;3872;p230"/>
          <p:cNvSpPr txBox="1"/>
          <p:nvPr>
            <p:ph idx="1" type="body"/>
          </p:nvPr>
        </p:nvSpPr>
        <p:spPr>
          <a:xfrm>
            <a:off x="152400" y="742950"/>
            <a:ext cx="86868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38"/>
              <a:buFont typeface="Merriweather Sans"/>
              <a:buNone/>
            </a:pPr>
            <a:r>
              <a:rPr b="0" i="0" lang="en-US" sz="1350" u="none" cap="none" strike="noStrike">
                <a:solidFill>
                  <a:srgbClr val="C00000"/>
                </a:solidFill>
                <a:latin typeface="Consolas"/>
                <a:ea typeface="Consolas"/>
                <a:cs typeface="Consolas"/>
                <a:sym typeface="Consolas"/>
              </a:rPr>
              <a:t>/* Standard errors, defined in core.p4 */</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0744B8"/>
                </a:solidFill>
                <a:latin typeface="Consolas"/>
                <a:ea typeface="Consolas"/>
                <a:cs typeface="Consolas"/>
                <a:sym typeface="Consolas"/>
              </a:rPr>
              <a:t>error</a:t>
            </a:r>
            <a:r>
              <a:rPr b="0" i="0" lang="en-US" sz="1350" u="none" cap="none" strike="noStrike">
                <a:solidFill>
                  <a:schemeClr val="dk1"/>
                </a:solidFill>
                <a:latin typeface="Consolas"/>
                <a:ea typeface="Consolas"/>
                <a:cs typeface="Consolas"/>
                <a:sym typeface="Consolas"/>
              </a:rPr>
              <a:t> {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   NoError,           // no error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   PacketTooShort,    // not enough bits in packet for extract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   NoMatch,           // match expression has no matches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   StackOutOfBounds,  // reference to invalid element of a header stack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   OverwritingHeader, // one header is extracted twice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   HeaderTooShort,    // extracting too many bits in a varbit field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   ParserTimeout      // parser execution time limit exceeded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C00000"/>
                </a:solidFill>
                <a:latin typeface="Consolas"/>
                <a:ea typeface="Consolas"/>
                <a:cs typeface="Consolas"/>
                <a:sym typeface="Consolas"/>
              </a:rPr>
              <a:t>/* Additional error added by the programmer */</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0744B8"/>
                </a:solidFill>
                <a:latin typeface="Consolas"/>
                <a:ea typeface="Consolas"/>
                <a:cs typeface="Consolas"/>
                <a:sym typeface="Consolas"/>
              </a:rPr>
              <a:t>error</a:t>
            </a:r>
            <a:r>
              <a:rPr b="0" i="0" lang="en-US" sz="1350" u="none" cap="none" strike="noStrike">
                <a:solidFill>
                  <a:schemeClr val="dk1"/>
                </a:solidFill>
                <a:latin typeface="Consolas"/>
                <a:ea typeface="Consolas"/>
                <a:cs typeface="Consolas"/>
                <a:sym typeface="Consolas"/>
              </a:rPr>
              <a:t> { IPv4BadHeader }</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0744B8"/>
                </a:solidFill>
                <a:latin typeface="Consolas"/>
                <a:ea typeface="Consolas"/>
                <a:cs typeface="Consolas"/>
                <a:sym typeface="Consolas"/>
              </a:rPr>
              <a:t>state</a:t>
            </a:r>
            <a:r>
              <a:rPr b="0" i="0" lang="en-US" sz="1350" u="none" cap="none" strike="noStrike">
                <a:solidFill>
                  <a:schemeClr val="dk1"/>
                </a:solidFill>
                <a:latin typeface="Consolas"/>
                <a:ea typeface="Consolas"/>
                <a:cs typeface="Consolas"/>
                <a:sym typeface="Consolas"/>
              </a:rPr>
              <a:t> parse_ipv4 {</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packet.extract(hdr.ipv4);</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r>
              <a:rPr b="0" i="0" lang="en-US" sz="1350" u="none" cap="none" strike="noStrike">
                <a:solidFill>
                  <a:srgbClr val="0744B8"/>
                </a:solidFill>
                <a:latin typeface="Consolas"/>
                <a:ea typeface="Consolas"/>
                <a:cs typeface="Consolas"/>
                <a:sym typeface="Consolas"/>
              </a:rPr>
              <a:t>verify</a:t>
            </a:r>
            <a:r>
              <a:rPr b="0" i="0" lang="en-US" sz="1350" u="none" cap="none" strike="noStrike">
                <a:solidFill>
                  <a:schemeClr val="dk1"/>
                </a:solidFill>
                <a:latin typeface="Consolas"/>
                <a:ea typeface="Consolas"/>
                <a:cs typeface="Consolas"/>
                <a:sym typeface="Consolas"/>
              </a:rPr>
              <a:t>(hdr.ipv4.version == 4, error.IPv4BadHeader);</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r>
              <a:rPr b="0" i="0" lang="en-US" sz="1350" u="none" cap="none" strike="noStrike">
                <a:solidFill>
                  <a:srgbClr val="0744B8"/>
                </a:solidFill>
                <a:latin typeface="Consolas"/>
                <a:ea typeface="Consolas"/>
                <a:cs typeface="Consolas"/>
                <a:sym typeface="Consolas"/>
              </a:rPr>
              <a:t>transition</a:t>
            </a:r>
            <a:r>
              <a:rPr b="0" i="0" lang="en-US" sz="1350" u="none" cap="none" strike="noStrike">
                <a:solidFill>
                  <a:schemeClr val="dk1"/>
                </a:solidFill>
                <a:latin typeface="Consolas"/>
                <a:ea typeface="Consolas"/>
                <a:cs typeface="Consolas"/>
                <a:sym typeface="Consolas"/>
              </a:rPr>
              <a:t> accept;</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a:t>
            </a:r>
            <a:endParaRPr/>
          </a:p>
        </p:txBody>
      </p:sp>
      <p:sp>
        <p:nvSpPr>
          <p:cNvPr id="3873" name="Google Shape;3873;p230"/>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Header verification</a:t>
            </a:r>
            <a:endParaRPr/>
          </a:p>
        </p:txBody>
      </p:sp>
      <p:sp>
        <p:nvSpPr>
          <p:cNvPr id="3874" name="Google Shape;3874;p230"/>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
        <p:nvSpPr>
          <p:cNvPr id="3875" name="Google Shape;3875;p230"/>
          <p:cNvSpPr/>
          <p:nvPr/>
        </p:nvSpPr>
        <p:spPr>
          <a:xfrm>
            <a:off x="152400" y="969575"/>
            <a:ext cx="6930300" cy="1939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6" name="Google Shape;3876;p230"/>
          <p:cNvSpPr/>
          <p:nvPr/>
        </p:nvSpPr>
        <p:spPr>
          <a:xfrm>
            <a:off x="152400" y="3147150"/>
            <a:ext cx="2307000" cy="29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7" name="Google Shape;3877;p230"/>
          <p:cNvSpPr/>
          <p:nvPr/>
        </p:nvSpPr>
        <p:spPr>
          <a:xfrm>
            <a:off x="294300" y="4032800"/>
            <a:ext cx="4943700" cy="29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7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7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1" name="Shape 3881"/>
        <p:cNvGrpSpPr/>
        <p:nvPr/>
      </p:nvGrpSpPr>
      <p:grpSpPr>
        <a:xfrm>
          <a:off x="0" y="0"/>
          <a:ext cx="0" cy="0"/>
          <a:chOff x="0" y="0"/>
          <a:chExt cx="0" cy="0"/>
        </a:xfrm>
      </p:grpSpPr>
      <p:sp>
        <p:nvSpPr>
          <p:cNvPr id="3882" name="Google Shape;3882;p231"/>
          <p:cNvSpPr txBox="1"/>
          <p:nvPr>
            <p:ph type="title"/>
          </p:nvPr>
        </p:nvSpPr>
        <p:spPr>
          <a:xfrm>
            <a:off x="1617132" y="590550"/>
            <a:ext cx="7247400" cy="9399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Coding Break</a:t>
            </a:r>
            <a:endParaRPr/>
          </a:p>
        </p:txBody>
      </p:sp>
      <p:sp>
        <p:nvSpPr>
          <p:cNvPr id="3883" name="Google Shape;3883;p23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7" name="Shape 3887"/>
        <p:cNvGrpSpPr/>
        <p:nvPr/>
      </p:nvGrpSpPr>
      <p:grpSpPr>
        <a:xfrm>
          <a:off x="0" y="0"/>
          <a:ext cx="0" cy="0"/>
          <a:chOff x="0" y="0"/>
          <a:chExt cx="0" cy="0"/>
        </a:xfrm>
      </p:grpSpPr>
      <p:sp>
        <p:nvSpPr>
          <p:cNvPr id="3888" name="Google Shape;3888;p232"/>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lang="en-US" sz="2430"/>
              <a:t>Questions and Answers</a:t>
            </a:r>
            <a:endParaRPr b="1" i="0" sz="2700" u="none" cap="none" strike="noStrike">
              <a:solidFill>
                <a:schemeClr val="dk1"/>
              </a:solidFill>
              <a:latin typeface="Arial"/>
              <a:ea typeface="Arial"/>
              <a:cs typeface="Arial"/>
              <a:sym typeface="Arial"/>
            </a:endParaRPr>
          </a:p>
        </p:txBody>
      </p:sp>
      <p:sp>
        <p:nvSpPr>
          <p:cNvPr id="3889" name="Google Shape;3889;p23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3890" name="Google Shape;3890;p232"/>
          <p:cNvSpPr txBox="1"/>
          <p:nvPr>
            <p:ph idx="2" type="body"/>
          </p:nvPr>
        </p:nvSpPr>
        <p:spPr>
          <a:xfrm>
            <a:off x="152400" y="1594050"/>
            <a:ext cx="8686800" cy="1139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0" lang="en-US" sz="2400">
                <a:solidFill>
                  <a:srgbClr val="000000"/>
                </a:solidFill>
                <a:highlight>
                  <a:srgbClr val="FFFFFF"/>
                </a:highlight>
                <a:latin typeface="Consolas"/>
                <a:ea typeface="Consolas"/>
                <a:cs typeface="Consolas"/>
                <a:sym typeface="Consolas"/>
              </a:rPr>
              <a:t>https://bit.ly/join-p4-lang-slack</a:t>
            </a:r>
            <a:br>
              <a:rPr lang="en-US" sz="2400">
                <a:latin typeface="Consolas"/>
                <a:ea typeface="Consolas"/>
                <a:cs typeface="Consolas"/>
                <a:sym typeface="Consolas"/>
              </a:rPr>
            </a:br>
            <a:r>
              <a:rPr b="0" lang="en-US" sz="2400"/>
              <a:t>Join </a:t>
            </a:r>
            <a:r>
              <a:rPr b="0" lang="en-US" sz="2400">
                <a:latin typeface="Consolas"/>
                <a:ea typeface="Consolas"/>
                <a:cs typeface="Consolas"/>
                <a:sym typeface="Consolas"/>
              </a:rPr>
              <a:t>#d2-2018-spring</a:t>
            </a:r>
            <a:r>
              <a:rPr b="0" lang="en-US" sz="2400"/>
              <a:t> channel</a:t>
            </a:r>
            <a:endParaRPr b="1" i="0" sz="2400" u="none" cap="none" strike="noStrike">
              <a:solidFill>
                <a:schemeClr val="dk1"/>
              </a:solidFill>
              <a:latin typeface="Arial"/>
              <a:ea typeface="Arial"/>
              <a:cs typeface="Arial"/>
              <a:sym typeface="Arial"/>
            </a:endParaRPr>
          </a:p>
        </p:txBody>
      </p:sp>
      <p:pic>
        <p:nvPicPr>
          <p:cNvPr id="3891" name="Google Shape;3891;p232"/>
          <p:cNvPicPr preferRelativeResize="0"/>
          <p:nvPr/>
        </p:nvPicPr>
        <p:blipFill>
          <a:blip r:embed="rId3">
            <a:alphaModFix/>
          </a:blip>
          <a:stretch>
            <a:fillRect/>
          </a:stretch>
        </p:blipFill>
        <p:spPr>
          <a:xfrm>
            <a:off x="268750" y="807453"/>
            <a:ext cx="2415751" cy="691775"/>
          </a:xfrm>
          <a:prstGeom prst="rect">
            <a:avLst/>
          </a:prstGeom>
          <a:noFill/>
          <a:ln>
            <a:noFill/>
          </a:ln>
        </p:spPr>
      </p:pic>
      <p:pic>
        <p:nvPicPr>
          <p:cNvPr id="3892" name="Google Shape;3892;p232"/>
          <p:cNvPicPr preferRelativeResize="0"/>
          <p:nvPr/>
        </p:nvPicPr>
        <p:blipFill>
          <a:blip r:embed="rId4">
            <a:alphaModFix/>
          </a:blip>
          <a:stretch>
            <a:fillRect/>
          </a:stretch>
        </p:blipFill>
        <p:spPr>
          <a:xfrm>
            <a:off x="152400" y="2733750"/>
            <a:ext cx="4462849" cy="1098625"/>
          </a:xfrm>
          <a:prstGeom prst="rect">
            <a:avLst/>
          </a:prstGeom>
          <a:noFill/>
          <a:ln>
            <a:noFill/>
          </a:ln>
        </p:spPr>
      </p:pic>
      <p:sp>
        <p:nvSpPr>
          <p:cNvPr id="3893" name="Google Shape;3893;p232"/>
          <p:cNvSpPr txBox="1"/>
          <p:nvPr/>
        </p:nvSpPr>
        <p:spPr>
          <a:xfrm>
            <a:off x="189475" y="3656000"/>
            <a:ext cx="7772400" cy="12708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US" sz="2400">
                <a:solidFill>
                  <a:schemeClr val="dk1"/>
                </a:solidFill>
                <a:highlight>
                  <a:schemeClr val="lt1"/>
                </a:highlight>
                <a:latin typeface="Consolas"/>
                <a:ea typeface="Consolas"/>
                <a:cs typeface="Consolas"/>
                <a:sym typeface="Consolas"/>
              </a:rPr>
              <a:t>https://pigeonhole.at</a:t>
            </a:r>
            <a:br>
              <a:rPr b="1" lang="en-US" sz="2400">
                <a:solidFill>
                  <a:schemeClr val="dk1"/>
                </a:solidFill>
                <a:latin typeface="Consolas"/>
                <a:ea typeface="Consolas"/>
                <a:cs typeface="Consolas"/>
                <a:sym typeface="Consolas"/>
              </a:rPr>
            </a:br>
            <a:r>
              <a:rPr lang="en-US" sz="2400">
                <a:solidFill>
                  <a:schemeClr val="dk1"/>
                </a:solidFill>
              </a:rPr>
              <a:t>Event code: </a:t>
            </a:r>
            <a:r>
              <a:rPr lang="en-US" sz="2400">
                <a:solidFill>
                  <a:schemeClr val="dk1"/>
                </a:solidFill>
                <a:latin typeface="Consolas"/>
                <a:ea typeface="Consolas"/>
                <a:cs typeface="Consolas"/>
                <a:sym typeface="Consolas"/>
              </a:rPr>
              <a:t>P4D2</a:t>
            </a:r>
            <a:endParaRPr b="1" sz="2400">
              <a:solidFill>
                <a:schemeClr val="dk1"/>
              </a:solidFill>
            </a:endParaRPr>
          </a:p>
        </p:txBody>
      </p:sp>
      <p:sp>
        <p:nvSpPr>
          <p:cNvPr id="3894" name="Google Shape;3894;p232"/>
          <p:cNvSpPr txBox="1"/>
          <p:nvPr/>
        </p:nvSpPr>
        <p:spPr>
          <a:xfrm>
            <a:off x="6465600" y="1443625"/>
            <a:ext cx="2595000" cy="7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veat"/>
                <a:ea typeface="Caveat"/>
                <a:cs typeface="Caveat"/>
                <a:sym typeface="Caveat"/>
              </a:rPr>
              <a:t>Questions for TAs</a:t>
            </a:r>
            <a:endParaRPr b="1" sz="2400">
              <a:latin typeface="Caveat"/>
              <a:ea typeface="Caveat"/>
              <a:cs typeface="Caveat"/>
              <a:sym typeface="Caveat"/>
            </a:endParaRPr>
          </a:p>
        </p:txBody>
      </p:sp>
      <p:sp>
        <p:nvSpPr>
          <p:cNvPr id="3895" name="Google Shape;3895;p232"/>
          <p:cNvSpPr txBox="1"/>
          <p:nvPr/>
        </p:nvSpPr>
        <p:spPr>
          <a:xfrm>
            <a:off x="5757200" y="245525"/>
            <a:ext cx="500400" cy="30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0">
                <a:latin typeface="Arial Narrow"/>
                <a:ea typeface="Arial Narrow"/>
                <a:cs typeface="Arial Narrow"/>
                <a:sym typeface="Arial Narrow"/>
              </a:rPr>
              <a:t>}</a:t>
            </a:r>
            <a:endParaRPr sz="16000">
              <a:latin typeface="Arial Narrow"/>
              <a:ea typeface="Arial Narrow"/>
              <a:cs typeface="Arial Narrow"/>
              <a:sym typeface="Arial Narrow"/>
            </a:endParaRPr>
          </a:p>
        </p:txBody>
      </p:sp>
      <p:sp>
        <p:nvSpPr>
          <p:cNvPr id="3896" name="Google Shape;3896;p232"/>
          <p:cNvSpPr txBox="1"/>
          <p:nvPr/>
        </p:nvSpPr>
        <p:spPr>
          <a:xfrm>
            <a:off x="6465600" y="3598600"/>
            <a:ext cx="2595000" cy="7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veat"/>
                <a:ea typeface="Caveat"/>
                <a:cs typeface="Caveat"/>
                <a:sym typeface="Caveat"/>
              </a:rPr>
              <a:t>Questions for Panel</a:t>
            </a:r>
            <a:endParaRPr b="1" sz="2400">
              <a:latin typeface="Caveat"/>
              <a:ea typeface="Caveat"/>
              <a:cs typeface="Caveat"/>
              <a:sym typeface="Caveat"/>
            </a:endParaRPr>
          </a:p>
        </p:txBody>
      </p:sp>
      <p:sp>
        <p:nvSpPr>
          <p:cNvPr id="3897" name="Google Shape;3897;p232"/>
          <p:cNvSpPr txBox="1"/>
          <p:nvPr/>
        </p:nvSpPr>
        <p:spPr>
          <a:xfrm>
            <a:off x="5757200" y="2340000"/>
            <a:ext cx="500400" cy="26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0">
                <a:latin typeface="Arial Narrow"/>
                <a:ea typeface="Arial Narrow"/>
                <a:cs typeface="Arial Narrow"/>
                <a:sym typeface="Arial Narrow"/>
              </a:rPr>
              <a:t>}</a:t>
            </a:r>
            <a:endParaRPr sz="16000">
              <a:latin typeface="Arial Narrow"/>
              <a:ea typeface="Arial Narrow"/>
              <a:cs typeface="Arial Narrow"/>
              <a:sym typeface="Arial Narrow"/>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1" name="Shape 3901"/>
        <p:cNvGrpSpPr/>
        <p:nvPr/>
      </p:nvGrpSpPr>
      <p:grpSpPr>
        <a:xfrm>
          <a:off x="0" y="0"/>
          <a:ext cx="0" cy="0"/>
          <a:chOff x="0" y="0"/>
          <a:chExt cx="0" cy="0"/>
        </a:xfrm>
      </p:grpSpPr>
      <p:sp>
        <p:nvSpPr>
          <p:cNvPr id="3902" name="Google Shape;3902;p233"/>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Lab 4: Advanced </a:t>
            </a:r>
            <a:r>
              <a:rPr lang="en-US"/>
              <a:t>Behavior</a:t>
            </a:r>
            <a:endParaRPr/>
          </a:p>
        </p:txBody>
      </p:sp>
      <p:sp>
        <p:nvSpPr>
          <p:cNvPr id="3903" name="Google Shape;3903;p233"/>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7" name="Shape 3907"/>
        <p:cNvGrpSpPr/>
        <p:nvPr/>
      </p:nvGrpSpPr>
      <p:grpSpPr>
        <a:xfrm>
          <a:off x="0" y="0"/>
          <a:ext cx="0" cy="0"/>
          <a:chOff x="0" y="0"/>
          <a:chExt cx="0" cy="0"/>
        </a:xfrm>
      </p:grpSpPr>
      <p:sp>
        <p:nvSpPr>
          <p:cNvPr id="3908" name="Google Shape;3908;p234"/>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Source Routing</a:t>
            </a:r>
            <a:endParaRPr/>
          </a:p>
        </p:txBody>
      </p:sp>
      <p:sp>
        <p:nvSpPr>
          <p:cNvPr id="3909" name="Google Shape;3909;p234"/>
          <p:cNvSpPr txBox="1"/>
          <p:nvPr>
            <p:ph idx="12" type="sldNum"/>
          </p:nvPr>
        </p:nvSpPr>
        <p:spPr>
          <a:xfrm>
            <a:off x="6275900" y="422227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cxnSp>
        <p:nvCxnSpPr>
          <p:cNvPr id="3910" name="Google Shape;3910;p234"/>
          <p:cNvCxnSpPr/>
          <p:nvPr/>
        </p:nvCxnSpPr>
        <p:spPr>
          <a:xfrm>
            <a:off x="2942896" y="1978446"/>
            <a:ext cx="3260736" cy="0"/>
          </a:xfrm>
          <a:prstGeom prst="straightConnector1">
            <a:avLst/>
          </a:prstGeom>
          <a:noFill/>
          <a:ln cap="flat" cmpd="sng" w="9525">
            <a:solidFill>
              <a:srgbClr val="A5A5A5"/>
            </a:solidFill>
            <a:prstDash val="solid"/>
            <a:round/>
            <a:headEnd len="sm" w="sm" type="none"/>
            <a:tailEnd len="sm" w="sm" type="none"/>
          </a:ln>
        </p:spPr>
      </p:cxnSp>
      <p:pic>
        <p:nvPicPr>
          <p:cNvPr id="3911" name="Google Shape;3911;p234"/>
          <p:cNvPicPr preferRelativeResize="0"/>
          <p:nvPr/>
        </p:nvPicPr>
        <p:blipFill rotWithShape="1">
          <a:blip r:embed="rId3">
            <a:alphaModFix/>
          </a:blip>
          <a:srcRect b="0" l="0" r="0" t="0"/>
          <a:stretch/>
        </p:blipFill>
        <p:spPr>
          <a:xfrm>
            <a:off x="2289988" y="1761354"/>
            <a:ext cx="652908" cy="432016"/>
          </a:xfrm>
          <a:prstGeom prst="rect">
            <a:avLst/>
          </a:prstGeom>
          <a:noFill/>
          <a:ln>
            <a:noFill/>
          </a:ln>
        </p:spPr>
      </p:pic>
      <p:pic>
        <p:nvPicPr>
          <p:cNvPr id="3912" name="Google Shape;3912;p234"/>
          <p:cNvPicPr preferRelativeResize="0"/>
          <p:nvPr/>
        </p:nvPicPr>
        <p:blipFill rotWithShape="1">
          <a:blip r:embed="rId3">
            <a:alphaModFix/>
          </a:blip>
          <a:srcRect b="0" l="0" r="0" t="0"/>
          <a:stretch/>
        </p:blipFill>
        <p:spPr>
          <a:xfrm>
            <a:off x="6203632" y="1761354"/>
            <a:ext cx="652908" cy="432016"/>
          </a:xfrm>
          <a:prstGeom prst="rect">
            <a:avLst/>
          </a:prstGeom>
          <a:noFill/>
          <a:ln>
            <a:noFill/>
          </a:ln>
        </p:spPr>
      </p:pic>
      <p:pic>
        <p:nvPicPr>
          <p:cNvPr id="3913" name="Google Shape;3913;p234"/>
          <p:cNvPicPr preferRelativeResize="0"/>
          <p:nvPr/>
        </p:nvPicPr>
        <p:blipFill rotWithShape="1">
          <a:blip r:embed="rId3">
            <a:alphaModFix/>
          </a:blip>
          <a:srcRect b="0" l="0" r="0" t="0"/>
          <a:stretch/>
        </p:blipFill>
        <p:spPr>
          <a:xfrm>
            <a:off x="4246810" y="3373347"/>
            <a:ext cx="652908" cy="432016"/>
          </a:xfrm>
          <a:prstGeom prst="rect">
            <a:avLst/>
          </a:prstGeom>
          <a:noFill/>
          <a:ln>
            <a:noFill/>
          </a:ln>
        </p:spPr>
      </p:pic>
      <p:cxnSp>
        <p:nvCxnSpPr>
          <p:cNvPr id="3914" name="Google Shape;3914;p234"/>
          <p:cNvCxnSpPr/>
          <p:nvPr/>
        </p:nvCxnSpPr>
        <p:spPr>
          <a:xfrm flipH="1" rot="10800000">
            <a:off x="4899718" y="2195538"/>
            <a:ext cx="1630368" cy="1394901"/>
          </a:xfrm>
          <a:prstGeom prst="straightConnector1">
            <a:avLst/>
          </a:prstGeom>
          <a:noFill/>
          <a:ln cap="flat" cmpd="sng" w="9525">
            <a:solidFill>
              <a:srgbClr val="A5A5A5"/>
            </a:solidFill>
            <a:prstDash val="solid"/>
            <a:round/>
            <a:headEnd len="sm" w="sm" type="none"/>
            <a:tailEnd len="sm" w="sm" type="none"/>
          </a:ln>
        </p:spPr>
      </p:cxnSp>
      <p:cxnSp>
        <p:nvCxnSpPr>
          <p:cNvPr id="3915" name="Google Shape;3915;p234"/>
          <p:cNvCxnSpPr/>
          <p:nvPr/>
        </p:nvCxnSpPr>
        <p:spPr>
          <a:xfrm>
            <a:off x="2616442" y="2195538"/>
            <a:ext cx="1630368" cy="1394901"/>
          </a:xfrm>
          <a:prstGeom prst="straightConnector1">
            <a:avLst/>
          </a:prstGeom>
          <a:noFill/>
          <a:ln cap="flat" cmpd="sng" w="9525">
            <a:solidFill>
              <a:srgbClr val="A5A5A5"/>
            </a:solidFill>
            <a:prstDash val="solid"/>
            <a:round/>
            <a:headEnd len="sm" w="sm" type="none"/>
            <a:tailEnd len="sm" w="sm" type="none"/>
          </a:ln>
        </p:spPr>
      </p:cxnSp>
      <p:grpSp>
        <p:nvGrpSpPr>
          <p:cNvPr id="3916" name="Google Shape;3916;p234"/>
          <p:cNvGrpSpPr/>
          <p:nvPr/>
        </p:nvGrpSpPr>
        <p:grpSpPr>
          <a:xfrm>
            <a:off x="792272" y="1452349"/>
            <a:ext cx="710289" cy="255788"/>
            <a:chOff x="12523788" y="-511175"/>
            <a:chExt cx="13454062" cy="4845051"/>
          </a:xfrm>
        </p:grpSpPr>
        <p:sp>
          <p:nvSpPr>
            <p:cNvPr id="3917" name="Google Shape;3917;p234"/>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18" name="Google Shape;3918;p234"/>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19" name="Google Shape;3919;p234"/>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0" name="Google Shape;3920;p234"/>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1" name="Google Shape;3921;p234"/>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2" name="Google Shape;3922;p234"/>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3" name="Google Shape;3923;p234"/>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4" name="Google Shape;3924;p234"/>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3925" name="Google Shape;3925;p234"/>
          <p:cNvGrpSpPr/>
          <p:nvPr/>
        </p:nvGrpSpPr>
        <p:grpSpPr>
          <a:xfrm>
            <a:off x="4218119" y="4219545"/>
            <a:ext cx="710289" cy="255788"/>
            <a:chOff x="12523788" y="-511175"/>
            <a:chExt cx="13454062" cy="4845051"/>
          </a:xfrm>
        </p:grpSpPr>
        <p:sp>
          <p:nvSpPr>
            <p:cNvPr id="3926" name="Google Shape;3926;p234"/>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7" name="Google Shape;3927;p234"/>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8" name="Google Shape;3928;p234"/>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9" name="Google Shape;3929;p234"/>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0" name="Google Shape;3930;p234"/>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1" name="Google Shape;3931;p234"/>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2" name="Google Shape;3932;p234"/>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3" name="Google Shape;3933;p234"/>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3934" name="Google Shape;3934;p234"/>
          <p:cNvGrpSpPr/>
          <p:nvPr/>
        </p:nvGrpSpPr>
        <p:grpSpPr>
          <a:xfrm>
            <a:off x="7505920" y="1419789"/>
            <a:ext cx="710289" cy="255788"/>
            <a:chOff x="12523788" y="-511175"/>
            <a:chExt cx="13454062" cy="4845051"/>
          </a:xfrm>
        </p:grpSpPr>
        <p:sp>
          <p:nvSpPr>
            <p:cNvPr id="3935" name="Google Shape;3935;p234"/>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6" name="Google Shape;3936;p234"/>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7" name="Google Shape;3937;p234"/>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8" name="Google Shape;3938;p234"/>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9" name="Google Shape;3939;p234"/>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40" name="Google Shape;3940;p234"/>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41" name="Google Shape;3941;p234"/>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42" name="Google Shape;3942;p234"/>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cxnSp>
        <p:nvCxnSpPr>
          <p:cNvPr id="3943" name="Google Shape;3943;p234"/>
          <p:cNvCxnSpPr>
            <a:stCxn id="3932" idx="7"/>
            <a:endCxn id="3915" idx="1"/>
          </p:cNvCxnSpPr>
          <p:nvPr/>
        </p:nvCxnSpPr>
        <p:spPr>
          <a:xfrm>
            <a:off x="1502561" y="1642849"/>
            <a:ext cx="787500" cy="335700"/>
          </a:xfrm>
          <a:prstGeom prst="straightConnector1">
            <a:avLst/>
          </a:prstGeom>
          <a:noFill/>
          <a:ln cap="flat" cmpd="sng" w="9525">
            <a:solidFill>
              <a:srgbClr val="A5A5A5"/>
            </a:solidFill>
            <a:prstDash val="solid"/>
            <a:round/>
            <a:headEnd len="sm" w="sm" type="none"/>
            <a:tailEnd len="sm" w="sm" type="none"/>
          </a:ln>
        </p:spPr>
      </p:cxnSp>
      <p:cxnSp>
        <p:nvCxnSpPr>
          <p:cNvPr id="3944" name="Google Shape;3944;p234"/>
          <p:cNvCxnSpPr/>
          <p:nvPr/>
        </p:nvCxnSpPr>
        <p:spPr>
          <a:xfrm flipH="1">
            <a:off x="6856540" y="1675577"/>
            <a:ext cx="649380" cy="302869"/>
          </a:xfrm>
          <a:prstGeom prst="straightConnector1">
            <a:avLst/>
          </a:prstGeom>
          <a:noFill/>
          <a:ln cap="flat" cmpd="sng" w="9525">
            <a:solidFill>
              <a:srgbClr val="A5A5A5"/>
            </a:solidFill>
            <a:prstDash val="solid"/>
            <a:round/>
            <a:headEnd len="sm" w="sm" type="none"/>
            <a:tailEnd len="sm" w="sm" type="none"/>
          </a:ln>
        </p:spPr>
      </p:cxnSp>
      <p:cxnSp>
        <p:nvCxnSpPr>
          <p:cNvPr id="3945" name="Google Shape;3945;p234"/>
          <p:cNvCxnSpPr>
            <a:stCxn id="3919" idx="2"/>
          </p:cNvCxnSpPr>
          <p:nvPr/>
        </p:nvCxnSpPr>
        <p:spPr>
          <a:xfrm>
            <a:off x="4573264" y="3807531"/>
            <a:ext cx="0" cy="411900"/>
          </a:xfrm>
          <a:prstGeom prst="straightConnector1">
            <a:avLst/>
          </a:prstGeom>
          <a:noFill/>
          <a:ln cap="flat" cmpd="sng" w="9525">
            <a:solidFill>
              <a:srgbClr val="A5A5A5"/>
            </a:solidFill>
            <a:prstDash val="solid"/>
            <a:round/>
            <a:headEnd len="sm" w="sm" type="none"/>
            <a:tailEnd len="sm" w="sm" type="none"/>
          </a:ln>
        </p:spPr>
      </p:cxnSp>
      <p:sp>
        <p:nvSpPr>
          <p:cNvPr id="3946" name="Google Shape;3946;p234"/>
          <p:cNvSpPr txBox="1"/>
          <p:nvPr/>
        </p:nvSpPr>
        <p:spPr>
          <a:xfrm>
            <a:off x="2224988" y="2108047"/>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s1</a:t>
            </a:r>
            <a:endParaRPr/>
          </a:p>
        </p:txBody>
      </p:sp>
      <p:sp>
        <p:nvSpPr>
          <p:cNvPr id="3947" name="Google Shape;3947;p234"/>
          <p:cNvSpPr txBox="1"/>
          <p:nvPr/>
        </p:nvSpPr>
        <p:spPr>
          <a:xfrm>
            <a:off x="605440" y="1722995"/>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h1</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(10.0.1.1)</a:t>
            </a:r>
            <a:endParaRPr/>
          </a:p>
        </p:txBody>
      </p:sp>
      <p:sp>
        <p:nvSpPr>
          <p:cNvPr id="3948" name="Google Shape;3948;p234"/>
          <p:cNvSpPr txBox="1"/>
          <p:nvPr/>
        </p:nvSpPr>
        <p:spPr>
          <a:xfrm>
            <a:off x="4700414" y="3655291"/>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s3</a:t>
            </a:r>
            <a:endParaRPr/>
          </a:p>
        </p:txBody>
      </p:sp>
      <p:sp>
        <p:nvSpPr>
          <p:cNvPr id="3949" name="Google Shape;3949;p234"/>
          <p:cNvSpPr txBox="1"/>
          <p:nvPr/>
        </p:nvSpPr>
        <p:spPr>
          <a:xfrm>
            <a:off x="6602931" y="2130334"/>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s2</a:t>
            </a:r>
            <a:endParaRPr/>
          </a:p>
        </p:txBody>
      </p:sp>
      <p:sp>
        <p:nvSpPr>
          <p:cNvPr id="3950" name="Google Shape;3950;p234"/>
          <p:cNvSpPr txBox="1"/>
          <p:nvPr/>
        </p:nvSpPr>
        <p:spPr>
          <a:xfrm>
            <a:off x="4031248" y="4478383"/>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h3</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(10.0.3.3)</a:t>
            </a:r>
            <a:endParaRPr/>
          </a:p>
        </p:txBody>
      </p:sp>
      <p:sp>
        <p:nvSpPr>
          <p:cNvPr id="3951" name="Google Shape;3951;p234"/>
          <p:cNvSpPr txBox="1"/>
          <p:nvPr/>
        </p:nvSpPr>
        <p:spPr>
          <a:xfrm>
            <a:off x="7319091" y="1732722"/>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h2</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(10.0.2.2)</a:t>
            </a:r>
            <a:endParaRPr/>
          </a:p>
        </p:txBody>
      </p:sp>
      <p:sp>
        <p:nvSpPr>
          <p:cNvPr id="3952" name="Google Shape;3952;p234"/>
          <p:cNvSpPr/>
          <p:nvPr/>
        </p:nvSpPr>
        <p:spPr>
          <a:xfrm>
            <a:off x="1551500" y="1563541"/>
            <a:ext cx="6051176" cy="2084470"/>
          </a:xfrm>
          <a:custGeom>
            <a:rect b="b" l="l" r="r" t="t"/>
            <a:pathLst>
              <a:path extrusionOk="0" h="120000" w="120000">
                <a:moveTo>
                  <a:pt x="0" y="0"/>
                </a:moveTo>
                <a:cubicBezTo>
                  <a:pt x="4992" y="7526"/>
                  <a:pt x="9985" y="15052"/>
                  <a:pt x="19911" y="18579"/>
                </a:cubicBezTo>
                <a:cubicBezTo>
                  <a:pt x="29837" y="22105"/>
                  <a:pt x="59555" y="21159"/>
                  <a:pt x="59555" y="21159"/>
                </a:cubicBezTo>
                <a:cubicBezTo>
                  <a:pt x="72148" y="21675"/>
                  <a:pt x="90725" y="15568"/>
                  <a:pt x="95466" y="21675"/>
                </a:cubicBezTo>
                <a:cubicBezTo>
                  <a:pt x="100207" y="27782"/>
                  <a:pt x="93599" y="41458"/>
                  <a:pt x="87999" y="57801"/>
                </a:cubicBezTo>
                <a:cubicBezTo>
                  <a:pt x="82400" y="74144"/>
                  <a:pt x="70814" y="116291"/>
                  <a:pt x="61866" y="119731"/>
                </a:cubicBezTo>
                <a:cubicBezTo>
                  <a:pt x="52918" y="123172"/>
                  <a:pt x="41066" y="92637"/>
                  <a:pt x="34311" y="78444"/>
                </a:cubicBezTo>
                <a:cubicBezTo>
                  <a:pt x="27555" y="64252"/>
                  <a:pt x="19259" y="43179"/>
                  <a:pt x="21333" y="34577"/>
                </a:cubicBezTo>
                <a:cubicBezTo>
                  <a:pt x="23407" y="25976"/>
                  <a:pt x="33659" y="27954"/>
                  <a:pt x="46755" y="26836"/>
                </a:cubicBezTo>
                <a:cubicBezTo>
                  <a:pt x="59851" y="25718"/>
                  <a:pt x="87703" y="30793"/>
                  <a:pt x="99911" y="27868"/>
                </a:cubicBezTo>
                <a:cubicBezTo>
                  <a:pt x="112118" y="24944"/>
                  <a:pt x="119999" y="9289"/>
                  <a:pt x="119999" y="9289"/>
                </a:cubicBezTo>
              </a:path>
            </a:pathLst>
          </a:custGeom>
          <a:noFill/>
          <a:ln cap="flat" cmpd="sng" w="2857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53" name="Google Shape;3953;p234"/>
          <p:cNvSpPr txBox="1"/>
          <p:nvPr/>
        </p:nvSpPr>
        <p:spPr>
          <a:xfrm>
            <a:off x="2017247" y="1882155"/>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1</a:t>
            </a:r>
            <a:endParaRPr/>
          </a:p>
        </p:txBody>
      </p:sp>
      <p:sp>
        <p:nvSpPr>
          <p:cNvPr id="3954" name="Google Shape;3954;p234"/>
          <p:cNvSpPr txBox="1"/>
          <p:nvPr/>
        </p:nvSpPr>
        <p:spPr>
          <a:xfrm>
            <a:off x="4341812" y="3709432"/>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1</a:t>
            </a:r>
            <a:endParaRPr/>
          </a:p>
        </p:txBody>
      </p:sp>
      <p:sp>
        <p:nvSpPr>
          <p:cNvPr id="3955" name="Google Shape;3955;p234"/>
          <p:cNvSpPr txBox="1"/>
          <p:nvPr/>
        </p:nvSpPr>
        <p:spPr>
          <a:xfrm>
            <a:off x="6761917" y="1691534"/>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1</a:t>
            </a:r>
            <a:endParaRPr/>
          </a:p>
        </p:txBody>
      </p:sp>
      <p:sp>
        <p:nvSpPr>
          <p:cNvPr id="3956" name="Google Shape;3956;p234"/>
          <p:cNvSpPr txBox="1"/>
          <p:nvPr/>
        </p:nvSpPr>
        <p:spPr>
          <a:xfrm>
            <a:off x="2841559" y="1675577"/>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2</a:t>
            </a:r>
            <a:endParaRPr/>
          </a:p>
        </p:txBody>
      </p:sp>
      <p:sp>
        <p:nvSpPr>
          <p:cNvPr id="3957" name="Google Shape;3957;p234"/>
          <p:cNvSpPr txBox="1"/>
          <p:nvPr/>
        </p:nvSpPr>
        <p:spPr>
          <a:xfrm>
            <a:off x="6024714" y="1719090"/>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2</a:t>
            </a:r>
            <a:endParaRPr/>
          </a:p>
        </p:txBody>
      </p:sp>
      <p:sp>
        <p:nvSpPr>
          <p:cNvPr id="3958" name="Google Shape;3958;p234"/>
          <p:cNvSpPr txBox="1"/>
          <p:nvPr/>
        </p:nvSpPr>
        <p:spPr>
          <a:xfrm>
            <a:off x="4115203" y="3359871"/>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2</a:t>
            </a:r>
            <a:endParaRPr/>
          </a:p>
        </p:txBody>
      </p:sp>
      <p:sp>
        <p:nvSpPr>
          <p:cNvPr id="3959" name="Google Shape;3959;p234"/>
          <p:cNvSpPr txBox="1"/>
          <p:nvPr/>
        </p:nvSpPr>
        <p:spPr>
          <a:xfrm>
            <a:off x="2597833" y="2062291"/>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3</a:t>
            </a:r>
            <a:endParaRPr/>
          </a:p>
        </p:txBody>
      </p:sp>
      <p:sp>
        <p:nvSpPr>
          <p:cNvPr id="3960" name="Google Shape;3960;p234"/>
          <p:cNvSpPr txBox="1"/>
          <p:nvPr/>
        </p:nvSpPr>
        <p:spPr>
          <a:xfrm>
            <a:off x="4779396" y="3359871"/>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3</a:t>
            </a:r>
            <a:endParaRPr/>
          </a:p>
        </p:txBody>
      </p:sp>
      <p:sp>
        <p:nvSpPr>
          <p:cNvPr id="3961" name="Google Shape;3961;p234"/>
          <p:cNvSpPr txBox="1"/>
          <p:nvPr/>
        </p:nvSpPr>
        <p:spPr>
          <a:xfrm>
            <a:off x="6358539" y="2136799"/>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3</a:t>
            </a:r>
            <a:endParaRPr/>
          </a:p>
        </p:txBody>
      </p:sp>
      <p:sp>
        <p:nvSpPr>
          <p:cNvPr id="3962" name="Google Shape;3962;p234"/>
          <p:cNvSpPr/>
          <p:nvPr/>
        </p:nvSpPr>
        <p:spPr>
          <a:xfrm>
            <a:off x="830489" y="1008216"/>
            <a:ext cx="2052918" cy="223725"/>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2,3,2,2,1, {payload}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6" name="Shape 3966"/>
        <p:cNvGrpSpPr/>
        <p:nvPr/>
      </p:nvGrpSpPr>
      <p:grpSpPr>
        <a:xfrm>
          <a:off x="0" y="0"/>
          <a:ext cx="0" cy="0"/>
          <a:chOff x="0" y="0"/>
          <a:chExt cx="0" cy="0"/>
        </a:xfrm>
      </p:grpSpPr>
      <p:sp>
        <p:nvSpPr>
          <p:cNvPr id="3967" name="Google Shape;3967;p235"/>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Source Routing: Packet Format</a:t>
            </a:r>
            <a:endParaRPr/>
          </a:p>
        </p:txBody>
      </p:sp>
      <p:sp>
        <p:nvSpPr>
          <p:cNvPr id="3968" name="Google Shape;3968;p235"/>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
        <p:nvSpPr>
          <p:cNvPr id="3969" name="Google Shape;3969;p235"/>
          <p:cNvSpPr txBox="1"/>
          <p:nvPr>
            <p:ph idx="1" type="body"/>
          </p:nvPr>
        </p:nvSpPr>
        <p:spPr>
          <a:xfrm>
            <a:off x="152400" y="742950"/>
            <a:ext cx="4267199"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28575" lvl="0" marL="133350" marR="0" rtl="0" algn="l">
              <a:lnSpc>
                <a:spcPct val="100000"/>
              </a:lnSpc>
              <a:spcBef>
                <a:spcPts val="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#define</a:t>
            </a:r>
            <a:r>
              <a:rPr b="0" i="0" lang="en-US" sz="1400" u="none" cap="none" strike="noStrike">
                <a:solidFill>
                  <a:schemeClr val="dk1"/>
                </a:solidFill>
                <a:latin typeface="Consolas"/>
                <a:ea typeface="Consolas"/>
                <a:cs typeface="Consolas"/>
                <a:sym typeface="Consolas"/>
              </a:rPr>
              <a:t> MAX_HOPS 9</a:t>
            </a:r>
            <a:endParaRPr/>
          </a:p>
          <a:p>
            <a:pPr indent="-28575" lvl="0" marL="133350" marR="0" rtl="0" algn="l">
              <a:lnSpc>
                <a:spcPct val="100000"/>
              </a:lnSpc>
              <a:spcBef>
                <a:spcPts val="150"/>
              </a:spcBef>
              <a:spcAft>
                <a:spcPts val="0"/>
              </a:spcAft>
              <a:buClr>
                <a:srgbClr val="3F3151"/>
              </a:buClr>
              <a:buSzPts val="350"/>
              <a:buFont typeface="Merriweather Sans"/>
              <a:buNone/>
            </a:pPr>
            <a:r>
              <a:t/>
            </a:r>
            <a:endParaRPr b="0" i="0" sz="1400" u="none" cap="none" strike="noStrike">
              <a:solidFill>
                <a:schemeClr val="dk1"/>
              </a:solidFill>
              <a:latin typeface="Consolas"/>
              <a:ea typeface="Consolas"/>
              <a:cs typeface="Consolas"/>
              <a:sym typeface="Consolas"/>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const bit&lt;16&gt; TYPE_IPV4 = 0x800;</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const bit&lt;16&gt; TYPE_SRCROUTING = 0x1234;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header</a:t>
            </a:r>
            <a:r>
              <a:rPr b="0" i="0" lang="en-US" sz="1400" u="none" cap="none" strike="noStrike">
                <a:solidFill>
                  <a:schemeClr val="dk1"/>
                </a:solidFill>
                <a:latin typeface="Consolas"/>
                <a:ea typeface="Consolas"/>
                <a:cs typeface="Consolas"/>
                <a:sym typeface="Consolas"/>
              </a:rPr>
              <a:t> srcRoute_t {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bit&lt;1&gt;    bos;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bit&lt;15&gt;   port;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a:p>
          <a:p>
            <a:pPr indent="-28575" lvl="0" marL="133350" marR="0" rtl="0" algn="l">
              <a:lnSpc>
                <a:spcPct val="100000"/>
              </a:lnSpc>
              <a:spcBef>
                <a:spcPts val="150"/>
              </a:spcBef>
              <a:spcAft>
                <a:spcPts val="0"/>
              </a:spcAft>
              <a:buClr>
                <a:srgbClr val="3F3151"/>
              </a:buClr>
              <a:buSzPts val="350"/>
              <a:buFont typeface="Merriweather Sans"/>
              <a:buNone/>
            </a:pPr>
            <a:r>
              <a:t/>
            </a:r>
            <a:endParaRPr b="0" i="0" sz="1400" u="none" cap="none" strike="noStrike">
              <a:solidFill>
                <a:schemeClr val="dk1"/>
              </a:solidFill>
              <a:latin typeface="Consolas"/>
              <a:ea typeface="Consolas"/>
              <a:cs typeface="Consolas"/>
              <a:sym typeface="Consolas"/>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struct </a:t>
            </a:r>
            <a:r>
              <a:rPr b="0" i="0" lang="en-US" sz="1400" u="none" cap="none" strike="noStrike">
                <a:solidFill>
                  <a:schemeClr val="dk1"/>
                </a:solidFill>
                <a:latin typeface="Consolas"/>
                <a:ea typeface="Consolas"/>
                <a:cs typeface="Consolas"/>
                <a:sym typeface="Consolas"/>
              </a:rPr>
              <a:t>headers {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ethernet_t           ethernet;</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srcRoute_t[MAX_HOPS] srcRoutes;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ipv4_t               ipv4;</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a:p>
        </p:txBody>
      </p:sp>
      <p:sp>
        <p:nvSpPr>
          <p:cNvPr id="3970" name="Google Shape;3970;p235"/>
          <p:cNvSpPr/>
          <p:nvPr/>
        </p:nvSpPr>
        <p:spPr>
          <a:xfrm>
            <a:off x="4486050" y="742950"/>
            <a:ext cx="4769100" cy="41838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Parse source routes only if etherType is 0x1234</a:t>
            </a:r>
            <a:endParaRPr sz="1800"/>
          </a:p>
          <a:p>
            <a:pPr indent="-171450" lvl="0" marL="171450" marR="0" rtl="0" algn="l">
              <a:lnSpc>
                <a:spcPct val="100000"/>
              </a:lnSpc>
              <a:spcBef>
                <a:spcPts val="0"/>
              </a:spcBef>
              <a:spcAft>
                <a:spcPts val="0"/>
              </a:spcAft>
              <a:buClr>
                <a:srgbClr val="3F3151"/>
              </a:buClr>
              <a:buSzPts val="1800"/>
              <a:buFont typeface="Merriweather Sans"/>
              <a:buNone/>
            </a:pPr>
            <a:r>
              <a:t/>
            </a:r>
            <a:endParaRPr b="1" i="0" sz="18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The special value bos == 1 indicates the “bottom of stack”</a:t>
            </a:r>
            <a:endParaRPr sz="1800"/>
          </a:p>
          <a:p>
            <a:pPr indent="-171450" lvl="0" marL="171450" marR="0" rtl="0" algn="l">
              <a:lnSpc>
                <a:spcPct val="100000"/>
              </a:lnSpc>
              <a:spcBef>
                <a:spcPts val="0"/>
              </a:spcBef>
              <a:spcAft>
                <a:spcPts val="0"/>
              </a:spcAft>
              <a:buClr>
                <a:srgbClr val="3F3151"/>
              </a:buClr>
              <a:buSzPts val="1800"/>
              <a:buFont typeface="Merriweather Sans"/>
              <a:buNone/>
            </a:pPr>
            <a:r>
              <a:t/>
            </a:r>
            <a:endParaRPr b="1" i="0" sz="18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Forward packets using source routes, and also decrement IPv4 TTL</a:t>
            </a:r>
            <a:endParaRPr sz="1800"/>
          </a:p>
          <a:p>
            <a:pPr indent="-171450" lvl="0" marL="171450" marR="0" rtl="0" algn="l">
              <a:lnSpc>
                <a:spcPct val="100000"/>
              </a:lnSpc>
              <a:spcBef>
                <a:spcPts val="0"/>
              </a:spcBef>
              <a:spcAft>
                <a:spcPts val="0"/>
              </a:spcAft>
              <a:buClr>
                <a:srgbClr val="3F3151"/>
              </a:buClr>
              <a:buSzPts val="1800"/>
              <a:buFont typeface="Merriweather Sans"/>
              <a:buNone/>
            </a:pPr>
            <a:r>
              <a:t/>
            </a:r>
            <a:endParaRPr b="1" i="0" sz="18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Drop the packet if source routes are not valid</a:t>
            </a:r>
            <a:br>
              <a:rPr b="1" i="0" lang="en-US" sz="1800" u="none" cap="none" strike="noStrike">
                <a:solidFill>
                  <a:schemeClr val="dk1"/>
                </a:solidFill>
                <a:latin typeface="Arial"/>
                <a:ea typeface="Arial"/>
                <a:cs typeface="Arial"/>
                <a:sym typeface="Arial"/>
              </a:rPr>
            </a:br>
            <a:endParaRPr b="1" i="0" sz="18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800"/>
              <a:buFont typeface="Merriweather Sans"/>
              <a:buChar char="•"/>
            </a:pPr>
            <a:r>
              <a:rPr b="1" lang="en-US" sz="1800">
                <a:solidFill>
                  <a:schemeClr val="dk1"/>
                </a:solidFill>
              </a:rPr>
              <a:t>Hint: Use the next, pop_front primitives</a:t>
            </a:r>
            <a:br>
              <a:rPr b="1" lang="en-US" sz="1800">
                <a:solidFill>
                  <a:schemeClr val="dk1"/>
                </a:solidFill>
              </a:rPr>
            </a:br>
            <a:r>
              <a:rPr b="1" lang="en-US" sz="1800">
                <a:solidFill>
                  <a:schemeClr val="dk1"/>
                </a:solidFill>
              </a:rPr>
              <a:t>packet.extract(hdr.srcRoutes.next)</a:t>
            </a:r>
            <a:br>
              <a:rPr b="1" lang="en-US" sz="1800">
                <a:solidFill>
                  <a:schemeClr val="dk1"/>
                </a:solidFill>
              </a:rPr>
            </a:br>
            <a:r>
              <a:rPr b="1" lang="en-US" sz="1800">
                <a:solidFill>
                  <a:schemeClr val="dk1"/>
                </a:solidFill>
              </a:rPr>
              <a:t>hdr.srcRoutes.pop_front(1)</a:t>
            </a:r>
            <a:endParaRPr b="1" sz="1800">
              <a:solidFill>
                <a:schemeClr val="dk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4" name="Shape 3974"/>
        <p:cNvGrpSpPr/>
        <p:nvPr/>
      </p:nvGrpSpPr>
      <p:grpSpPr>
        <a:xfrm>
          <a:off x="0" y="0"/>
          <a:ext cx="0" cy="0"/>
          <a:chOff x="0" y="0"/>
          <a:chExt cx="0" cy="0"/>
        </a:xfrm>
      </p:grpSpPr>
      <p:sp>
        <p:nvSpPr>
          <p:cNvPr id="3975" name="Google Shape;3975;p236"/>
          <p:cNvSpPr txBox="1"/>
          <p:nvPr>
            <p:ph type="title"/>
          </p:nvPr>
        </p:nvSpPr>
        <p:spPr>
          <a:xfrm>
            <a:off x="1617132" y="590550"/>
            <a:ext cx="7247400" cy="9399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Coding Break</a:t>
            </a:r>
            <a:endParaRPr/>
          </a:p>
        </p:txBody>
      </p:sp>
      <p:sp>
        <p:nvSpPr>
          <p:cNvPr id="3976" name="Google Shape;3976;p23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3" name="Shape 1513"/>
        <p:cNvGrpSpPr/>
        <p:nvPr/>
      </p:nvGrpSpPr>
      <p:grpSpPr>
        <a:xfrm>
          <a:off x="0" y="0"/>
          <a:ext cx="0" cy="0"/>
          <a:chOff x="0" y="0"/>
          <a:chExt cx="0" cy="0"/>
        </a:xfrm>
      </p:grpSpPr>
      <p:sp>
        <p:nvSpPr>
          <p:cNvPr id="1514" name="Google Shape;1514;p138"/>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Benefits of Data Plane Programmability</a:t>
            </a:r>
            <a:endParaRPr b="1" i="0" sz="2700" u="none" cap="none" strike="noStrike">
              <a:solidFill>
                <a:schemeClr val="dk1"/>
              </a:solidFill>
              <a:latin typeface="Arial"/>
              <a:ea typeface="Arial"/>
              <a:cs typeface="Arial"/>
              <a:sym typeface="Arial"/>
            </a:endParaRPr>
          </a:p>
        </p:txBody>
      </p:sp>
      <p:sp>
        <p:nvSpPr>
          <p:cNvPr id="1515" name="Google Shape;1515;p138"/>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3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New Features</a:t>
            </a:r>
            <a:r>
              <a:rPr b="0" i="0" lang="en-US" sz="2100" u="none" cap="none" strike="noStrike">
                <a:solidFill>
                  <a:schemeClr val="dk1"/>
                </a:solidFill>
                <a:latin typeface="Arial"/>
                <a:ea typeface="Arial"/>
                <a:cs typeface="Arial"/>
                <a:sym typeface="Arial"/>
              </a:rPr>
              <a:t> – Add new protocols</a:t>
            </a:r>
            <a:endParaRPr b="1" i="0" sz="2100" u="none" cap="none" strike="noStrike">
              <a:solidFill>
                <a:schemeClr val="dk1"/>
              </a:solidFill>
              <a:latin typeface="Arial"/>
              <a:ea typeface="Arial"/>
              <a:cs typeface="Arial"/>
              <a:sym typeface="Arial"/>
            </a:endParaRPr>
          </a:p>
          <a:p>
            <a:pPr indent="-205740" lvl="0" marL="205740" marR="0" rtl="0" algn="l">
              <a:lnSpc>
                <a:spcPct val="13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Reduce complexity</a:t>
            </a:r>
            <a:r>
              <a:rPr b="0" i="0" lang="en-US" sz="2100" u="none" cap="none" strike="noStrike">
                <a:solidFill>
                  <a:schemeClr val="dk1"/>
                </a:solidFill>
                <a:latin typeface="Arial"/>
                <a:ea typeface="Arial"/>
                <a:cs typeface="Arial"/>
                <a:sym typeface="Arial"/>
              </a:rPr>
              <a:t> – Remove unused protocols</a:t>
            </a:r>
            <a:endParaRPr b="1" i="0" sz="2100" u="none" cap="none" strike="noStrike">
              <a:solidFill>
                <a:schemeClr val="dk1"/>
              </a:solidFill>
              <a:latin typeface="Arial"/>
              <a:ea typeface="Arial"/>
              <a:cs typeface="Arial"/>
              <a:sym typeface="Arial"/>
            </a:endParaRPr>
          </a:p>
          <a:p>
            <a:pPr indent="-205740" lvl="0" marL="205740" marR="0" rtl="0" algn="l">
              <a:lnSpc>
                <a:spcPct val="13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Efficient use of resources</a:t>
            </a:r>
            <a:r>
              <a:rPr b="0" i="0" lang="en-US" sz="2100" u="none" cap="none" strike="noStrike">
                <a:solidFill>
                  <a:schemeClr val="dk1"/>
                </a:solidFill>
                <a:latin typeface="Arial"/>
                <a:ea typeface="Arial"/>
                <a:cs typeface="Arial"/>
                <a:sym typeface="Arial"/>
              </a:rPr>
              <a:t> – flexible use of tables</a:t>
            </a:r>
            <a:endParaRPr b="1" i="0" sz="2100" u="none" cap="none" strike="noStrike">
              <a:solidFill>
                <a:schemeClr val="dk1"/>
              </a:solidFill>
              <a:latin typeface="Arial"/>
              <a:ea typeface="Arial"/>
              <a:cs typeface="Arial"/>
              <a:sym typeface="Arial"/>
            </a:endParaRPr>
          </a:p>
          <a:p>
            <a:pPr indent="-205740" lvl="0" marL="205740" marR="0" rtl="0" algn="l">
              <a:lnSpc>
                <a:spcPct val="13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Greater visibility</a:t>
            </a:r>
            <a:r>
              <a:rPr b="0" i="0" lang="en-US" sz="2100" u="none" cap="none" strike="noStrike">
                <a:solidFill>
                  <a:schemeClr val="dk1"/>
                </a:solidFill>
                <a:latin typeface="Arial"/>
                <a:ea typeface="Arial"/>
                <a:cs typeface="Arial"/>
                <a:sym typeface="Arial"/>
              </a:rPr>
              <a:t> – New diagnostic techniques, telemetry, etc.</a:t>
            </a:r>
            <a:endParaRPr b="1" i="0" sz="2100" u="none" cap="none" strike="noStrike">
              <a:solidFill>
                <a:schemeClr val="dk1"/>
              </a:solidFill>
              <a:latin typeface="Arial"/>
              <a:ea typeface="Arial"/>
              <a:cs typeface="Arial"/>
              <a:sym typeface="Arial"/>
            </a:endParaRPr>
          </a:p>
          <a:p>
            <a:pPr indent="-205740" lvl="0" marL="205740" marR="0" rtl="0" algn="l">
              <a:lnSpc>
                <a:spcPct val="13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SW style development</a:t>
            </a:r>
            <a:r>
              <a:rPr b="0" i="0" lang="en-US" sz="2100" u="none" cap="none" strike="noStrike">
                <a:solidFill>
                  <a:schemeClr val="dk1"/>
                </a:solidFill>
                <a:latin typeface="Arial"/>
                <a:ea typeface="Arial"/>
                <a:cs typeface="Arial"/>
                <a:sym typeface="Arial"/>
              </a:rPr>
              <a:t> – rapid design cycle, fast innovation, fix data plane bugs in the field</a:t>
            </a:r>
            <a:endParaRPr b="1" i="0" sz="2100" u="none" cap="none" strike="noStrike">
              <a:solidFill>
                <a:schemeClr val="dk1"/>
              </a:solidFill>
              <a:latin typeface="Arial"/>
              <a:ea typeface="Arial"/>
              <a:cs typeface="Arial"/>
              <a:sym typeface="Arial"/>
            </a:endParaRPr>
          </a:p>
          <a:p>
            <a:pPr indent="-205740" lvl="0" marL="205740" marR="0" rtl="0" algn="l">
              <a:lnSpc>
                <a:spcPct val="13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You keep your own ideas</a:t>
            </a:r>
            <a:endParaRPr b="1" i="0" sz="2100" u="none" cap="none" strike="noStrike">
              <a:solidFill>
                <a:schemeClr val="dk1"/>
              </a:solidFill>
              <a:latin typeface="Arial"/>
              <a:ea typeface="Arial"/>
              <a:cs typeface="Arial"/>
              <a:sym typeface="Arial"/>
            </a:endParaRPr>
          </a:p>
          <a:p>
            <a:pPr indent="-205740" lvl="0" marL="205740" marR="0" rtl="0" algn="l">
              <a:lnSpc>
                <a:spcPct val="130000"/>
              </a:lnSpc>
              <a:spcBef>
                <a:spcPts val="150"/>
              </a:spcBef>
              <a:spcAft>
                <a:spcPts val="0"/>
              </a:spcAft>
              <a:buClr>
                <a:srgbClr val="3F3151"/>
              </a:buClr>
              <a:buSzPts val="2100"/>
              <a:buFont typeface="Merriweather Sans"/>
              <a:buNone/>
            </a:pPr>
            <a:r>
              <a:t/>
            </a:r>
            <a:endParaRPr b="0" i="0" sz="2100" u="none" cap="none" strike="noStrike">
              <a:solidFill>
                <a:schemeClr val="dk1"/>
              </a:solidFill>
              <a:latin typeface="Arial"/>
              <a:ea typeface="Arial"/>
              <a:cs typeface="Arial"/>
              <a:sym typeface="Arial"/>
            </a:endParaRPr>
          </a:p>
          <a:p>
            <a:pPr indent="0" lvl="0" marL="0" marR="0" rtl="0" algn="l">
              <a:lnSpc>
                <a:spcPct val="130000"/>
              </a:lnSpc>
              <a:spcBef>
                <a:spcPts val="150"/>
              </a:spcBef>
              <a:spcAft>
                <a:spcPts val="0"/>
              </a:spcAft>
              <a:buClr>
                <a:srgbClr val="3F3151"/>
              </a:buClr>
              <a:buSzPts val="525"/>
              <a:buFont typeface="Merriweather Sans"/>
              <a:buNone/>
            </a:pPr>
            <a:r>
              <a:rPr b="0" i="1" lang="en-US" sz="2100" u="none" cap="none" strike="noStrike">
                <a:solidFill>
                  <a:schemeClr val="dk1"/>
                </a:solidFill>
                <a:latin typeface="Arial"/>
                <a:ea typeface="Arial"/>
                <a:cs typeface="Arial"/>
                <a:sym typeface="Arial"/>
              </a:rPr>
              <a:t>Think programming rather than protocols…</a:t>
            </a:r>
            <a:endParaRPr b="1" i="0" sz="2100" u="none" cap="none" strike="noStrike">
              <a:solidFill>
                <a:schemeClr val="dk1"/>
              </a:solidFill>
              <a:latin typeface="Arial"/>
              <a:ea typeface="Arial"/>
              <a:cs typeface="Arial"/>
              <a:sym typeface="Arial"/>
            </a:endParaRPr>
          </a:p>
        </p:txBody>
      </p:sp>
      <p:sp>
        <p:nvSpPr>
          <p:cNvPr id="1516" name="Google Shape;1516;p13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0" name="Shape 3980"/>
        <p:cNvGrpSpPr/>
        <p:nvPr/>
      </p:nvGrpSpPr>
      <p:grpSpPr>
        <a:xfrm>
          <a:off x="0" y="0"/>
          <a:ext cx="0" cy="0"/>
          <a:chOff x="0" y="0"/>
          <a:chExt cx="0" cy="0"/>
        </a:xfrm>
      </p:grpSpPr>
      <p:sp>
        <p:nvSpPr>
          <p:cNvPr id="3981" name="Google Shape;3981;p237"/>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Calculator</a:t>
            </a:r>
            <a:endParaRPr/>
          </a:p>
        </p:txBody>
      </p:sp>
      <p:sp>
        <p:nvSpPr>
          <p:cNvPr id="3982" name="Google Shape;3982;p237"/>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pic>
        <p:nvPicPr>
          <p:cNvPr id="3983" name="Google Shape;3983;p237"/>
          <p:cNvPicPr preferRelativeResize="0"/>
          <p:nvPr/>
        </p:nvPicPr>
        <p:blipFill rotWithShape="1">
          <a:blip r:embed="rId3">
            <a:alphaModFix/>
          </a:blip>
          <a:srcRect b="0" l="0" r="0" t="0"/>
          <a:stretch/>
        </p:blipFill>
        <p:spPr>
          <a:xfrm>
            <a:off x="5737706" y="2536935"/>
            <a:ext cx="489681" cy="324012"/>
          </a:xfrm>
          <a:prstGeom prst="rect">
            <a:avLst/>
          </a:prstGeom>
          <a:noFill/>
          <a:ln>
            <a:noFill/>
          </a:ln>
        </p:spPr>
      </p:pic>
      <p:grpSp>
        <p:nvGrpSpPr>
          <p:cNvPr id="3984" name="Google Shape;3984;p237"/>
          <p:cNvGrpSpPr/>
          <p:nvPr/>
        </p:nvGrpSpPr>
        <p:grpSpPr>
          <a:xfrm>
            <a:off x="3255377" y="2565993"/>
            <a:ext cx="532717" cy="191841"/>
            <a:chOff x="12523788" y="-511175"/>
            <a:chExt cx="13454062" cy="4845051"/>
          </a:xfrm>
        </p:grpSpPr>
        <p:sp>
          <p:nvSpPr>
            <p:cNvPr id="3985" name="Google Shape;3985;p237"/>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3986" name="Google Shape;3986;p237"/>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3987" name="Google Shape;3987;p237"/>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3988" name="Google Shape;3988;p237"/>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3989" name="Google Shape;3989;p237"/>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3990" name="Google Shape;3990;p237"/>
            <p:cNvSpPr/>
            <p:nvPr/>
          </p:nvSpPr>
          <p:spPr>
            <a:xfrm>
              <a:off x="13247688" y="1601788"/>
              <a:ext cx="10782300" cy="1912938"/>
            </a:xfrm>
            <a:prstGeom prst="rect">
              <a:avLst/>
            </a:pr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3991" name="Google Shape;3991;p237"/>
            <p:cNvSpPr/>
            <p:nvPr/>
          </p:nvSpPr>
          <p:spPr>
            <a:xfrm>
              <a:off x="13247688" y="1601788"/>
              <a:ext cx="5389562" cy="1912938"/>
            </a:xfrm>
            <a:prstGeom prst="rect">
              <a:avLst/>
            </a:prstGeom>
            <a:solidFill>
              <a:srgbClr val="4B4A4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3992" name="Google Shape;3992;p237"/>
            <p:cNvSpPr/>
            <p:nvPr/>
          </p:nvSpPr>
          <p:spPr>
            <a:xfrm>
              <a:off x="13874750" y="2247900"/>
              <a:ext cx="604837" cy="619125"/>
            </a:xfrm>
            <a:prstGeom prst="rect">
              <a:avLst/>
            </a:prstGeom>
            <a:solidFill>
              <a:srgbClr val="60BA5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grpSp>
      <p:cxnSp>
        <p:nvCxnSpPr>
          <p:cNvPr id="3993" name="Google Shape;3993;p237"/>
          <p:cNvCxnSpPr>
            <a:stCxn id="3992" idx="7"/>
            <a:endCxn id="3986" idx="1"/>
          </p:cNvCxnSpPr>
          <p:nvPr/>
        </p:nvCxnSpPr>
        <p:spPr>
          <a:xfrm flipH="1" rot="10800000">
            <a:off x="3788093" y="2699868"/>
            <a:ext cx="1949700" cy="9000"/>
          </a:xfrm>
          <a:prstGeom prst="straightConnector1">
            <a:avLst/>
          </a:prstGeom>
          <a:noFill/>
          <a:ln cap="flat" cmpd="sng" w="9525">
            <a:solidFill>
              <a:srgbClr val="A5A5A5"/>
            </a:solidFill>
            <a:prstDash val="solid"/>
            <a:round/>
            <a:headEnd len="sm" w="sm" type="none"/>
            <a:tailEnd len="sm" w="sm" type="none"/>
          </a:ln>
        </p:spPr>
      </p:cxnSp>
      <p:sp>
        <p:nvSpPr>
          <p:cNvPr id="3994" name="Google Shape;3994;p237"/>
          <p:cNvSpPr txBox="1"/>
          <p:nvPr/>
        </p:nvSpPr>
        <p:spPr>
          <a:xfrm>
            <a:off x="5835751" y="2813214"/>
            <a:ext cx="327334" cy="25391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3"/>
              <a:buFont typeface="Arial"/>
              <a:buNone/>
            </a:pPr>
            <a:r>
              <a:rPr b="0" i="0" lang="en-US" sz="1050" u="none" cap="none" strike="noStrike">
                <a:solidFill>
                  <a:srgbClr val="000000"/>
                </a:solidFill>
                <a:latin typeface="Arial"/>
                <a:ea typeface="Arial"/>
                <a:cs typeface="Arial"/>
                <a:sym typeface="Arial"/>
              </a:rPr>
              <a:t>s1</a:t>
            </a:r>
            <a:endParaRPr/>
          </a:p>
        </p:txBody>
      </p:sp>
      <p:sp>
        <p:nvSpPr>
          <p:cNvPr id="3995" name="Google Shape;3995;p237"/>
          <p:cNvSpPr txBox="1"/>
          <p:nvPr/>
        </p:nvSpPr>
        <p:spPr>
          <a:xfrm>
            <a:off x="3116568" y="2765143"/>
            <a:ext cx="761747" cy="41549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3"/>
              <a:buFont typeface="Arial"/>
              <a:buNone/>
            </a:pPr>
            <a:r>
              <a:rPr b="0" i="0" lang="en-US" sz="1050" u="none" cap="none" strike="noStrike">
                <a:solidFill>
                  <a:srgbClr val="000000"/>
                </a:solidFill>
                <a:latin typeface="Arial"/>
                <a:ea typeface="Arial"/>
                <a:cs typeface="Arial"/>
                <a:sym typeface="Arial"/>
              </a:rPr>
              <a:t>h1</a:t>
            </a:r>
            <a:br>
              <a:rPr b="0" i="0" lang="en-US" sz="1050" u="none" cap="none" strike="noStrike">
                <a:solidFill>
                  <a:srgbClr val="000000"/>
                </a:solidFill>
                <a:latin typeface="Arial"/>
                <a:ea typeface="Arial"/>
                <a:cs typeface="Arial"/>
                <a:sym typeface="Arial"/>
              </a:rPr>
            </a:br>
            <a:r>
              <a:rPr b="0" i="0" lang="en-US" sz="1050" u="none" cap="none" strike="noStrike">
                <a:solidFill>
                  <a:srgbClr val="000000"/>
                </a:solidFill>
                <a:latin typeface="Arial"/>
                <a:ea typeface="Arial"/>
                <a:cs typeface="Arial"/>
                <a:sym typeface="Arial"/>
              </a:rPr>
              <a:t>(10.0.1.1)</a:t>
            </a:r>
            <a:endParaRPr/>
          </a:p>
        </p:txBody>
      </p:sp>
      <p:sp>
        <p:nvSpPr>
          <p:cNvPr id="3996" name="Google Shape;3996;p237"/>
          <p:cNvSpPr/>
          <p:nvPr/>
        </p:nvSpPr>
        <p:spPr>
          <a:xfrm>
            <a:off x="3673267" y="2261628"/>
            <a:ext cx="934992" cy="161365"/>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63"/>
              <a:buFont typeface="Arial"/>
              <a:buNone/>
            </a:pPr>
            <a:r>
              <a:rPr b="0" i="0" lang="en-US" sz="1050" u="none" cap="none" strike="noStrike">
                <a:solidFill>
                  <a:schemeClr val="dk1"/>
                </a:solidFill>
                <a:latin typeface="Arial"/>
                <a:ea typeface="Arial"/>
                <a:cs typeface="Arial"/>
                <a:sym typeface="Arial"/>
              </a:rPr>
              <a:t>2 + 4 = ? </a:t>
            </a:r>
            <a:endParaRPr/>
          </a:p>
        </p:txBody>
      </p:sp>
      <p:sp>
        <p:nvSpPr>
          <p:cNvPr id="3997" name="Google Shape;3997;p237"/>
          <p:cNvSpPr/>
          <p:nvPr/>
        </p:nvSpPr>
        <p:spPr>
          <a:xfrm>
            <a:off x="5292395" y="2944710"/>
            <a:ext cx="934992" cy="161365"/>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63"/>
              <a:buFont typeface="Arial"/>
              <a:buNone/>
            </a:pPr>
            <a:r>
              <a:rPr b="0" i="0" lang="en-US" sz="1050" u="none" cap="none" strike="noStrike">
                <a:solidFill>
                  <a:schemeClr val="dk1"/>
                </a:solidFill>
                <a:latin typeface="Arial"/>
                <a:ea typeface="Arial"/>
                <a:cs typeface="Arial"/>
                <a:sym typeface="Arial"/>
              </a:rPr>
              <a:t>2 + 4 = 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9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1" name="Shape 4001"/>
        <p:cNvGrpSpPr/>
        <p:nvPr/>
      </p:nvGrpSpPr>
      <p:grpSpPr>
        <a:xfrm>
          <a:off x="0" y="0"/>
          <a:ext cx="0" cy="0"/>
          <a:chOff x="0" y="0"/>
          <a:chExt cx="0" cy="0"/>
        </a:xfrm>
      </p:grpSpPr>
      <p:sp>
        <p:nvSpPr>
          <p:cNvPr id="4002" name="Google Shape;4002;p238"/>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Calculator: Packet Format</a:t>
            </a:r>
            <a:endParaRPr/>
          </a:p>
        </p:txBody>
      </p:sp>
      <p:sp>
        <p:nvSpPr>
          <p:cNvPr id="4003" name="Google Shape;4003;p238"/>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
        <p:nvSpPr>
          <p:cNvPr id="4004" name="Google Shape;4004;p238"/>
          <p:cNvSpPr/>
          <p:nvPr/>
        </p:nvSpPr>
        <p:spPr>
          <a:xfrm>
            <a:off x="-1" y="880814"/>
            <a:ext cx="8991600" cy="286232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0                1                  2              3</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      P         |       4        |     Version    |     Op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                              Operand A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                              Operand B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                              Result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8" name="Shape 4008"/>
        <p:cNvGrpSpPr/>
        <p:nvPr/>
      </p:nvGrpSpPr>
      <p:grpSpPr>
        <a:xfrm>
          <a:off x="0" y="0"/>
          <a:ext cx="0" cy="0"/>
          <a:chOff x="0" y="0"/>
          <a:chExt cx="0" cy="0"/>
        </a:xfrm>
      </p:grpSpPr>
      <p:sp>
        <p:nvSpPr>
          <p:cNvPr id="4009" name="Google Shape;4009;p239"/>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Table Initializers</a:t>
            </a:r>
            <a:endParaRPr/>
          </a:p>
        </p:txBody>
      </p:sp>
      <p:sp>
        <p:nvSpPr>
          <p:cNvPr id="4010" name="Google Shape;4010;p239"/>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
        <p:nvSpPr>
          <p:cNvPr id="4011" name="Google Shape;4011;p239"/>
          <p:cNvSpPr txBox="1"/>
          <p:nvPr>
            <p:ph idx="2" type="body"/>
          </p:nvPr>
        </p:nvSpPr>
        <p:spPr>
          <a:xfrm>
            <a:off x="4572000" y="742950"/>
            <a:ext cx="4284134"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450"/>
              <a:buFont typeface="Merriweather Sans"/>
              <a:buNone/>
            </a:pPr>
            <a:r>
              <a:rPr b="1" i="0" lang="en-US" sz="1800" u="none" cap="none" strike="noStrike">
                <a:solidFill>
                  <a:schemeClr val="dk1"/>
                </a:solidFill>
                <a:latin typeface="Arial"/>
                <a:ea typeface="Arial"/>
                <a:cs typeface="Arial"/>
                <a:sym typeface="Arial"/>
              </a:rPr>
              <a:t>Can initialize tables with constant entries</a:t>
            </a:r>
            <a:endParaRPr/>
          </a:p>
          <a:p>
            <a:pPr indent="0" lvl="0" marL="0" marR="0" rtl="0" algn="l">
              <a:lnSpc>
                <a:spcPct val="100000"/>
              </a:lnSpc>
              <a:spcBef>
                <a:spcPts val="0"/>
              </a:spcBef>
              <a:spcAft>
                <a:spcPts val="0"/>
              </a:spcAft>
              <a:buClr>
                <a:schemeClr val="dk1"/>
              </a:buClr>
              <a:buSzPts val="450"/>
              <a:buFont typeface="Merriweather Sans"/>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Merriweather Sans"/>
              <a:buNone/>
            </a:pPr>
            <a:r>
              <a:rPr b="1" i="0" lang="en-US" sz="1800" u="none" cap="none" strike="noStrike">
                <a:solidFill>
                  <a:schemeClr val="dk1"/>
                </a:solidFill>
                <a:latin typeface="Arial"/>
                <a:ea typeface="Arial"/>
                <a:cs typeface="Arial"/>
                <a:sym typeface="Arial"/>
              </a:rPr>
              <a:t>Must fully specify the value of all action data, including values that are normally supplied by the control-plane </a:t>
            </a:r>
            <a:endParaRPr/>
          </a:p>
          <a:p>
            <a:pPr indent="0" lvl="0" marL="0" marR="0" rtl="0" algn="l">
              <a:lnSpc>
                <a:spcPct val="100000"/>
              </a:lnSpc>
              <a:spcBef>
                <a:spcPts val="0"/>
              </a:spcBef>
              <a:spcAft>
                <a:spcPts val="0"/>
              </a:spcAft>
              <a:buClr>
                <a:schemeClr val="dk1"/>
              </a:buClr>
              <a:buSzPts val="450"/>
              <a:buFont typeface="Merriweather Sans"/>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Merriweather Sans"/>
              <a:buNone/>
            </a:pPr>
            <a:r>
              <a:rPr b="1" i="0" lang="en-US" sz="1800" u="none" cap="none" strike="noStrike">
                <a:solidFill>
                  <a:schemeClr val="dk1"/>
                </a:solidFill>
                <a:latin typeface="Arial"/>
                <a:ea typeface="Arial"/>
                <a:cs typeface="Arial"/>
                <a:sym typeface="Arial"/>
              </a:rPr>
              <a:t>Hint: for the calculator, use a table that matches on the op-code</a:t>
            </a:r>
            <a:endParaRPr/>
          </a:p>
        </p:txBody>
      </p:sp>
      <p:sp>
        <p:nvSpPr>
          <p:cNvPr id="4012" name="Google Shape;4012;p239"/>
          <p:cNvSpPr txBox="1"/>
          <p:nvPr>
            <p:ph idx="1" type="body"/>
          </p:nvPr>
        </p:nvSpPr>
        <p:spPr>
          <a:xfrm>
            <a:off x="152400" y="742950"/>
            <a:ext cx="4267199"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F3151"/>
              </a:buClr>
              <a:buSzPts val="450"/>
              <a:buFont typeface="Merriweather Sans"/>
              <a:buNone/>
            </a:pPr>
            <a:r>
              <a:rPr b="0" i="0" lang="en-US" sz="1800" u="none" cap="none" strike="noStrike">
                <a:solidFill>
                  <a:srgbClr val="0744B8"/>
                </a:solidFill>
                <a:latin typeface="Consolas"/>
                <a:ea typeface="Consolas"/>
                <a:cs typeface="Consolas"/>
                <a:sym typeface="Consolas"/>
              </a:rPr>
              <a:t>table </a:t>
            </a:r>
            <a:r>
              <a:rPr b="0" i="0" lang="en-US" sz="1800" u="none" cap="none" strike="noStrike">
                <a:solidFill>
                  <a:schemeClr val="dk1"/>
                </a:solidFill>
                <a:latin typeface="Consolas"/>
                <a:ea typeface="Consolas"/>
                <a:cs typeface="Consolas"/>
                <a:sym typeface="Consolas"/>
              </a:rPr>
              <a:t>tbl { </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  </a:t>
            </a:r>
            <a:r>
              <a:rPr b="0" i="0" lang="en-US" sz="1800" u="none" cap="none" strike="noStrike">
                <a:solidFill>
                  <a:srgbClr val="0744B8"/>
                </a:solidFill>
                <a:latin typeface="Consolas"/>
                <a:ea typeface="Consolas"/>
                <a:cs typeface="Consolas"/>
                <a:sym typeface="Consolas"/>
              </a:rPr>
              <a:t>key </a:t>
            </a:r>
            <a:r>
              <a:rPr b="0" i="0" lang="en-US" sz="1800" u="none" cap="none" strike="noStrike">
                <a:solidFill>
                  <a:schemeClr val="dk1"/>
                </a:solidFill>
                <a:latin typeface="Consolas"/>
                <a:ea typeface="Consolas"/>
                <a:cs typeface="Consolas"/>
                <a:sym typeface="Consolas"/>
              </a:rPr>
              <a:t>= { hdr.h.f : exact }</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  </a:t>
            </a:r>
            <a:r>
              <a:rPr b="0" i="0" lang="en-US" sz="1800" u="none" cap="none" strike="noStrike">
                <a:solidFill>
                  <a:srgbClr val="0744B8"/>
                </a:solidFill>
                <a:latin typeface="Consolas"/>
                <a:ea typeface="Consolas"/>
                <a:cs typeface="Consolas"/>
                <a:sym typeface="Consolas"/>
              </a:rPr>
              <a:t>actions </a:t>
            </a:r>
            <a:r>
              <a:rPr b="0" i="0" lang="en-US" sz="1800" u="none" cap="none" strike="noStrike">
                <a:solidFill>
                  <a:schemeClr val="dk1"/>
                </a:solidFill>
                <a:latin typeface="Consolas"/>
                <a:ea typeface="Consolas"/>
                <a:cs typeface="Consolas"/>
                <a:sym typeface="Consolas"/>
              </a:rPr>
              <a:t>= { a1; a2; a3 }</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  </a:t>
            </a:r>
            <a:r>
              <a:rPr b="0" i="0" lang="en-US" sz="1800" u="none" cap="none" strike="noStrike">
                <a:solidFill>
                  <a:srgbClr val="0744B8"/>
                </a:solidFill>
                <a:latin typeface="Consolas"/>
                <a:ea typeface="Consolas"/>
                <a:cs typeface="Consolas"/>
                <a:sym typeface="Consolas"/>
              </a:rPr>
              <a:t>entries</a:t>
            </a:r>
            <a:r>
              <a:rPr b="0" i="0" lang="en-US" sz="1800" u="none" cap="none" strike="noStrike">
                <a:solidFill>
                  <a:schemeClr val="dk1"/>
                </a:solidFill>
                <a:latin typeface="Consolas"/>
                <a:ea typeface="Consolas"/>
                <a:cs typeface="Consolas"/>
                <a:sym typeface="Consolas"/>
              </a:rPr>
              <a:t> = {</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   { 0x01 } : a1(1);</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   { 0x02 } : a1(2);</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   { _ } : NoAction();</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  }</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6" name="Shape 4016"/>
        <p:cNvGrpSpPr/>
        <p:nvPr/>
      </p:nvGrpSpPr>
      <p:grpSpPr>
        <a:xfrm>
          <a:off x="0" y="0"/>
          <a:ext cx="0" cy="0"/>
          <a:chOff x="0" y="0"/>
          <a:chExt cx="0" cy="0"/>
        </a:xfrm>
      </p:grpSpPr>
      <p:sp>
        <p:nvSpPr>
          <p:cNvPr id="4017" name="Google Shape;4017;p240"/>
          <p:cNvSpPr txBox="1"/>
          <p:nvPr>
            <p:ph type="title"/>
          </p:nvPr>
        </p:nvSpPr>
        <p:spPr>
          <a:xfrm>
            <a:off x="1617132" y="590550"/>
            <a:ext cx="7247400" cy="9399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Coding Break</a:t>
            </a:r>
            <a:endParaRPr/>
          </a:p>
        </p:txBody>
      </p:sp>
      <p:sp>
        <p:nvSpPr>
          <p:cNvPr id="4018" name="Google Shape;4018;p24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2" name="Shape 4022"/>
        <p:cNvGrpSpPr/>
        <p:nvPr/>
      </p:nvGrpSpPr>
      <p:grpSpPr>
        <a:xfrm>
          <a:off x="0" y="0"/>
          <a:ext cx="0" cy="0"/>
          <a:chOff x="0" y="0"/>
          <a:chExt cx="0" cy="0"/>
        </a:xfrm>
      </p:grpSpPr>
      <p:sp>
        <p:nvSpPr>
          <p:cNvPr id="4023" name="Google Shape;4023;p241"/>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Simple Load Balancing</a:t>
            </a:r>
            <a:endParaRPr/>
          </a:p>
        </p:txBody>
      </p:sp>
      <p:sp>
        <p:nvSpPr>
          <p:cNvPr id="4024" name="Google Shape;4024;p241"/>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cxnSp>
        <p:nvCxnSpPr>
          <p:cNvPr id="4025" name="Google Shape;4025;p241"/>
          <p:cNvCxnSpPr/>
          <p:nvPr/>
        </p:nvCxnSpPr>
        <p:spPr>
          <a:xfrm>
            <a:off x="2972863" y="1818548"/>
            <a:ext cx="3260736" cy="0"/>
          </a:xfrm>
          <a:prstGeom prst="straightConnector1">
            <a:avLst/>
          </a:prstGeom>
          <a:noFill/>
          <a:ln cap="flat" cmpd="sng" w="9525">
            <a:solidFill>
              <a:srgbClr val="A5A5A5"/>
            </a:solidFill>
            <a:prstDash val="solid"/>
            <a:round/>
            <a:headEnd len="sm" w="sm" type="none"/>
            <a:tailEnd len="sm" w="sm" type="none"/>
          </a:ln>
        </p:spPr>
      </p:cxnSp>
      <p:pic>
        <p:nvPicPr>
          <p:cNvPr id="4026" name="Google Shape;4026;p241"/>
          <p:cNvPicPr preferRelativeResize="0"/>
          <p:nvPr/>
        </p:nvPicPr>
        <p:blipFill rotWithShape="1">
          <a:blip r:embed="rId3">
            <a:alphaModFix/>
          </a:blip>
          <a:srcRect b="0" l="0" r="0" t="0"/>
          <a:stretch/>
        </p:blipFill>
        <p:spPr>
          <a:xfrm>
            <a:off x="2319955" y="1601456"/>
            <a:ext cx="652908" cy="432016"/>
          </a:xfrm>
          <a:prstGeom prst="rect">
            <a:avLst/>
          </a:prstGeom>
          <a:noFill/>
          <a:ln>
            <a:noFill/>
          </a:ln>
        </p:spPr>
      </p:pic>
      <p:pic>
        <p:nvPicPr>
          <p:cNvPr id="4027" name="Google Shape;4027;p241"/>
          <p:cNvPicPr preferRelativeResize="0"/>
          <p:nvPr/>
        </p:nvPicPr>
        <p:blipFill rotWithShape="1">
          <a:blip r:embed="rId3">
            <a:alphaModFix/>
          </a:blip>
          <a:srcRect b="0" l="0" r="0" t="0"/>
          <a:stretch/>
        </p:blipFill>
        <p:spPr>
          <a:xfrm>
            <a:off x="6233599" y="1601456"/>
            <a:ext cx="652908" cy="432016"/>
          </a:xfrm>
          <a:prstGeom prst="rect">
            <a:avLst/>
          </a:prstGeom>
          <a:noFill/>
          <a:ln>
            <a:noFill/>
          </a:ln>
        </p:spPr>
      </p:pic>
      <p:pic>
        <p:nvPicPr>
          <p:cNvPr id="4028" name="Google Shape;4028;p241"/>
          <p:cNvPicPr preferRelativeResize="0"/>
          <p:nvPr/>
        </p:nvPicPr>
        <p:blipFill rotWithShape="1">
          <a:blip r:embed="rId3">
            <a:alphaModFix/>
          </a:blip>
          <a:srcRect b="0" l="0" r="0" t="0"/>
          <a:stretch/>
        </p:blipFill>
        <p:spPr>
          <a:xfrm>
            <a:off x="4276777" y="3213449"/>
            <a:ext cx="652908" cy="432016"/>
          </a:xfrm>
          <a:prstGeom prst="rect">
            <a:avLst/>
          </a:prstGeom>
          <a:noFill/>
          <a:ln>
            <a:noFill/>
          </a:ln>
        </p:spPr>
      </p:pic>
      <p:cxnSp>
        <p:nvCxnSpPr>
          <p:cNvPr id="4029" name="Google Shape;4029;p241"/>
          <p:cNvCxnSpPr/>
          <p:nvPr/>
        </p:nvCxnSpPr>
        <p:spPr>
          <a:xfrm flipH="1" rot="10800000">
            <a:off x="4929685" y="2035640"/>
            <a:ext cx="1630368" cy="1394901"/>
          </a:xfrm>
          <a:prstGeom prst="straightConnector1">
            <a:avLst/>
          </a:prstGeom>
          <a:noFill/>
          <a:ln cap="flat" cmpd="sng" w="9525">
            <a:solidFill>
              <a:srgbClr val="A5A5A5"/>
            </a:solidFill>
            <a:prstDash val="solid"/>
            <a:round/>
            <a:headEnd len="sm" w="sm" type="none"/>
            <a:tailEnd len="sm" w="sm" type="none"/>
          </a:ln>
        </p:spPr>
      </p:cxnSp>
      <p:cxnSp>
        <p:nvCxnSpPr>
          <p:cNvPr id="4030" name="Google Shape;4030;p241"/>
          <p:cNvCxnSpPr/>
          <p:nvPr/>
        </p:nvCxnSpPr>
        <p:spPr>
          <a:xfrm>
            <a:off x="2646409" y="2035640"/>
            <a:ext cx="1630368" cy="1394901"/>
          </a:xfrm>
          <a:prstGeom prst="straightConnector1">
            <a:avLst/>
          </a:prstGeom>
          <a:noFill/>
          <a:ln cap="flat" cmpd="sng" w="9525">
            <a:solidFill>
              <a:srgbClr val="A5A5A5"/>
            </a:solidFill>
            <a:prstDash val="solid"/>
            <a:round/>
            <a:headEnd len="sm" w="sm" type="none"/>
            <a:tailEnd len="sm" w="sm" type="none"/>
          </a:ln>
        </p:spPr>
      </p:cxnSp>
      <p:grpSp>
        <p:nvGrpSpPr>
          <p:cNvPr id="4031" name="Google Shape;4031;p241"/>
          <p:cNvGrpSpPr/>
          <p:nvPr/>
        </p:nvGrpSpPr>
        <p:grpSpPr>
          <a:xfrm>
            <a:off x="822239" y="1292451"/>
            <a:ext cx="710289" cy="255788"/>
            <a:chOff x="12523788" y="-511175"/>
            <a:chExt cx="13454062" cy="4845051"/>
          </a:xfrm>
        </p:grpSpPr>
        <p:sp>
          <p:nvSpPr>
            <p:cNvPr id="4032" name="Google Shape;4032;p241"/>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33" name="Google Shape;4033;p241"/>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34" name="Google Shape;4034;p241"/>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35" name="Google Shape;4035;p241"/>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36" name="Google Shape;4036;p241"/>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37" name="Google Shape;4037;p241"/>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38" name="Google Shape;4038;p241"/>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39" name="Google Shape;4039;p241"/>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4040" name="Google Shape;4040;p241"/>
          <p:cNvGrpSpPr/>
          <p:nvPr/>
        </p:nvGrpSpPr>
        <p:grpSpPr>
          <a:xfrm>
            <a:off x="4248086" y="4059647"/>
            <a:ext cx="710289" cy="255788"/>
            <a:chOff x="12523788" y="-511175"/>
            <a:chExt cx="13454062" cy="4845051"/>
          </a:xfrm>
        </p:grpSpPr>
        <p:sp>
          <p:nvSpPr>
            <p:cNvPr id="4041" name="Google Shape;4041;p241"/>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42" name="Google Shape;4042;p241"/>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43" name="Google Shape;4043;p241"/>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44" name="Google Shape;4044;p241"/>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45" name="Google Shape;4045;p241"/>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46" name="Google Shape;4046;p241"/>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47" name="Google Shape;4047;p241"/>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48" name="Google Shape;4048;p241"/>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4049" name="Google Shape;4049;p241"/>
          <p:cNvGrpSpPr/>
          <p:nvPr/>
        </p:nvGrpSpPr>
        <p:grpSpPr>
          <a:xfrm>
            <a:off x="7535887" y="1259891"/>
            <a:ext cx="710289" cy="255788"/>
            <a:chOff x="12523788" y="-511175"/>
            <a:chExt cx="13454062" cy="4845051"/>
          </a:xfrm>
        </p:grpSpPr>
        <p:sp>
          <p:nvSpPr>
            <p:cNvPr id="4050" name="Google Shape;4050;p241"/>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51" name="Google Shape;4051;p241"/>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52" name="Google Shape;4052;p241"/>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53" name="Google Shape;4053;p241"/>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54" name="Google Shape;4054;p241"/>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55" name="Google Shape;4055;p241"/>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56" name="Google Shape;4056;p241"/>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57" name="Google Shape;4057;p241"/>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cxnSp>
        <p:nvCxnSpPr>
          <p:cNvPr id="4058" name="Google Shape;4058;p241"/>
          <p:cNvCxnSpPr>
            <a:stCxn id="4047" idx="7"/>
            <a:endCxn id="4030" idx="1"/>
          </p:cNvCxnSpPr>
          <p:nvPr/>
        </p:nvCxnSpPr>
        <p:spPr>
          <a:xfrm>
            <a:off x="1532528" y="1482951"/>
            <a:ext cx="787500" cy="335700"/>
          </a:xfrm>
          <a:prstGeom prst="straightConnector1">
            <a:avLst/>
          </a:prstGeom>
          <a:noFill/>
          <a:ln cap="flat" cmpd="sng" w="9525">
            <a:solidFill>
              <a:srgbClr val="A5A5A5"/>
            </a:solidFill>
            <a:prstDash val="solid"/>
            <a:round/>
            <a:headEnd len="sm" w="sm" type="none"/>
            <a:tailEnd len="sm" w="sm" type="none"/>
          </a:ln>
        </p:spPr>
      </p:cxnSp>
      <p:cxnSp>
        <p:nvCxnSpPr>
          <p:cNvPr id="4059" name="Google Shape;4059;p241"/>
          <p:cNvCxnSpPr/>
          <p:nvPr/>
        </p:nvCxnSpPr>
        <p:spPr>
          <a:xfrm flipH="1">
            <a:off x="6886507" y="1515679"/>
            <a:ext cx="649380" cy="302869"/>
          </a:xfrm>
          <a:prstGeom prst="straightConnector1">
            <a:avLst/>
          </a:prstGeom>
          <a:noFill/>
          <a:ln cap="flat" cmpd="sng" w="9525">
            <a:solidFill>
              <a:srgbClr val="A5A5A5"/>
            </a:solidFill>
            <a:prstDash val="solid"/>
            <a:round/>
            <a:headEnd len="sm" w="sm" type="none"/>
            <a:tailEnd len="sm" w="sm" type="none"/>
          </a:ln>
        </p:spPr>
      </p:cxnSp>
      <p:cxnSp>
        <p:nvCxnSpPr>
          <p:cNvPr id="4060" name="Google Shape;4060;p241"/>
          <p:cNvCxnSpPr>
            <a:stCxn id="4034" idx="2"/>
          </p:cNvCxnSpPr>
          <p:nvPr/>
        </p:nvCxnSpPr>
        <p:spPr>
          <a:xfrm>
            <a:off x="4603231" y="3647633"/>
            <a:ext cx="0" cy="411900"/>
          </a:xfrm>
          <a:prstGeom prst="straightConnector1">
            <a:avLst/>
          </a:prstGeom>
          <a:noFill/>
          <a:ln cap="flat" cmpd="sng" w="9525">
            <a:solidFill>
              <a:srgbClr val="A5A5A5"/>
            </a:solidFill>
            <a:prstDash val="solid"/>
            <a:round/>
            <a:headEnd len="sm" w="sm" type="none"/>
            <a:tailEnd len="sm" w="sm" type="none"/>
          </a:ln>
        </p:spPr>
      </p:cxnSp>
      <p:sp>
        <p:nvSpPr>
          <p:cNvPr id="4061" name="Google Shape;4061;p241"/>
          <p:cNvSpPr txBox="1"/>
          <p:nvPr/>
        </p:nvSpPr>
        <p:spPr>
          <a:xfrm>
            <a:off x="2254955" y="1948149"/>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s1</a:t>
            </a:r>
            <a:endParaRPr/>
          </a:p>
        </p:txBody>
      </p:sp>
      <p:sp>
        <p:nvSpPr>
          <p:cNvPr id="4062" name="Google Shape;4062;p241"/>
          <p:cNvSpPr txBox="1"/>
          <p:nvPr/>
        </p:nvSpPr>
        <p:spPr>
          <a:xfrm>
            <a:off x="635407" y="1563097"/>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h1</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(10.0.1.1)</a:t>
            </a:r>
            <a:endParaRPr/>
          </a:p>
        </p:txBody>
      </p:sp>
      <p:sp>
        <p:nvSpPr>
          <p:cNvPr id="4063" name="Google Shape;4063;p241"/>
          <p:cNvSpPr txBox="1"/>
          <p:nvPr/>
        </p:nvSpPr>
        <p:spPr>
          <a:xfrm>
            <a:off x="4730381" y="3495393"/>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s3</a:t>
            </a:r>
            <a:endParaRPr/>
          </a:p>
        </p:txBody>
      </p:sp>
      <p:sp>
        <p:nvSpPr>
          <p:cNvPr id="4064" name="Google Shape;4064;p241"/>
          <p:cNvSpPr txBox="1"/>
          <p:nvPr/>
        </p:nvSpPr>
        <p:spPr>
          <a:xfrm>
            <a:off x="6632898" y="1970436"/>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s2</a:t>
            </a:r>
            <a:endParaRPr/>
          </a:p>
        </p:txBody>
      </p:sp>
      <p:sp>
        <p:nvSpPr>
          <p:cNvPr id="4065" name="Google Shape;4065;p241"/>
          <p:cNvSpPr txBox="1"/>
          <p:nvPr/>
        </p:nvSpPr>
        <p:spPr>
          <a:xfrm>
            <a:off x="4061215" y="4318485"/>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h3</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(10.0.3.3)</a:t>
            </a:r>
            <a:endParaRPr/>
          </a:p>
        </p:txBody>
      </p:sp>
      <p:sp>
        <p:nvSpPr>
          <p:cNvPr id="4066" name="Google Shape;4066;p241"/>
          <p:cNvSpPr txBox="1"/>
          <p:nvPr/>
        </p:nvSpPr>
        <p:spPr>
          <a:xfrm>
            <a:off x="7349058" y="1572824"/>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h2</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(10.0.2.2)</a:t>
            </a:r>
            <a:endParaRPr/>
          </a:p>
        </p:txBody>
      </p:sp>
      <p:sp>
        <p:nvSpPr>
          <p:cNvPr id="4067" name="Google Shape;4067;p241"/>
          <p:cNvSpPr txBox="1"/>
          <p:nvPr/>
        </p:nvSpPr>
        <p:spPr>
          <a:xfrm>
            <a:off x="5907145" y="2914997"/>
            <a:ext cx="208993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350"/>
              <a:buFont typeface="Arial"/>
              <a:buNone/>
            </a:pPr>
            <a:r>
              <a:rPr b="0" i="0" lang="en-US" sz="1400" u="none" cap="none" strike="noStrike">
                <a:solidFill>
                  <a:schemeClr val="accent1"/>
                </a:solidFill>
                <a:latin typeface="Arial"/>
                <a:ea typeface="Arial"/>
                <a:cs typeface="Arial"/>
                <a:sym typeface="Arial"/>
              </a:rPr>
              <a:t>Virtual IP (10.0.0.1)</a:t>
            </a:r>
            <a:endParaRPr/>
          </a:p>
          <a:p>
            <a:pPr indent="0" lvl="0" marL="0" marR="0" rtl="0" algn="ctr">
              <a:lnSpc>
                <a:spcPct val="100000"/>
              </a:lnSpc>
              <a:spcBef>
                <a:spcPts val="0"/>
              </a:spcBef>
              <a:spcAft>
                <a:spcPts val="0"/>
              </a:spcAft>
              <a:buClr>
                <a:schemeClr val="accent1"/>
              </a:buClr>
              <a:buSzPts val="350"/>
              <a:buFont typeface="Arial"/>
              <a:buNone/>
            </a:pPr>
            <a:r>
              <a:rPr b="0" i="0" lang="en-US" sz="1400" u="none" cap="none" strike="noStrike">
                <a:solidFill>
                  <a:schemeClr val="accent1"/>
                </a:solidFill>
                <a:latin typeface="Arial"/>
                <a:ea typeface="Arial"/>
                <a:cs typeface="Arial"/>
                <a:sym typeface="Arial"/>
              </a:rPr>
              <a:t>shared by h2 and h3</a:t>
            </a:r>
            <a:endParaRPr/>
          </a:p>
        </p:txBody>
      </p:sp>
      <p:cxnSp>
        <p:nvCxnSpPr>
          <p:cNvPr id="4068" name="Google Shape;4068;p241"/>
          <p:cNvCxnSpPr/>
          <p:nvPr/>
        </p:nvCxnSpPr>
        <p:spPr>
          <a:xfrm flipH="1">
            <a:off x="5172518" y="3647632"/>
            <a:ext cx="1351691" cy="1016526"/>
          </a:xfrm>
          <a:prstGeom prst="straightConnector1">
            <a:avLst/>
          </a:prstGeom>
          <a:noFill/>
          <a:ln cap="flat" cmpd="sng" w="19050">
            <a:solidFill>
              <a:srgbClr val="4A7DBA"/>
            </a:solidFill>
            <a:prstDash val="dash"/>
            <a:round/>
            <a:headEnd len="sm" w="sm" type="none"/>
            <a:tailEnd len="lg" w="lg" type="triangle"/>
          </a:ln>
        </p:spPr>
      </p:cxnSp>
      <p:cxnSp>
        <p:nvCxnSpPr>
          <p:cNvPr id="4069" name="Google Shape;4069;p241"/>
          <p:cNvCxnSpPr/>
          <p:nvPr/>
        </p:nvCxnSpPr>
        <p:spPr>
          <a:xfrm flipH="1" rot="10800000">
            <a:off x="7345363" y="2219156"/>
            <a:ext cx="371008" cy="669766"/>
          </a:xfrm>
          <a:prstGeom prst="straightConnector1">
            <a:avLst/>
          </a:prstGeom>
          <a:noFill/>
          <a:ln cap="flat" cmpd="sng" w="19050">
            <a:solidFill>
              <a:srgbClr val="4A7DBA"/>
            </a:solidFill>
            <a:prstDash val="dash"/>
            <a:round/>
            <a:headEnd len="sm" w="sm" type="none"/>
            <a:tailEnd len="lg" w="lg" type="triangle"/>
          </a:ln>
        </p:spPr>
      </p:cxnSp>
      <p:sp>
        <p:nvSpPr>
          <p:cNvPr id="4070" name="Google Shape;4070;p241"/>
          <p:cNvSpPr/>
          <p:nvPr/>
        </p:nvSpPr>
        <p:spPr>
          <a:xfrm>
            <a:off x="867814" y="883689"/>
            <a:ext cx="1425683" cy="290323"/>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h1 → 10.0.0.1</a:t>
            </a:r>
            <a:endParaRPr/>
          </a:p>
        </p:txBody>
      </p:sp>
      <p:sp>
        <p:nvSpPr>
          <p:cNvPr id="4071" name="Google Shape;4071;p241"/>
          <p:cNvSpPr/>
          <p:nvPr/>
        </p:nvSpPr>
        <p:spPr>
          <a:xfrm>
            <a:off x="1607395" y="1418897"/>
            <a:ext cx="5932449" cy="345694"/>
          </a:xfrm>
          <a:custGeom>
            <a:rect b="b" l="l" r="r" t="t"/>
            <a:pathLst>
              <a:path extrusionOk="0" h="120000" w="120000">
                <a:moveTo>
                  <a:pt x="0" y="0"/>
                </a:moveTo>
                <a:cubicBezTo>
                  <a:pt x="5639" y="40321"/>
                  <a:pt x="11278" y="80643"/>
                  <a:pt x="21428" y="100643"/>
                </a:cubicBezTo>
                <a:cubicBezTo>
                  <a:pt x="31578" y="120642"/>
                  <a:pt x="60902" y="119997"/>
                  <a:pt x="60902" y="119997"/>
                </a:cubicBezTo>
                <a:lnTo>
                  <a:pt x="100827" y="112255"/>
                </a:lnTo>
                <a:cubicBezTo>
                  <a:pt x="110676" y="93546"/>
                  <a:pt x="120000" y="7741"/>
                  <a:pt x="120000" y="7741"/>
                </a:cubicBezTo>
              </a:path>
            </a:pathLst>
          </a:custGeom>
          <a:noFill/>
          <a:ln cap="flat" cmpd="sng" w="2857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72" name="Google Shape;4072;p241"/>
          <p:cNvSpPr/>
          <p:nvPr/>
        </p:nvSpPr>
        <p:spPr>
          <a:xfrm>
            <a:off x="1518715" y="1600866"/>
            <a:ext cx="2994212" cy="2438400"/>
          </a:xfrm>
          <a:custGeom>
            <a:rect b="b" l="l" r="r" t="t"/>
            <a:pathLst>
              <a:path extrusionOk="0" h="120000" w="120000">
                <a:moveTo>
                  <a:pt x="0" y="0"/>
                </a:moveTo>
                <a:cubicBezTo>
                  <a:pt x="11886" y="3676"/>
                  <a:pt x="23772" y="7352"/>
                  <a:pt x="38443" y="18970"/>
                </a:cubicBezTo>
                <a:cubicBezTo>
                  <a:pt x="53113" y="30588"/>
                  <a:pt x="75628" y="56617"/>
                  <a:pt x="88023" y="69705"/>
                </a:cubicBezTo>
                <a:cubicBezTo>
                  <a:pt x="100419" y="82794"/>
                  <a:pt x="107485" y="89117"/>
                  <a:pt x="112814" y="97500"/>
                </a:cubicBezTo>
                <a:cubicBezTo>
                  <a:pt x="118143" y="105882"/>
                  <a:pt x="120000" y="120000"/>
                  <a:pt x="120000" y="120000"/>
                </a:cubicBezTo>
              </a:path>
            </a:pathLst>
          </a:custGeom>
          <a:noFill/>
          <a:ln cap="flat" cmpd="sng" w="2857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1"/>
                                        </p:tgtEl>
                                        <p:attrNameLst>
                                          <p:attrName>style.visibility</p:attrName>
                                        </p:attrNameLst>
                                      </p:cBhvr>
                                      <p:to>
                                        <p:strVal val="visible"/>
                                      </p:to>
                                    </p:set>
                                    <p:animEffect filter="fade" transition="in">
                                      <p:cBhvr>
                                        <p:cTn dur="500"/>
                                        <p:tgtEl>
                                          <p:spTgt spid="40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2"/>
                                        </p:tgtEl>
                                        <p:attrNameLst>
                                          <p:attrName>style.visibility</p:attrName>
                                        </p:attrNameLst>
                                      </p:cBhvr>
                                      <p:to>
                                        <p:strVal val="visible"/>
                                      </p:to>
                                    </p:set>
                                    <p:animEffect filter="fade" transition="in">
                                      <p:cBhvr>
                                        <p:cTn dur="500"/>
                                        <p:tgtEl>
                                          <p:spTgt spid="40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6" name="Shape 4076"/>
        <p:cNvGrpSpPr/>
        <p:nvPr/>
      </p:nvGrpSpPr>
      <p:grpSpPr>
        <a:xfrm>
          <a:off x="0" y="0"/>
          <a:ext cx="0" cy="0"/>
          <a:chOff x="0" y="0"/>
          <a:chExt cx="0" cy="0"/>
        </a:xfrm>
      </p:grpSpPr>
      <p:sp>
        <p:nvSpPr>
          <p:cNvPr id="4077" name="Google Shape;4077;p242"/>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Hashing (V1Model)</a:t>
            </a:r>
            <a:endParaRPr/>
          </a:p>
        </p:txBody>
      </p:sp>
      <p:sp>
        <p:nvSpPr>
          <p:cNvPr id="4078" name="Google Shape;4078;p242"/>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
        <p:nvSpPr>
          <p:cNvPr id="4079" name="Google Shape;4079;p242"/>
          <p:cNvSpPr txBox="1"/>
          <p:nvPr>
            <p:ph idx="2" type="body"/>
          </p:nvPr>
        </p:nvSpPr>
        <p:spPr>
          <a:xfrm>
            <a:off x="4572000" y="742950"/>
            <a:ext cx="4284134"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00"/>
              <a:buFont typeface="Merriweather Sans"/>
              <a:buNone/>
            </a:pPr>
            <a:r>
              <a:rPr b="1" i="0" lang="en-US" sz="2400" u="none" cap="none" strike="noStrike">
                <a:solidFill>
                  <a:schemeClr val="dk1"/>
                </a:solidFill>
                <a:latin typeface="Arial"/>
                <a:ea typeface="Arial"/>
                <a:cs typeface="Arial"/>
                <a:sym typeface="Arial"/>
              </a:rPr>
              <a:t>Computes the hash of </a:t>
            </a:r>
            <a:r>
              <a:rPr b="0" i="0" lang="en-US" sz="2400" u="none" cap="none" strike="noStrike">
                <a:solidFill>
                  <a:schemeClr val="dk1"/>
                </a:solidFill>
                <a:latin typeface="Consolas"/>
                <a:ea typeface="Consolas"/>
                <a:cs typeface="Consolas"/>
                <a:sym typeface="Consolas"/>
              </a:rPr>
              <a:t>data</a:t>
            </a:r>
            <a:r>
              <a:rPr b="1" i="0" lang="en-US" sz="2400" u="none" cap="none" strike="noStrike">
                <a:solidFill>
                  <a:schemeClr val="dk1"/>
                </a:solidFill>
                <a:latin typeface="Arial"/>
                <a:ea typeface="Arial"/>
                <a:cs typeface="Arial"/>
                <a:sym typeface="Arial"/>
              </a:rPr>
              <a:t> (using </a:t>
            </a:r>
            <a:r>
              <a:rPr b="0" i="0" lang="en-US" sz="2400" u="none" cap="none" strike="noStrike">
                <a:solidFill>
                  <a:schemeClr val="dk1"/>
                </a:solidFill>
                <a:latin typeface="Consolas"/>
                <a:ea typeface="Consolas"/>
                <a:cs typeface="Consolas"/>
                <a:sym typeface="Consolas"/>
              </a:rPr>
              <a:t>algo</a:t>
            </a:r>
            <a:r>
              <a:rPr b="1" i="0" lang="en-US" sz="2400" u="none" cap="none" strike="noStrike">
                <a:solidFill>
                  <a:schemeClr val="dk1"/>
                </a:solidFill>
                <a:latin typeface="Arial"/>
                <a:ea typeface="Arial"/>
                <a:cs typeface="Arial"/>
                <a:sym typeface="Arial"/>
              </a:rPr>
              <a:t>) modulo </a:t>
            </a:r>
            <a:r>
              <a:rPr b="0" i="0" lang="en-US" sz="2400" u="none" cap="none" strike="noStrike">
                <a:solidFill>
                  <a:schemeClr val="dk1"/>
                </a:solidFill>
                <a:latin typeface="Consolas"/>
                <a:ea typeface="Consolas"/>
                <a:cs typeface="Consolas"/>
                <a:sym typeface="Consolas"/>
              </a:rPr>
              <a:t>max</a:t>
            </a:r>
            <a:r>
              <a:rPr b="1" i="0" lang="en-US" sz="2400" u="none" cap="none" strike="noStrike">
                <a:solidFill>
                  <a:schemeClr val="dk1"/>
                </a:solidFill>
                <a:latin typeface="Arial"/>
                <a:ea typeface="Arial"/>
                <a:cs typeface="Arial"/>
                <a:sym typeface="Arial"/>
              </a:rPr>
              <a:t> and adds it to </a:t>
            </a:r>
            <a:r>
              <a:rPr b="0" i="0" lang="en-US" sz="2400" u="none" cap="none" strike="noStrike">
                <a:solidFill>
                  <a:schemeClr val="dk1"/>
                </a:solidFill>
                <a:latin typeface="Consolas"/>
                <a:ea typeface="Consolas"/>
                <a:cs typeface="Consolas"/>
                <a:sym typeface="Consolas"/>
              </a:rPr>
              <a:t>base</a:t>
            </a:r>
            <a:endParaRPr/>
          </a:p>
          <a:p>
            <a:pPr indent="0" lvl="0" marL="0" marR="0" rtl="0" algn="l">
              <a:lnSpc>
                <a:spcPct val="100000"/>
              </a:lnSpc>
              <a:spcBef>
                <a:spcPts val="0"/>
              </a:spcBef>
              <a:spcAft>
                <a:spcPts val="0"/>
              </a:spcAft>
              <a:buClr>
                <a:schemeClr val="dk1"/>
              </a:buClr>
              <a:buSzPts val="600"/>
              <a:buFont typeface="Merriweather Sans"/>
              <a:buNone/>
            </a:pPr>
            <a:r>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Merriweather Sans"/>
              <a:buNone/>
            </a:pPr>
            <a:r>
              <a:rPr b="1" i="0" lang="en-US" sz="2400" u="none" cap="none" strike="noStrike">
                <a:solidFill>
                  <a:schemeClr val="dk1"/>
                </a:solidFill>
                <a:latin typeface="Arial"/>
                <a:ea typeface="Arial"/>
                <a:cs typeface="Arial"/>
                <a:sym typeface="Arial"/>
              </a:rPr>
              <a:t>Uses type variables (like C++ templates / Java Generics) to allow hashing primitive to be used with many different types.</a:t>
            </a:r>
            <a:endParaRPr/>
          </a:p>
        </p:txBody>
      </p:sp>
      <p:sp>
        <p:nvSpPr>
          <p:cNvPr id="4080" name="Google Shape;4080;p242"/>
          <p:cNvSpPr txBox="1"/>
          <p:nvPr>
            <p:ph idx="1" type="body"/>
          </p:nvPr>
        </p:nvSpPr>
        <p:spPr>
          <a:xfrm>
            <a:off x="154898" y="742950"/>
            <a:ext cx="4267199"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enum </a:t>
            </a:r>
            <a:r>
              <a:rPr b="0" i="0" lang="en-US" sz="1400" u="none" cap="none" strike="noStrike">
                <a:solidFill>
                  <a:schemeClr val="dk1"/>
                </a:solidFill>
                <a:latin typeface="Consolas"/>
                <a:ea typeface="Consolas"/>
                <a:cs typeface="Consolas"/>
                <a:sym typeface="Consolas"/>
              </a:rPr>
              <a:t>HashAlgorithm {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csum16,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xor16,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crc32,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crc32_custom,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crc16,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crc16_custom,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random,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identity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extern </a:t>
            </a:r>
            <a:r>
              <a:rPr b="0" i="0" lang="en-US" sz="1400" u="none" cap="none" strike="noStrike">
                <a:solidFill>
                  <a:schemeClr val="dk1"/>
                </a:solidFill>
                <a:latin typeface="Consolas"/>
                <a:ea typeface="Consolas"/>
                <a:cs typeface="Consolas"/>
                <a:sym typeface="Consolas"/>
              </a:rPr>
              <a:t>void hash&lt;O, T, D, M&gt;(</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out</a:t>
            </a:r>
            <a:r>
              <a:rPr b="0" i="0" lang="en-US" sz="1400" u="none" cap="none" strike="noStrike">
                <a:solidFill>
                  <a:schemeClr val="dk1"/>
                </a:solidFill>
                <a:latin typeface="Consolas"/>
                <a:ea typeface="Consolas"/>
                <a:cs typeface="Consolas"/>
                <a:sym typeface="Consolas"/>
              </a:rPr>
              <a:t> O result,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in</a:t>
            </a:r>
            <a:r>
              <a:rPr b="0" i="0" lang="en-US" sz="1400" u="none" cap="none" strike="noStrike">
                <a:solidFill>
                  <a:schemeClr val="dk1"/>
                </a:solidFill>
                <a:latin typeface="Consolas"/>
                <a:ea typeface="Consolas"/>
                <a:cs typeface="Consolas"/>
                <a:sym typeface="Consolas"/>
              </a:rPr>
              <a:t> HashAlgorithm algo,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in</a:t>
            </a:r>
            <a:r>
              <a:rPr b="0" i="0" lang="en-US" sz="1400" u="none" cap="none" strike="noStrike">
                <a:solidFill>
                  <a:schemeClr val="dk1"/>
                </a:solidFill>
                <a:latin typeface="Consolas"/>
                <a:ea typeface="Consolas"/>
                <a:cs typeface="Consolas"/>
                <a:sym typeface="Consolas"/>
              </a:rPr>
              <a:t> T base,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in</a:t>
            </a:r>
            <a:r>
              <a:rPr b="0" i="0" lang="en-US" sz="1400" u="none" cap="none" strike="noStrike">
                <a:solidFill>
                  <a:schemeClr val="dk1"/>
                </a:solidFill>
                <a:latin typeface="Consolas"/>
                <a:ea typeface="Consolas"/>
                <a:cs typeface="Consolas"/>
                <a:sym typeface="Consolas"/>
              </a:rPr>
              <a:t> D data,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in</a:t>
            </a:r>
            <a:r>
              <a:rPr b="0" i="0" lang="en-US" sz="1400" u="none" cap="none" strike="noStrike">
                <a:solidFill>
                  <a:schemeClr val="dk1"/>
                </a:solidFill>
                <a:latin typeface="Consolas"/>
                <a:ea typeface="Consolas"/>
                <a:cs typeface="Consolas"/>
                <a:sym typeface="Consolas"/>
              </a:rPr>
              <a:t> M max);</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4" name="Shape 4084"/>
        <p:cNvGrpSpPr/>
        <p:nvPr/>
      </p:nvGrpSpPr>
      <p:grpSpPr>
        <a:xfrm>
          <a:off x="0" y="0"/>
          <a:ext cx="0" cy="0"/>
          <a:chOff x="0" y="0"/>
          <a:chExt cx="0" cy="0"/>
        </a:xfrm>
      </p:grpSpPr>
      <p:sp>
        <p:nvSpPr>
          <p:cNvPr id="4085" name="Google Shape;4085;p243"/>
          <p:cNvSpPr txBox="1"/>
          <p:nvPr>
            <p:ph type="title"/>
          </p:nvPr>
        </p:nvSpPr>
        <p:spPr>
          <a:xfrm>
            <a:off x="1617132" y="590550"/>
            <a:ext cx="7247466" cy="9397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Wrapping up &amp; Next Steps</a:t>
            </a:r>
            <a:endParaRPr/>
          </a:p>
        </p:txBody>
      </p:sp>
      <p:sp>
        <p:nvSpPr>
          <p:cNvPr id="4086" name="Google Shape;4086;p243"/>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1" name="Shape 4091"/>
        <p:cNvGrpSpPr/>
        <p:nvPr/>
      </p:nvGrpSpPr>
      <p:grpSpPr>
        <a:xfrm>
          <a:off x="0" y="0"/>
          <a:ext cx="0" cy="0"/>
          <a:chOff x="0" y="0"/>
          <a:chExt cx="0" cy="0"/>
        </a:xfrm>
      </p:grpSpPr>
      <p:sp>
        <p:nvSpPr>
          <p:cNvPr id="4092" name="Google Shape;4092;p244"/>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Why 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a:t>
            </a:r>
            <a:endParaRPr/>
          </a:p>
        </p:txBody>
      </p:sp>
      <p:sp>
        <p:nvSpPr>
          <p:cNvPr id="4093" name="Google Shape;4093;p244"/>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9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Clearly defined semantics</a:t>
            </a:r>
            <a:endParaRPr/>
          </a:p>
          <a:p>
            <a:pPr indent="-208280" lvl="1" marL="411480" marR="0" rtl="0" algn="l">
              <a:lnSpc>
                <a:spcPct val="9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You can describe what your data plane program is doing</a:t>
            </a:r>
            <a:endParaRPr/>
          </a:p>
          <a:p>
            <a:pPr indent="-205740" lvl="0" marL="205740" marR="0" rtl="0" algn="l">
              <a:lnSpc>
                <a:spcPct val="9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Expressive</a:t>
            </a:r>
            <a:endParaRPr/>
          </a:p>
          <a:p>
            <a:pPr indent="-208280" lvl="1" marL="411480" marR="0" rtl="0" algn="l">
              <a:lnSpc>
                <a:spcPct val="9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Supports a wide range of architectures through standard methodology</a:t>
            </a:r>
            <a:endParaRPr/>
          </a:p>
          <a:p>
            <a:pPr indent="-205740" lvl="0" marL="205740" marR="0" rtl="0" algn="l">
              <a:lnSpc>
                <a:spcPct val="9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High-level, Target-independent</a:t>
            </a:r>
            <a:endParaRPr/>
          </a:p>
          <a:p>
            <a:pPr indent="-208280" lvl="1" marL="411480" marR="0" rtl="0" algn="l">
              <a:lnSpc>
                <a:spcPct val="9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Uses conventional constructs</a:t>
            </a:r>
            <a:endParaRPr/>
          </a:p>
          <a:p>
            <a:pPr indent="-208280" lvl="1" marL="411480" marR="0" rtl="0" algn="l">
              <a:lnSpc>
                <a:spcPct val="9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Compiler manages the resources and deals with the hardware</a:t>
            </a:r>
            <a:endParaRPr/>
          </a:p>
          <a:p>
            <a:pPr indent="-205740" lvl="0" marL="205740" marR="0" rtl="0" algn="l">
              <a:lnSpc>
                <a:spcPct val="9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Type-safe</a:t>
            </a:r>
            <a:endParaRPr/>
          </a:p>
          <a:p>
            <a:pPr indent="-208280" lvl="1" marL="411480" marR="0" rtl="0" algn="l">
              <a:lnSpc>
                <a:spcPct val="9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Enforces good software design practices and eliminates “stupid” bugs</a:t>
            </a:r>
            <a:endParaRPr/>
          </a:p>
          <a:p>
            <a:pPr indent="-205740" lvl="0" marL="205740" marR="0" rtl="0" algn="l">
              <a:lnSpc>
                <a:spcPct val="9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Agility</a:t>
            </a:r>
            <a:endParaRPr/>
          </a:p>
          <a:p>
            <a:pPr indent="-208280" lvl="1" marL="411480" marR="0" rtl="0" algn="l">
              <a:lnSpc>
                <a:spcPct val="9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High-speed networking devices become as flexible as any software</a:t>
            </a:r>
            <a:endParaRPr/>
          </a:p>
          <a:p>
            <a:pPr indent="-205740" lvl="0" marL="205740" marR="0" rtl="0" algn="l">
              <a:lnSpc>
                <a:spcPct val="9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Insight</a:t>
            </a:r>
            <a:endParaRPr/>
          </a:p>
          <a:p>
            <a:pPr indent="-208280" lvl="1" marL="411480" marR="0" rtl="0" algn="l">
              <a:lnSpc>
                <a:spcPct val="9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Freely mixing packet headers and intermediate results</a:t>
            </a:r>
            <a:endParaRPr/>
          </a:p>
          <a:p>
            <a:pPr indent="-205740" lvl="0" marL="205740" marR="0" rtl="0" algn="l">
              <a:lnSpc>
                <a:spcPct val="90000"/>
              </a:lnSpc>
              <a:spcBef>
                <a:spcPts val="131"/>
              </a:spcBef>
              <a:spcAft>
                <a:spcPts val="0"/>
              </a:spcAft>
              <a:buClr>
                <a:srgbClr val="3F3151"/>
              </a:buClr>
              <a:buSzPts val="525"/>
              <a:buFont typeface="Merriweather Sans"/>
              <a:buNone/>
            </a:pPr>
            <a:r>
              <a:t/>
            </a:r>
            <a:endParaRPr b="1" i="0" sz="2100" u="none" cap="none" strike="noStrike">
              <a:solidFill>
                <a:schemeClr val="dk1"/>
              </a:solidFill>
              <a:latin typeface="Arial"/>
              <a:ea typeface="Arial"/>
              <a:cs typeface="Arial"/>
              <a:sym typeface="Arial"/>
            </a:endParaRPr>
          </a:p>
          <a:p>
            <a:pPr indent="-205740" lvl="0" marL="205740" marR="0" rtl="0" algn="l">
              <a:lnSpc>
                <a:spcPct val="90000"/>
              </a:lnSpc>
              <a:spcBef>
                <a:spcPts val="150"/>
              </a:spcBef>
              <a:spcAft>
                <a:spcPts val="0"/>
              </a:spcAft>
              <a:buClr>
                <a:srgbClr val="3F3151"/>
              </a:buClr>
              <a:buSzPts val="525"/>
              <a:buFont typeface="Merriweather Sans"/>
              <a:buNone/>
            </a:pPr>
            <a:r>
              <a:t/>
            </a:r>
            <a:endParaRPr b="1" i="0" sz="2100" u="none" cap="none" strike="noStrike">
              <a:solidFill>
                <a:schemeClr val="dk1"/>
              </a:solidFill>
              <a:latin typeface="Arial"/>
              <a:ea typeface="Arial"/>
              <a:cs typeface="Arial"/>
              <a:sym typeface="Arial"/>
            </a:endParaRPr>
          </a:p>
          <a:p>
            <a:pPr indent="-205740" lvl="0" marL="205740" marR="0" rtl="0" algn="l">
              <a:lnSpc>
                <a:spcPct val="90000"/>
              </a:lnSpc>
              <a:spcBef>
                <a:spcPts val="150"/>
              </a:spcBef>
              <a:spcAft>
                <a:spcPts val="0"/>
              </a:spcAft>
              <a:buClr>
                <a:srgbClr val="3F3151"/>
              </a:buClr>
              <a:buSzPts val="525"/>
              <a:buFont typeface="Merriweather Sans"/>
              <a:buNone/>
            </a:pPr>
            <a:r>
              <a:t/>
            </a:r>
            <a:endParaRPr b="1" i="0" sz="2100" u="none" cap="none" strike="noStrike">
              <a:solidFill>
                <a:schemeClr val="dk1"/>
              </a:solidFill>
              <a:latin typeface="Arial"/>
              <a:ea typeface="Arial"/>
              <a:cs typeface="Arial"/>
              <a:sym typeface="Arial"/>
            </a:endParaRPr>
          </a:p>
          <a:p>
            <a:pPr indent="-236855" lvl="1" marL="411480" marR="0" rtl="0" algn="l">
              <a:lnSpc>
                <a:spcPct val="90000"/>
              </a:lnSpc>
              <a:spcBef>
                <a:spcPts val="131"/>
              </a:spcBef>
              <a:spcAft>
                <a:spcPts val="0"/>
              </a:spcAft>
              <a:buClr>
                <a:srgbClr val="205867"/>
              </a:buClr>
              <a:buSzPts val="450"/>
              <a:buFont typeface="Merriweather Sans"/>
              <a:buNone/>
            </a:pPr>
            <a:r>
              <a:t/>
            </a:r>
            <a:endParaRPr b="0" i="0" sz="1800" u="none" cap="none" strike="noStrike">
              <a:solidFill>
                <a:schemeClr val="dk1"/>
              </a:solidFill>
              <a:latin typeface="Arial"/>
              <a:ea typeface="Arial"/>
              <a:cs typeface="Arial"/>
              <a:sym typeface="Arial"/>
            </a:endParaRPr>
          </a:p>
        </p:txBody>
      </p:sp>
      <p:sp>
        <p:nvSpPr>
          <p:cNvPr id="4094" name="Google Shape;4094;p244"/>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6" st="1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8" name="Shape 4098"/>
        <p:cNvGrpSpPr/>
        <p:nvPr/>
      </p:nvGrpSpPr>
      <p:grpSpPr>
        <a:xfrm>
          <a:off x="0" y="0"/>
          <a:ext cx="0" cy="0"/>
          <a:chOff x="0" y="0"/>
          <a:chExt cx="0" cy="0"/>
        </a:xfrm>
      </p:grpSpPr>
      <p:sp>
        <p:nvSpPr>
          <p:cNvPr id="4099" name="Google Shape;4099;p245"/>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Things we covered</a:t>
            </a:r>
            <a:endParaRPr/>
          </a:p>
        </p:txBody>
      </p:sp>
      <p:sp>
        <p:nvSpPr>
          <p:cNvPr id="4100" name="Google Shape;4100;p245"/>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The P4 ”world view”</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Protocol-Independent Packet Processing</a:t>
            </a:r>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Language/Architecture Separation</a:t>
            </a:r>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If you can interface with it, it can be used</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Key </a:t>
            </a:r>
            <a:r>
              <a:rPr lang="en-US"/>
              <a:t>d</a:t>
            </a:r>
            <a:r>
              <a:rPr b="1" i="0" lang="en-US" sz="2100" u="none" cap="none" strike="noStrike">
                <a:solidFill>
                  <a:schemeClr val="dk1"/>
                </a:solidFill>
                <a:latin typeface="Arial"/>
                <a:ea typeface="Arial"/>
                <a:cs typeface="Arial"/>
                <a:sym typeface="Arial"/>
              </a:rPr>
              <a:t>ata </a:t>
            </a:r>
            <a:r>
              <a:rPr lang="en-US"/>
              <a:t>t</a:t>
            </a:r>
            <a:r>
              <a:rPr b="1" i="0" lang="en-US" sz="2100" u="none" cap="none" strike="noStrike">
                <a:solidFill>
                  <a:schemeClr val="dk1"/>
                </a:solidFill>
                <a:latin typeface="Arial"/>
                <a:ea typeface="Arial"/>
                <a:cs typeface="Arial"/>
                <a:sym typeface="Arial"/>
              </a:rPr>
              <a:t>ypes</a:t>
            </a:r>
            <a:endParaRPr/>
          </a:p>
          <a:p>
            <a:pPr indent="-205740" lvl="0" marL="205740" marR="0" rtl="0" algn="l">
              <a:lnSpc>
                <a:spcPct val="10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Constructs for packet parsing</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State machine-style programming</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Constructs for packet processing</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Actions, tables and controls</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Packet deparsing</a:t>
            </a:r>
            <a:endParaRPr/>
          </a:p>
          <a:p>
            <a:pPr indent="-205740" lvl="0" marL="205740" marR="0" rtl="0" algn="l">
              <a:lnSpc>
                <a:spcPct val="10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Architectures &amp; Programs</a:t>
            </a:r>
            <a:endParaRPr/>
          </a:p>
          <a:p>
            <a:pPr indent="-205740" lvl="0" marL="205740" marR="0" rtl="0" algn="l">
              <a:lnSpc>
                <a:spcPct val="100000"/>
              </a:lnSpc>
              <a:spcBef>
                <a:spcPts val="150"/>
              </a:spcBef>
              <a:spcAft>
                <a:spcPts val="0"/>
              </a:spcAft>
              <a:buClr>
                <a:srgbClr val="3F3151"/>
              </a:buClr>
              <a:buSzPts val="525"/>
              <a:buFont typeface="Merriweather Sans"/>
              <a:buNone/>
            </a:pPr>
            <a:r>
              <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50"/>
              </a:spcBef>
              <a:spcAft>
                <a:spcPts val="0"/>
              </a:spcAft>
              <a:buClr>
                <a:srgbClr val="3F3151"/>
              </a:buClr>
              <a:buSzPts val="525"/>
              <a:buFont typeface="Merriweather Sans"/>
              <a:buNone/>
            </a:pPr>
            <a:r>
              <a:t/>
            </a:r>
            <a:endParaRPr b="1" i="0" sz="2100" u="none" cap="none" strike="noStrike">
              <a:solidFill>
                <a:schemeClr val="dk1"/>
              </a:solidFill>
              <a:latin typeface="Arial"/>
              <a:ea typeface="Arial"/>
              <a:cs typeface="Arial"/>
              <a:sym typeface="Arial"/>
            </a:endParaRPr>
          </a:p>
        </p:txBody>
      </p:sp>
      <p:sp>
        <p:nvSpPr>
          <p:cNvPr id="4101" name="Google Shape;4101;p245"/>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5" name="Shape 4105"/>
        <p:cNvGrpSpPr/>
        <p:nvPr/>
      </p:nvGrpSpPr>
      <p:grpSpPr>
        <a:xfrm>
          <a:off x="0" y="0"/>
          <a:ext cx="0" cy="0"/>
          <a:chOff x="0" y="0"/>
          <a:chExt cx="0" cy="0"/>
        </a:xfrm>
      </p:grpSpPr>
      <p:sp>
        <p:nvSpPr>
          <p:cNvPr id="4106" name="Google Shape;4106;p246"/>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Things we didn’t cover</a:t>
            </a:r>
            <a:endParaRPr/>
          </a:p>
        </p:txBody>
      </p:sp>
      <p:sp>
        <p:nvSpPr>
          <p:cNvPr id="4107" name="Google Shape;4107;p246"/>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Mechanisms for modularity</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Instantiating and invoking parsers or controls</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Details of variable-length field processing</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Parsing and deparsing of options and TLVs</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Architecture definition constructs</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How these “templated” definitions are created</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Advanced features</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How to do learning, multicast, cloning, resubmitting</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Header unions</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Other architectures</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Control plane interface</a:t>
            </a:r>
            <a:endParaRPr/>
          </a:p>
        </p:txBody>
      </p:sp>
      <p:sp>
        <p:nvSpPr>
          <p:cNvPr id="4108" name="Google Shape;4108;p246"/>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1" name="Shape 1521"/>
        <p:cNvGrpSpPr/>
        <p:nvPr/>
      </p:nvGrpSpPr>
      <p:grpSpPr>
        <a:xfrm>
          <a:off x="0" y="0"/>
          <a:ext cx="0" cy="0"/>
          <a:chOff x="0" y="0"/>
          <a:chExt cx="0" cy="0"/>
        </a:xfrm>
      </p:grpSpPr>
      <p:sp>
        <p:nvSpPr>
          <p:cNvPr id="1522" name="Google Shape;1522;p139"/>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Programmable Network Devices</a:t>
            </a:r>
            <a:endParaRPr b="1" i="0" sz="2700" u="none" cap="none" strike="noStrike">
              <a:solidFill>
                <a:schemeClr val="dk1"/>
              </a:solidFill>
              <a:latin typeface="Arial"/>
              <a:ea typeface="Arial"/>
              <a:cs typeface="Arial"/>
              <a:sym typeface="Arial"/>
            </a:endParaRPr>
          </a:p>
        </p:txBody>
      </p:sp>
      <p:sp>
        <p:nvSpPr>
          <p:cNvPr id="1523" name="Google Shape;1523;p139"/>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p>
            <a:pPr indent="-214317" lvl="0" marL="214317" marR="0" rtl="0" algn="l">
              <a:lnSpc>
                <a:spcPct val="12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PISA: Flexible Match+Action ASICs</a:t>
            </a:r>
            <a:endParaRPr b="1" i="0" sz="2100" u="none" cap="none" strike="noStrike">
              <a:solidFill>
                <a:schemeClr val="dk1"/>
              </a:solidFill>
              <a:latin typeface="Arial"/>
              <a:ea typeface="Arial"/>
              <a:cs typeface="Arial"/>
              <a:sym typeface="Arial"/>
            </a:endParaRPr>
          </a:p>
          <a:p>
            <a:pPr indent="-212812" lvl="1" marL="771612" marR="0" rtl="0" algn="l">
              <a:lnSpc>
                <a:spcPct val="12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Intel Flexpipe, Cisco Doppler, Cavium (Xpliant), Barefoot Tofino, …</a:t>
            </a:r>
            <a:endParaRPr b="0" i="0" sz="1800" u="none" cap="none" strike="noStrike">
              <a:solidFill>
                <a:schemeClr val="dk1"/>
              </a:solidFill>
              <a:latin typeface="Arial"/>
              <a:ea typeface="Arial"/>
              <a:cs typeface="Arial"/>
              <a:sym typeface="Arial"/>
            </a:endParaRPr>
          </a:p>
          <a:p>
            <a:pPr indent="-214317" lvl="0" marL="214317" marR="0" rtl="0" algn="l">
              <a:lnSpc>
                <a:spcPct val="12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NPU</a:t>
            </a:r>
            <a:endParaRPr b="1" i="0" sz="2100" u="none" cap="none" strike="noStrike">
              <a:solidFill>
                <a:schemeClr val="dk1"/>
              </a:solidFill>
              <a:latin typeface="Arial"/>
              <a:ea typeface="Arial"/>
              <a:cs typeface="Arial"/>
              <a:sym typeface="Arial"/>
            </a:endParaRPr>
          </a:p>
          <a:p>
            <a:pPr indent="-212812" lvl="1" marL="771612" marR="0" rtl="0" algn="l">
              <a:lnSpc>
                <a:spcPct val="12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EZchip, Netronome, … </a:t>
            </a:r>
            <a:endParaRPr b="0" i="0" sz="1800" u="none" cap="none" strike="noStrike">
              <a:solidFill>
                <a:schemeClr val="dk1"/>
              </a:solidFill>
              <a:latin typeface="Arial"/>
              <a:ea typeface="Arial"/>
              <a:cs typeface="Arial"/>
              <a:sym typeface="Arial"/>
            </a:endParaRPr>
          </a:p>
          <a:p>
            <a:pPr indent="-214317" lvl="0" marL="214317" marR="0" rtl="0" algn="l">
              <a:lnSpc>
                <a:spcPct val="12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CPU</a:t>
            </a:r>
            <a:endParaRPr b="1" i="0" sz="2100" u="none" cap="none" strike="noStrike">
              <a:solidFill>
                <a:schemeClr val="dk1"/>
              </a:solidFill>
              <a:latin typeface="Arial"/>
              <a:ea typeface="Arial"/>
              <a:cs typeface="Arial"/>
              <a:sym typeface="Arial"/>
            </a:endParaRPr>
          </a:p>
          <a:p>
            <a:pPr indent="-212812" lvl="1" marL="771612" marR="0" rtl="0" algn="l">
              <a:lnSpc>
                <a:spcPct val="12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Open Vswitch, eBPF, DPDK, VPP…</a:t>
            </a:r>
            <a:endParaRPr b="0" i="0" sz="1800" u="none" cap="none" strike="noStrike">
              <a:solidFill>
                <a:schemeClr val="dk1"/>
              </a:solidFill>
              <a:latin typeface="Arial"/>
              <a:ea typeface="Arial"/>
              <a:cs typeface="Arial"/>
              <a:sym typeface="Arial"/>
            </a:endParaRPr>
          </a:p>
          <a:p>
            <a:pPr indent="-214317" lvl="0" marL="214317" marR="0" rtl="0" algn="l">
              <a:lnSpc>
                <a:spcPct val="12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FPGA</a:t>
            </a:r>
            <a:endParaRPr b="1" i="0" sz="2100" u="none" cap="none" strike="noStrike">
              <a:solidFill>
                <a:schemeClr val="dk1"/>
              </a:solidFill>
              <a:latin typeface="Arial"/>
              <a:ea typeface="Arial"/>
              <a:cs typeface="Arial"/>
              <a:sym typeface="Arial"/>
            </a:endParaRPr>
          </a:p>
          <a:p>
            <a:pPr indent="-212812" lvl="1" marL="771612" marR="0" rtl="0" algn="l">
              <a:lnSpc>
                <a:spcPct val="12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Xilinx, Altera, …</a:t>
            </a:r>
            <a:endParaRPr b="0" i="0" sz="1800" u="none" cap="none" strike="noStrike">
              <a:solidFill>
                <a:schemeClr val="dk1"/>
              </a:solidFill>
              <a:latin typeface="Arial"/>
              <a:ea typeface="Arial"/>
              <a:cs typeface="Arial"/>
              <a:sym typeface="Arial"/>
            </a:endParaRPr>
          </a:p>
          <a:p>
            <a:pPr indent="-36496" lvl="1" marL="300023" marR="0" rtl="0" algn="l">
              <a:lnSpc>
                <a:spcPct val="120000"/>
              </a:lnSpc>
              <a:spcBef>
                <a:spcPts val="112"/>
              </a:spcBef>
              <a:spcAft>
                <a:spcPts val="0"/>
              </a:spcAft>
              <a:buClr>
                <a:srgbClr val="205867"/>
              </a:buClr>
              <a:buSzPts val="450"/>
              <a:buFont typeface="Merriweather Sans"/>
              <a:buNone/>
            </a:pPr>
            <a:r>
              <a:t/>
            </a:r>
            <a:endParaRPr b="0" i="0" sz="1800" u="none" cap="none" strike="noStrike">
              <a:solidFill>
                <a:schemeClr val="dk1"/>
              </a:solidFill>
              <a:latin typeface="Arial"/>
              <a:ea typeface="Arial"/>
              <a:cs typeface="Arial"/>
              <a:sym typeface="Arial"/>
            </a:endParaRPr>
          </a:p>
          <a:p>
            <a:pPr indent="0" lvl="0" marL="0" marR="0" rtl="0" algn="l">
              <a:lnSpc>
                <a:spcPct val="120000"/>
              </a:lnSpc>
              <a:spcBef>
                <a:spcPts val="131"/>
              </a:spcBef>
              <a:spcAft>
                <a:spcPts val="0"/>
              </a:spcAft>
              <a:buClr>
                <a:srgbClr val="3F3151"/>
              </a:buClr>
              <a:buSzPts val="525"/>
              <a:buFont typeface="Merriweather Sans"/>
              <a:buNone/>
            </a:pPr>
            <a:r>
              <a:rPr b="1" i="0" lang="en-US" sz="2100" u="none" cap="none" strike="noStrike">
                <a:solidFill>
                  <a:schemeClr val="dk1"/>
                </a:solidFill>
                <a:latin typeface="Arial"/>
                <a:ea typeface="Arial"/>
                <a:cs typeface="Arial"/>
                <a:sym typeface="Arial"/>
              </a:rPr>
              <a:t>These devices let us tell them how to process packets.</a:t>
            </a:r>
            <a:endParaRPr b="1" i="0" sz="2100" u="none" cap="none" strike="noStrike">
              <a:solidFill>
                <a:schemeClr val="dk1"/>
              </a:solidFill>
              <a:latin typeface="Arial"/>
              <a:ea typeface="Arial"/>
              <a:cs typeface="Arial"/>
              <a:sym typeface="Arial"/>
            </a:endParaRPr>
          </a:p>
        </p:txBody>
      </p:sp>
      <p:sp>
        <p:nvSpPr>
          <p:cNvPr id="1524" name="Google Shape;1524;p13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3" name="Shape 4113"/>
        <p:cNvGrpSpPr/>
        <p:nvPr/>
      </p:nvGrpSpPr>
      <p:grpSpPr>
        <a:xfrm>
          <a:off x="0" y="0"/>
          <a:ext cx="0" cy="0"/>
          <a:chOff x="0" y="0"/>
          <a:chExt cx="0" cy="0"/>
        </a:xfrm>
      </p:grpSpPr>
      <p:sp>
        <p:nvSpPr>
          <p:cNvPr id="4114" name="Google Shape;4114;p247"/>
          <p:cNvSpPr txBox="1"/>
          <p:nvPr>
            <p:ph type="title"/>
          </p:nvPr>
        </p:nvSpPr>
        <p:spPr>
          <a:xfrm>
            <a:off x="1485901" y="109537"/>
            <a:ext cx="6172200" cy="479822"/>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 The P4 Language Consortium</a:t>
            </a:r>
            <a:endParaRPr/>
          </a:p>
        </p:txBody>
      </p:sp>
      <p:sp>
        <p:nvSpPr>
          <p:cNvPr id="4115" name="Google Shape;4115;p247"/>
          <p:cNvSpPr txBox="1"/>
          <p:nvPr/>
        </p:nvSpPr>
        <p:spPr>
          <a:xfrm>
            <a:off x="228600" y="1046712"/>
            <a:ext cx="2800350" cy="3108543"/>
          </a:xfrm>
          <a:prstGeom prst="rect">
            <a:avLst/>
          </a:prstGeom>
          <a:noFill/>
          <a:ln>
            <a:noFill/>
          </a:ln>
        </p:spPr>
        <p:txBody>
          <a:bodyPr anchorCtr="0" anchor="t" bIns="45700" lIns="91425" spcFirstLastPara="1" rIns="91425" wrap="square" tIns="45700">
            <a:noAutofit/>
          </a:bodyPr>
          <a:lstStyle/>
          <a:p>
            <a:pPr indent="-214313" lvl="0" marL="214313"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Consortium of academic and industry members</a:t>
            </a:r>
            <a:endParaRPr/>
          </a:p>
          <a:p>
            <a:pPr indent="-214313" lvl="0" marL="214313"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Open source, evolving, domain-specific language</a:t>
            </a:r>
            <a:endParaRPr/>
          </a:p>
          <a:p>
            <a:pPr indent="-214313" lvl="0" marL="214313"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Permissive Apache license, code on GitHub today</a:t>
            </a:r>
            <a:endParaRPr/>
          </a:p>
          <a:p>
            <a:pPr indent="-214313" lvl="0" marL="214313"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Membership is free: contributions are welcome</a:t>
            </a:r>
            <a:endParaRPr/>
          </a:p>
          <a:p>
            <a:pPr indent="-214313" lvl="0" marL="214313"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Independent, set up as a California nonprofit</a:t>
            </a:r>
            <a:endParaRPr/>
          </a:p>
        </p:txBody>
      </p:sp>
      <p:pic>
        <p:nvPicPr>
          <p:cNvPr id="4116" name="Google Shape;4116;p247"/>
          <p:cNvPicPr preferRelativeResize="0"/>
          <p:nvPr/>
        </p:nvPicPr>
        <p:blipFill rotWithShape="1">
          <a:blip r:embed="rId3">
            <a:alphaModFix/>
          </a:blip>
          <a:srcRect b="0" l="0" r="0" t="0"/>
          <a:stretch/>
        </p:blipFill>
        <p:spPr>
          <a:xfrm>
            <a:off x="1257300" y="119361"/>
            <a:ext cx="1248765" cy="453882"/>
          </a:xfrm>
          <a:prstGeom prst="rect">
            <a:avLst/>
          </a:prstGeom>
          <a:noFill/>
          <a:ln>
            <a:noFill/>
          </a:ln>
        </p:spPr>
      </p:pic>
      <p:sp>
        <p:nvSpPr>
          <p:cNvPr id="4117" name="Google Shape;4117;p247"/>
          <p:cNvSpPr txBox="1"/>
          <p:nvPr>
            <p:ph idx="12" type="sldNum"/>
          </p:nvPr>
        </p:nvSpPr>
        <p:spPr>
          <a:xfrm>
            <a:off x="7924800" y="4926807"/>
            <a:ext cx="1066800" cy="15954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pic>
        <p:nvPicPr>
          <p:cNvPr id="4118" name="Google Shape;4118;p247"/>
          <p:cNvPicPr preferRelativeResize="0"/>
          <p:nvPr/>
        </p:nvPicPr>
        <p:blipFill>
          <a:blip r:embed="rId4">
            <a:alphaModFix/>
          </a:blip>
          <a:stretch>
            <a:fillRect/>
          </a:stretch>
        </p:blipFill>
        <p:spPr>
          <a:xfrm>
            <a:off x="3380453" y="870675"/>
            <a:ext cx="5419320" cy="3774789"/>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9" name="Shape 1529"/>
        <p:cNvGrpSpPr/>
        <p:nvPr/>
      </p:nvGrpSpPr>
      <p:grpSpPr>
        <a:xfrm>
          <a:off x="0" y="0"/>
          <a:ext cx="0" cy="0"/>
          <a:chOff x="0" y="0"/>
          <a:chExt cx="0" cy="0"/>
        </a:xfrm>
      </p:grpSpPr>
      <p:sp>
        <p:nvSpPr>
          <p:cNvPr id="1530" name="Google Shape;1530;p140"/>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What can you do with P4?</a:t>
            </a:r>
            <a:endParaRPr b="1" i="0" sz="2700" u="none" cap="none" strike="noStrike">
              <a:solidFill>
                <a:schemeClr val="dk1"/>
              </a:solidFill>
              <a:latin typeface="Arial"/>
              <a:ea typeface="Arial"/>
              <a:cs typeface="Arial"/>
              <a:sym typeface="Arial"/>
            </a:endParaRPr>
          </a:p>
        </p:txBody>
      </p:sp>
      <p:sp>
        <p:nvSpPr>
          <p:cNvPr id="1531" name="Google Shape;1531;p140"/>
          <p:cNvSpPr txBox="1"/>
          <p:nvPr>
            <p:ph idx="1" type="body"/>
          </p:nvPr>
        </p:nvSpPr>
        <p:spPr>
          <a:xfrm>
            <a:off x="152400" y="742951"/>
            <a:ext cx="8686800" cy="27432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1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Layer 4 Load Balancer – SilkRoad[1]</a:t>
            </a:r>
            <a:endParaRPr b="1" i="0" sz="2100" u="none" cap="none" strike="noStrike">
              <a:solidFill>
                <a:schemeClr val="dk1"/>
              </a:solidFill>
              <a:latin typeface="Arial"/>
              <a:ea typeface="Arial"/>
              <a:cs typeface="Arial"/>
              <a:sym typeface="Arial"/>
            </a:endParaRPr>
          </a:p>
          <a:p>
            <a:pPr indent="-205740" lvl="0" marL="205740" marR="0" rtl="0" algn="l">
              <a:lnSpc>
                <a:spcPct val="11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Low Latency Congestion Control – NDP[2]</a:t>
            </a:r>
            <a:endParaRPr b="1" i="0" sz="2100" u="none" cap="none" strike="noStrike">
              <a:solidFill>
                <a:schemeClr val="dk1"/>
              </a:solidFill>
              <a:latin typeface="Arial"/>
              <a:ea typeface="Arial"/>
              <a:cs typeface="Arial"/>
              <a:sym typeface="Arial"/>
            </a:endParaRPr>
          </a:p>
          <a:p>
            <a:pPr indent="-205740" lvl="0" marL="205740" marR="0" rtl="0" algn="l">
              <a:lnSpc>
                <a:spcPct val="11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In-band Network Telemetry – INT[3]</a:t>
            </a:r>
            <a:endParaRPr b="1" i="0" sz="2100" u="none" cap="none" strike="noStrike">
              <a:solidFill>
                <a:schemeClr val="dk1"/>
              </a:solidFill>
              <a:latin typeface="Arial"/>
              <a:ea typeface="Arial"/>
              <a:cs typeface="Arial"/>
              <a:sym typeface="Arial"/>
            </a:endParaRPr>
          </a:p>
          <a:p>
            <a:pPr indent="-205740" lvl="0" marL="205740" marR="0" rtl="0" algn="l">
              <a:lnSpc>
                <a:spcPct val="11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In-Network caching and coordination – NetCache[4] / NetChain[5]</a:t>
            </a:r>
            <a:endParaRPr b="1" i="0" sz="2100" u="none" cap="none" strike="noStrike">
              <a:solidFill>
                <a:schemeClr val="dk1"/>
              </a:solidFill>
              <a:latin typeface="Arial"/>
              <a:ea typeface="Arial"/>
              <a:cs typeface="Arial"/>
              <a:sym typeface="Arial"/>
            </a:endParaRPr>
          </a:p>
          <a:p>
            <a:pPr indent="-205740" lvl="0" marL="205740" marR="0" rtl="0" algn="l">
              <a:lnSpc>
                <a:spcPct val="11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Aggregation for MapReduce Applications [7]</a:t>
            </a:r>
            <a:endParaRPr b="1" i="0" sz="2100" u="none" cap="none" strike="noStrike">
              <a:solidFill>
                <a:schemeClr val="dk1"/>
              </a:solidFill>
              <a:latin typeface="Arial"/>
              <a:ea typeface="Arial"/>
              <a:cs typeface="Arial"/>
              <a:sym typeface="Arial"/>
            </a:endParaRPr>
          </a:p>
          <a:p>
            <a:pPr indent="-205740" lvl="0" marL="205740" marR="0" rtl="0" algn="l">
              <a:lnSpc>
                <a:spcPct val="11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 and much more</a:t>
            </a:r>
            <a:endParaRPr b="1" i="0" sz="2100" u="none" cap="none" strike="noStrike">
              <a:solidFill>
                <a:schemeClr val="dk1"/>
              </a:solidFill>
              <a:latin typeface="Arial"/>
              <a:ea typeface="Arial"/>
              <a:cs typeface="Arial"/>
              <a:sym typeface="Arial"/>
            </a:endParaRPr>
          </a:p>
        </p:txBody>
      </p:sp>
      <p:sp>
        <p:nvSpPr>
          <p:cNvPr id="1532" name="Google Shape;1532;p14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1533" name="Google Shape;1533;p140"/>
          <p:cNvSpPr txBox="1"/>
          <p:nvPr/>
        </p:nvSpPr>
        <p:spPr>
          <a:xfrm>
            <a:off x="152400" y="3387436"/>
            <a:ext cx="8534400" cy="1173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75"/>
              <a:buFont typeface="Arial"/>
              <a:buNone/>
            </a:pPr>
            <a:r>
              <a:rPr b="0" i="0" lang="en-US" sz="1000" u="none" cap="none" strike="noStrike">
                <a:solidFill>
                  <a:schemeClr val="dk1"/>
                </a:solidFill>
                <a:latin typeface="Arial"/>
                <a:ea typeface="Arial"/>
                <a:cs typeface="Arial"/>
                <a:sym typeface="Arial"/>
              </a:rPr>
              <a:t>[1] Miao, Rui, et al. "SilkRoad: Making Stateful Layer-4 Load Balancing Fast and Cheap Using Switching ASICs." SIGCOMM, 2017.</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75"/>
              <a:buFont typeface="Arial"/>
              <a:buNone/>
            </a:pPr>
            <a:r>
              <a:rPr b="0" i="0" lang="en-US" sz="1000" u="none" cap="none" strike="noStrike">
                <a:solidFill>
                  <a:schemeClr val="dk1"/>
                </a:solidFill>
                <a:latin typeface="Arial"/>
                <a:ea typeface="Arial"/>
                <a:cs typeface="Arial"/>
                <a:sym typeface="Arial"/>
              </a:rPr>
              <a:t>[2] Handley, Mark, et al. "Re-architecting datacenter networks and stacks for low latency and high performance.” SIGCOMM, 2017.</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75"/>
              <a:buFont typeface="Arial"/>
              <a:buNone/>
            </a:pPr>
            <a:r>
              <a:rPr b="0" i="0" lang="en-US" sz="1000" u="none" cap="none" strike="noStrike">
                <a:solidFill>
                  <a:schemeClr val="dk1"/>
                </a:solidFill>
                <a:latin typeface="Arial"/>
                <a:ea typeface="Arial"/>
                <a:cs typeface="Arial"/>
                <a:sym typeface="Arial"/>
              </a:rPr>
              <a:t>[3] Kim, Changhoon, et al. "In-band network telemetry via programmable dataplanes.” SIGCOMM. 2015.</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[4] Xin Jin et al. “NetCache: Balancing Key-Value Stores with Fast In-Network Caching.” To appear at SOSP 2017</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[5] </a:t>
            </a:r>
            <a:r>
              <a:rPr b="0" i="0" lang="en-US" sz="1000" u="none" cap="none" strike="noStrike">
                <a:solidFill>
                  <a:srgbClr val="000000"/>
                </a:solidFill>
                <a:latin typeface="Arial"/>
                <a:ea typeface="Arial"/>
                <a:cs typeface="Arial"/>
                <a:sym typeface="Arial"/>
              </a:rPr>
              <a:t>Jin, Xin, et al. "NetChain: Scale-Free Sub-RTT Coordination." </a:t>
            </a:r>
            <a:r>
              <a:rPr b="0" i="1" lang="en-US" sz="1000" u="none" cap="none" strike="noStrike">
                <a:solidFill>
                  <a:srgbClr val="000000"/>
                </a:solidFill>
                <a:latin typeface="Arial"/>
                <a:ea typeface="Arial"/>
                <a:cs typeface="Arial"/>
                <a:sym typeface="Arial"/>
              </a:rPr>
              <a:t>NSDI</a:t>
            </a:r>
            <a:r>
              <a:rPr b="0" i="0" lang="en-US" sz="1000" u="none" cap="none" strike="noStrike">
                <a:solidFill>
                  <a:srgbClr val="000000"/>
                </a:solidFill>
                <a:latin typeface="Arial"/>
                <a:ea typeface="Arial"/>
                <a:cs typeface="Arial"/>
                <a:sym typeface="Arial"/>
              </a:rPr>
              <a:t>, 2018.</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75"/>
              <a:buFont typeface="Arial"/>
              <a:buNone/>
            </a:pPr>
            <a:r>
              <a:rPr b="0" i="0" lang="en-US" sz="1000" u="none" cap="none" strike="noStrike">
                <a:solidFill>
                  <a:schemeClr val="dk1"/>
                </a:solidFill>
                <a:latin typeface="Arial"/>
                <a:ea typeface="Arial"/>
                <a:cs typeface="Arial"/>
                <a:sym typeface="Arial"/>
              </a:rPr>
              <a:t>[6] Dang, Huynh Tu, et al. "NetPaxos: Consensus at network speed.” SIGCOMM, 2015.</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[7] </a:t>
            </a:r>
            <a:r>
              <a:rPr b="0" i="0" lang="en-US" sz="1000" u="none" cap="none" strike="noStrike">
                <a:solidFill>
                  <a:srgbClr val="000000"/>
                </a:solidFill>
                <a:latin typeface="Arial"/>
                <a:ea typeface="Arial"/>
                <a:cs typeface="Arial"/>
                <a:sym typeface="Arial"/>
              </a:rPr>
              <a:t>Sapio, Amedeo, et al. "In-Network Computation is a Dumb Idea Whose Time Has Come." </a:t>
            </a:r>
            <a:r>
              <a:rPr b="0" i="1" lang="en-US" sz="1000" u="none" cap="none" strike="noStrike">
                <a:solidFill>
                  <a:srgbClr val="000000"/>
                </a:solidFill>
                <a:latin typeface="Arial"/>
                <a:ea typeface="Arial"/>
                <a:cs typeface="Arial"/>
                <a:sym typeface="Arial"/>
              </a:rPr>
              <a:t>Hot Topics in Networks</a:t>
            </a:r>
            <a:r>
              <a:rPr b="0" i="0" lang="en-US" sz="1000" u="none" cap="none" strike="noStrike">
                <a:solidFill>
                  <a:srgbClr val="000000"/>
                </a:solidFill>
                <a:latin typeface="Arial"/>
                <a:ea typeface="Arial"/>
                <a:cs typeface="Arial"/>
                <a:sym typeface="Arial"/>
              </a:rPr>
              <a:t>. ACM, 2017.</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8" name="Shape 1538"/>
        <p:cNvGrpSpPr/>
        <p:nvPr/>
      </p:nvGrpSpPr>
      <p:grpSpPr>
        <a:xfrm>
          <a:off x="0" y="0"/>
          <a:ext cx="0" cy="0"/>
          <a:chOff x="0" y="0"/>
          <a:chExt cx="0" cy="0"/>
        </a:xfrm>
      </p:grpSpPr>
      <p:sp>
        <p:nvSpPr>
          <p:cNvPr id="1539" name="Google Shape;1539;p141"/>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Brief History and Trivia</a:t>
            </a:r>
            <a:endParaRPr b="1" i="0" sz="2700" u="none" cap="none" strike="noStrike">
              <a:solidFill>
                <a:schemeClr val="dk1"/>
              </a:solidFill>
              <a:latin typeface="Arial"/>
              <a:ea typeface="Arial"/>
              <a:cs typeface="Arial"/>
              <a:sym typeface="Arial"/>
            </a:endParaRPr>
          </a:p>
        </p:txBody>
      </p:sp>
      <p:sp>
        <p:nvSpPr>
          <p:cNvPr id="1540" name="Google Shape;1540;p14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1541" name="Google Shape;1541;p141"/>
          <p:cNvSpPr txBox="1"/>
          <p:nvPr>
            <p:ph idx="1" type="body"/>
          </p:nvPr>
        </p:nvSpPr>
        <p:spPr>
          <a:xfrm>
            <a:off x="152400" y="819150"/>
            <a:ext cx="8321400" cy="4114800"/>
          </a:xfrm>
          <a:prstGeom prst="rect">
            <a:avLst/>
          </a:prstGeom>
          <a:noFill/>
          <a:ln>
            <a:noFill/>
          </a:ln>
        </p:spPr>
        <p:txBody>
          <a:bodyPr anchorCtr="0" anchor="t" bIns="45700" lIns="91425" spcFirstLastPara="1" rIns="91425" wrap="square" tIns="45700">
            <a:noAutofit/>
          </a:bodyPr>
          <a:lstStyle/>
          <a:p>
            <a:pPr indent="-204786" lvl="0" marL="204786" marR="0" rtl="0" algn="l">
              <a:lnSpc>
                <a:spcPct val="80000"/>
              </a:lnSpc>
              <a:spcBef>
                <a:spcPts val="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May	2013:	Initial idea and the name “P4” </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July	2014:	First paper (SIGCOMM CCR)</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Aug 	2014:	First P4</a:t>
            </a:r>
            <a:r>
              <a:rPr b="1" baseline="-25000" i="0" lang="en-US" sz="1942" u="none" cap="none" strike="noStrike">
                <a:solidFill>
                  <a:schemeClr val="dk1"/>
                </a:solidFill>
                <a:latin typeface="Arial"/>
                <a:ea typeface="Arial"/>
                <a:cs typeface="Arial"/>
                <a:sym typeface="Arial"/>
              </a:rPr>
              <a:t>14</a:t>
            </a:r>
            <a:r>
              <a:rPr b="1" i="0" lang="en-US" sz="1942" u="none" cap="none" strike="noStrike">
                <a:solidFill>
                  <a:schemeClr val="dk1"/>
                </a:solidFill>
                <a:latin typeface="Arial"/>
                <a:ea typeface="Arial"/>
                <a:cs typeface="Arial"/>
                <a:sym typeface="Arial"/>
              </a:rPr>
              <a:t> Draft Specification (v0.9.8)</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Sep	2014:	P4</a:t>
            </a:r>
            <a:r>
              <a:rPr b="1" baseline="-25000" i="0" lang="en-US" sz="1942" u="none" cap="none" strike="noStrike">
                <a:solidFill>
                  <a:schemeClr val="dk1"/>
                </a:solidFill>
                <a:latin typeface="Arial"/>
                <a:ea typeface="Arial"/>
                <a:cs typeface="Arial"/>
                <a:sym typeface="Arial"/>
              </a:rPr>
              <a:t>14</a:t>
            </a:r>
            <a:r>
              <a:rPr b="1" i="0" lang="en-US" sz="1942" u="none" cap="none" strike="noStrike">
                <a:solidFill>
                  <a:schemeClr val="dk1"/>
                </a:solidFill>
                <a:latin typeface="Arial"/>
                <a:ea typeface="Arial"/>
                <a:cs typeface="Arial"/>
                <a:sym typeface="Arial"/>
              </a:rPr>
              <a:t> Specification released (v1.0.0)</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Jan	2015:	P4</a:t>
            </a:r>
            <a:r>
              <a:rPr b="1" baseline="-25000" i="0" lang="en-US" sz="1942" u="none" cap="none" strike="noStrike">
                <a:solidFill>
                  <a:schemeClr val="dk1"/>
                </a:solidFill>
                <a:latin typeface="Arial"/>
                <a:ea typeface="Arial"/>
                <a:cs typeface="Arial"/>
                <a:sym typeface="Arial"/>
              </a:rPr>
              <a:t>14</a:t>
            </a:r>
            <a:r>
              <a:rPr b="1" i="0" lang="en-US" sz="1942" u="none" cap="none" strike="noStrike">
                <a:solidFill>
                  <a:schemeClr val="dk1"/>
                </a:solidFill>
                <a:latin typeface="Arial"/>
                <a:ea typeface="Arial"/>
                <a:cs typeface="Arial"/>
                <a:sym typeface="Arial"/>
              </a:rPr>
              <a:t> v1.0.1</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Mar	2015:	P4</a:t>
            </a:r>
            <a:r>
              <a:rPr b="1" baseline="-25000" i="0" lang="en-US" sz="1942" u="none" cap="none" strike="noStrike">
                <a:solidFill>
                  <a:schemeClr val="dk1"/>
                </a:solidFill>
                <a:latin typeface="Arial"/>
                <a:ea typeface="Arial"/>
                <a:cs typeface="Arial"/>
                <a:sym typeface="Arial"/>
              </a:rPr>
              <a:t>14</a:t>
            </a:r>
            <a:r>
              <a:rPr b="1" i="0" lang="en-US" sz="1942" u="none" cap="none" strike="noStrike">
                <a:solidFill>
                  <a:schemeClr val="dk1"/>
                </a:solidFill>
                <a:latin typeface="Arial"/>
                <a:ea typeface="Arial"/>
                <a:cs typeface="Arial"/>
                <a:sym typeface="Arial"/>
              </a:rPr>
              <a:t> v1.0.2</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Nov	2016:	P4</a:t>
            </a:r>
            <a:r>
              <a:rPr b="1" baseline="-25000" i="0" lang="en-US" sz="1942" u="none" cap="none" strike="noStrike">
                <a:solidFill>
                  <a:schemeClr val="dk1"/>
                </a:solidFill>
                <a:latin typeface="Arial"/>
                <a:ea typeface="Arial"/>
                <a:cs typeface="Arial"/>
                <a:sym typeface="Arial"/>
              </a:rPr>
              <a:t>14</a:t>
            </a:r>
            <a:r>
              <a:rPr b="1" i="0" lang="en-US" sz="1942" u="none" cap="none" strike="noStrike">
                <a:solidFill>
                  <a:schemeClr val="dk1"/>
                </a:solidFill>
                <a:latin typeface="Arial"/>
                <a:ea typeface="Arial"/>
                <a:cs typeface="Arial"/>
                <a:sym typeface="Arial"/>
              </a:rPr>
              <a:t> v1.0.3</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May 	2017:	P4</a:t>
            </a:r>
            <a:r>
              <a:rPr b="1" baseline="-25000" i="0" lang="en-US" sz="1942" u="none" cap="none" strike="noStrike">
                <a:solidFill>
                  <a:schemeClr val="dk1"/>
                </a:solidFill>
                <a:latin typeface="Arial"/>
                <a:ea typeface="Arial"/>
                <a:cs typeface="Arial"/>
                <a:sym typeface="Arial"/>
              </a:rPr>
              <a:t>14</a:t>
            </a:r>
            <a:r>
              <a:rPr b="1" i="0" lang="en-US" sz="1942" u="none" cap="none" strike="noStrike">
                <a:solidFill>
                  <a:schemeClr val="dk1"/>
                </a:solidFill>
                <a:latin typeface="Arial"/>
                <a:ea typeface="Arial"/>
                <a:cs typeface="Arial"/>
                <a:sym typeface="Arial"/>
              </a:rPr>
              <a:t> v1.0.4</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None/>
            </a:pPr>
            <a:r>
              <a:t/>
            </a:r>
            <a:endParaRPr b="1" i="0" sz="1942"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Apr	2016:	P4</a:t>
            </a:r>
            <a:r>
              <a:rPr b="1" baseline="-25000" i="0" lang="en-US" sz="1942" u="none" cap="none" strike="noStrike">
                <a:solidFill>
                  <a:schemeClr val="dk1"/>
                </a:solidFill>
                <a:latin typeface="Arial"/>
                <a:ea typeface="Arial"/>
                <a:cs typeface="Arial"/>
                <a:sym typeface="Arial"/>
              </a:rPr>
              <a:t>16</a:t>
            </a:r>
            <a:r>
              <a:rPr b="1" i="0" lang="en-US" sz="1942" u="none" cap="none" strike="noStrike">
                <a:solidFill>
                  <a:schemeClr val="dk1"/>
                </a:solidFill>
                <a:latin typeface="Arial"/>
                <a:ea typeface="Arial"/>
                <a:cs typeface="Arial"/>
                <a:sym typeface="Arial"/>
              </a:rPr>
              <a:t> – first commits</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Dec	2016:	First P4</a:t>
            </a:r>
            <a:r>
              <a:rPr b="1" baseline="-25000" i="0" lang="en-US" sz="1942" u="none" cap="none" strike="noStrike">
                <a:solidFill>
                  <a:schemeClr val="dk1"/>
                </a:solidFill>
                <a:latin typeface="Arial"/>
                <a:ea typeface="Arial"/>
                <a:cs typeface="Arial"/>
                <a:sym typeface="Arial"/>
              </a:rPr>
              <a:t>16</a:t>
            </a:r>
            <a:r>
              <a:rPr b="1" i="0" lang="en-US" sz="1942" u="none" cap="none" strike="noStrike">
                <a:solidFill>
                  <a:schemeClr val="dk1"/>
                </a:solidFill>
                <a:latin typeface="Arial"/>
                <a:ea typeface="Arial"/>
                <a:cs typeface="Arial"/>
                <a:sym typeface="Arial"/>
              </a:rPr>
              <a:t> Draft Specification </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May	2017:	P4</a:t>
            </a:r>
            <a:r>
              <a:rPr b="1" baseline="-25000" i="0" lang="en-US" sz="1942" u="none" cap="none" strike="noStrike">
                <a:solidFill>
                  <a:schemeClr val="dk1"/>
                </a:solidFill>
                <a:latin typeface="Arial"/>
                <a:ea typeface="Arial"/>
                <a:cs typeface="Arial"/>
                <a:sym typeface="Arial"/>
              </a:rPr>
              <a:t>16</a:t>
            </a:r>
            <a:r>
              <a:rPr b="1" i="0" lang="en-US" sz="1942" u="none" cap="none" strike="noStrike">
                <a:solidFill>
                  <a:schemeClr val="dk1"/>
                </a:solidFill>
                <a:latin typeface="Arial"/>
                <a:ea typeface="Arial"/>
                <a:cs typeface="Arial"/>
                <a:sym typeface="Arial"/>
              </a:rPr>
              <a:t> Specification released</a:t>
            </a:r>
            <a:endParaRPr b="1" i="0" sz="21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6" name="Shape 1546"/>
        <p:cNvGrpSpPr/>
        <p:nvPr/>
      </p:nvGrpSpPr>
      <p:grpSpPr>
        <a:xfrm>
          <a:off x="0" y="0"/>
          <a:ext cx="0" cy="0"/>
          <a:chOff x="0" y="0"/>
          <a:chExt cx="0" cy="0"/>
        </a:xfrm>
      </p:grpSpPr>
      <p:sp>
        <p:nvSpPr>
          <p:cNvPr id="1547" name="Google Shape;1547;p142"/>
          <p:cNvSpPr txBox="1"/>
          <p:nvPr>
            <p:ph type="title"/>
          </p:nvPr>
        </p:nvSpPr>
        <p:spPr>
          <a:xfrm>
            <a:off x="1617132" y="590550"/>
            <a:ext cx="7247400" cy="9399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P4_16 Data Plane Model</a:t>
            </a:r>
            <a:endParaRPr b="1" i="0" sz="2700" u="none" cap="none" strike="noStrike">
              <a:solidFill>
                <a:schemeClr val="dk1"/>
              </a:solidFill>
              <a:latin typeface="Arial"/>
              <a:ea typeface="Arial"/>
              <a:cs typeface="Arial"/>
              <a:sym typeface="Arial"/>
            </a:endParaRPr>
          </a:p>
        </p:txBody>
      </p:sp>
      <p:sp>
        <p:nvSpPr>
          <p:cNvPr id="1548" name="Google Shape;1548;p142"/>
          <p:cNvSpPr txBox="1"/>
          <p:nvPr>
            <p:ph idx="1" type="body"/>
          </p:nvPr>
        </p:nvSpPr>
        <p:spPr>
          <a:xfrm>
            <a:off x="2322735" y="1700435"/>
            <a:ext cx="6541800" cy="270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Merriweather Sans"/>
              <a:buNone/>
            </a:pPr>
            <a:r>
              <a:t/>
            </a:r>
            <a:endParaRPr b="1" i="0" sz="1800" u="none" cap="none" strike="noStrike">
              <a:solidFill>
                <a:schemeClr val="dk1"/>
              </a:solidFill>
              <a:latin typeface="Arial"/>
              <a:ea typeface="Arial"/>
              <a:cs typeface="Arial"/>
              <a:sym typeface="Arial"/>
            </a:endParaRPr>
          </a:p>
        </p:txBody>
      </p:sp>
      <p:sp>
        <p:nvSpPr>
          <p:cNvPr id="1549" name="Google Shape;1549;p14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4" name="Shape 1554"/>
        <p:cNvGrpSpPr/>
        <p:nvPr/>
      </p:nvGrpSpPr>
      <p:grpSpPr>
        <a:xfrm>
          <a:off x="0" y="0"/>
          <a:ext cx="0" cy="0"/>
          <a:chOff x="0" y="0"/>
          <a:chExt cx="0" cy="0"/>
        </a:xfrm>
      </p:grpSpPr>
      <p:sp>
        <p:nvSpPr>
          <p:cNvPr id="1555" name="Google Shape;1555;p143"/>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PISA: Protocol-Independent Switch Architecture</a:t>
            </a:r>
            <a:endParaRPr b="1" i="0" sz="2700" u="none" cap="none" strike="noStrike">
              <a:solidFill>
                <a:schemeClr val="dk1"/>
              </a:solidFill>
              <a:latin typeface="Arial"/>
              <a:ea typeface="Arial"/>
              <a:cs typeface="Arial"/>
              <a:sym typeface="Arial"/>
            </a:endParaRPr>
          </a:p>
        </p:txBody>
      </p:sp>
      <p:sp>
        <p:nvSpPr>
          <p:cNvPr id="1556" name="Google Shape;1556;p14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grpSp>
        <p:nvGrpSpPr>
          <p:cNvPr id="1557" name="Google Shape;1557;p143"/>
          <p:cNvGrpSpPr/>
          <p:nvPr/>
        </p:nvGrpSpPr>
        <p:grpSpPr>
          <a:xfrm>
            <a:off x="1734802" y="2854033"/>
            <a:ext cx="1124480" cy="1626817"/>
            <a:chOff x="1485649" y="3204985"/>
            <a:chExt cx="1124480" cy="2169089"/>
          </a:xfrm>
        </p:grpSpPr>
        <p:sp>
          <p:nvSpPr>
            <p:cNvPr id="1558" name="Google Shape;1558;p143"/>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559" name="Google Shape;1559;p143"/>
            <p:cNvSpPr/>
            <p:nvPr/>
          </p:nvSpPr>
          <p:spPr>
            <a:xfrm>
              <a:off x="1485649" y="3204985"/>
              <a:ext cx="1124400" cy="2157600"/>
            </a:xfrm>
            <a:prstGeom prst="rect">
              <a:avLst/>
            </a:prstGeom>
            <a:solidFill>
              <a:schemeClr val="lt1">
                <a:alpha val="68627"/>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560" name="Google Shape;1560;p143"/>
          <p:cNvGrpSpPr/>
          <p:nvPr/>
        </p:nvGrpSpPr>
        <p:grpSpPr>
          <a:xfrm>
            <a:off x="3198502" y="2859314"/>
            <a:ext cx="1124480" cy="1626817"/>
            <a:chOff x="1485649" y="3204985"/>
            <a:chExt cx="1124480" cy="2169089"/>
          </a:xfrm>
        </p:grpSpPr>
        <p:sp>
          <p:nvSpPr>
            <p:cNvPr id="1561" name="Google Shape;1561;p143"/>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562" name="Google Shape;1562;p143"/>
            <p:cNvSpPr/>
            <p:nvPr/>
          </p:nvSpPr>
          <p:spPr>
            <a:xfrm>
              <a:off x="1485649" y="3204985"/>
              <a:ext cx="1124400" cy="2157600"/>
            </a:xfrm>
            <a:prstGeom prst="rect">
              <a:avLst/>
            </a:prstGeom>
            <a:solidFill>
              <a:schemeClr val="lt1">
                <a:alpha val="68627"/>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563" name="Google Shape;1563;p143"/>
          <p:cNvGrpSpPr/>
          <p:nvPr/>
        </p:nvGrpSpPr>
        <p:grpSpPr>
          <a:xfrm>
            <a:off x="4649060" y="2865513"/>
            <a:ext cx="1124480" cy="1626817"/>
            <a:chOff x="1485649" y="3204985"/>
            <a:chExt cx="1124480" cy="2169089"/>
          </a:xfrm>
        </p:grpSpPr>
        <p:sp>
          <p:nvSpPr>
            <p:cNvPr id="1564" name="Google Shape;1564;p143"/>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565" name="Google Shape;1565;p143"/>
            <p:cNvSpPr/>
            <p:nvPr/>
          </p:nvSpPr>
          <p:spPr>
            <a:xfrm>
              <a:off x="1485649" y="3204985"/>
              <a:ext cx="1124400" cy="2157600"/>
            </a:xfrm>
            <a:prstGeom prst="rect">
              <a:avLst/>
            </a:prstGeom>
            <a:solidFill>
              <a:schemeClr val="lt1">
                <a:alpha val="68627"/>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566" name="Google Shape;1566;p143"/>
          <p:cNvGrpSpPr/>
          <p:nvPr/>
        </p:nvGrpSpPr>
        <p:grpSpPr>
          <a:xfrm>
            <a:off x="6078202" y="2874473"/>
            <a:ext cx="1124480" cy="1626817"/>
            <a:chOff x="1485649" y="3204985"/>
            <a:chExt cx="1124480" cy="2169089"/>
          </a:xfrm>
        </p:grpSpPr>
        <p:sp>
          <p:nvSpPr>
            <p:cNvPr id="1567" name="Google Shape;1567;p143"/>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568" name="Google Shape;1568;p143"/>
            <p:cNvSpPr/>
            <p:nvPr/>
          </p:nvSpPr>
          <p:spPr>
            <a:xfrm>
              <a:off x="1485649" y="3204985"/>
              <a:ext cx="1124400" cy="2157600"/>
            </a:xfrm>
            <a:prstGeom prst="rect">
              <a:avLst/>
            </a:prstGeom>
            <a:solidFill>
              <a:schemeClr val="lt1">
                <a:alpha val="68627"/>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569" name="Google Shape;1569;p143"/>
          <p:cNvGrpSpPr/>
          <p:nvPr/>
        </p:nvGrpSpPr>
        <p:grpSpPr>
          <a:xfrm>
            <a:off x="8373727" y="3104961"/>
            <a:ext cx="389329" cy="1191970"/>
            <a:chOff x="2488822" y="2403406"/>
            <a:chExt cx="528980" cy="1589294"/>
          </a:xfrm>
        </p:grpSpPr>
        <p:cxnSp>
          <p:nvCxnSpPr>
            <p:cNvPr id="1570" name="Google Shape;1570;p143"/>
            <p:cNvCxnSpPr/>
            <p:nvPr/>
          </p:nvCxnSpPr>
          <p:spPr>
            <a:xfrm>
              <a:off x="2493656" y="24034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1" name="Google Shape;1571;p143"/>
            <p:cNvCxnSpPr/>
            <p:nvPr/>
          </p:nvCxnSpPr>
          <p:spPr>
            <a:xfrm>
              <a:off x="2490064" y="25558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2" name="Google Shape;1572;p143"/>
            <p:cNvCxnSpPr/>
            <p:nvPr/>
          </p:nvCxnSpPr>
          <p:spPr>
            <a:xfrm>
              <a:off x="2493656" y="2717444"/>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3" name="Google Shape;1573;p143"/>
            <p:cNvCxnSpPr/>
            <p:nvPr/>
          </p:nvCxnSpPr>
          <p:spPr>
            <a:xfrm>
              <a:off x="2493656" y="2871548"/>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4" name="Google Shape;1574;p143"/>
            <p:cNvCxnSpPr/>
            <p:nvPr/>
          </p:nvCxnSpPr>
          <p:spPr>
            <a:xfrm>
              <a:off x="2493656" y="303169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5" name="Google Shape;1575;p143"/>
            <p:cNvCxnSpPr/>
            <p:nvPr/>
          </p:nvCxnSpPr>
          <p:spPr>
            <a:xfrm>
              <a:off x="2494729" y="319080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6" name="Google Shape;1576;p143"/>
            <p:cNvCxnSpPr/>
            <p:nvPr/>
          </p:nvCxnSpPr>
          <p:spPr>
            <a:xfrm>
              <a:off x="2493656" y="3352442"/>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7" name="Google Shape;1577;p143"/>
            <p:cNvCxnSpPr/>
            <p:nvPr/>
          </p:nvCxnSpPr>
          <p:spPr>
            <a:xfrm>
              <a:off x="2494729" y="351258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8" name="Google Shape;1578;p143"/>
            <p:cNvCxnSpPr/>
            <p:nvPr/>
          </p:nvCxnSpPr>
          <p:spPr>
            <a:xfrm>
              <a:off x="2495802" y="367169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9" name="Google Shape;1579;p143"/>
            <p:cNvCxnSpPr/>
            <p:nvPr/>
          </p:nvCxnSpPr>
          <p:spPr>
            <a:xfrm>
              <a:off x="2493656" y="3833590"/>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0" name="Google Shape;1580;p143"/>
            <p:cNvCxnSpPr/>
            <p:nvPr/>
          </p:nvCxnSpPr>
          <p:spPr>
            <a:xfrm>
              <a:off x="2488822" y="3992700"/>
              <a:ext cx="522000" cy="0"/>
            </a:xfrm>
            <a:prstGeom prst="straightConnector1">
              <a:avLst/>
            </a:prstGeom>
            <a:noFill/>
            <a:ln cap="flat" cmpd="sng" w="25400">
              <a:solidFill>
                <a:srgbClr val="C00000"/>
              </a:solidFill>
              <a:prstDash val="solid"/>
              <a:round/>
              <a:headEnd len="sm" w="sm" type="none"/>
              <a:tailEnd len="med" w="med" type="stealth"/>
            </a:ln>
          </p:spPr>
        </p:cxnSp>
      </p:grpSp>
      <p:grpSp>
        <p:nvGrpSpPr>
          <p:cNvPr id="1581" name="Google Shape;1581;p143"/>
          <p:cNvGrpSpPr/>
          <p:nvPr/>
        </p:nvGrpSpPr>
        <p:grpSpPr>
          <a:xfrm>
            <a:off x="286992" y="3055776"/>
            <a:ext cx="381024" cy="1191970"/>
            <a:chOff x="2488822" y="2403406"/>
            <a:chExt cx="528980" cy="1589294"/>
          </a:xfrm>
        </p:grpSpPr>
        <p:cxnSp>
          <p:nvCxnSpPr>
            <p:cNvPr id="1582" name="Google Shape;1582;p143"/>
            <p:cNvCxnSpPr/>
            <p:nvPr/>
          </p:nvCxnSpPr>
          <p:spPr>
            <a:xfrm>
              <a:off x="2493656" y="24034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3" name="Google Shape;1583;p143"/>
            <p:cNvCxnSpPr/>
            <p:nvPr/>
          </p:nvCxnSpPr>
          <p:spPr>
            <a:xfrm>
              <a:off x="2490064" y="25558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4" name="Google Shape;1584;p143"/>
            <p:cNvCxnSpPr/>
            <p:nvPr/>
          </p:nvCxnSpPr>
          <p:spPr>
            <a:xfrm>
              <a:off x="2493656" y="2717444"/>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5" name="Google Shape;1585;p143"/>
            <p:cNvCxnSpPr/>
            <p:nvPr/>
          </p:nvCxnSpPr>
          <p:spPr>
            <a:xfrm>
              <a:off x="2493656" y="2871548"/>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6" name="Google Shape;1586;p143"/>
            <p:cNvCxnSpPr/>
            <p:nvPr/>
          </p:nvCxnSpPr>
          <p:spPr>
            <a:xfrm>
              <a:off x="2493656" y="303169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7" name="Google Shape;1587;p143"/>
            <p:cNvCxnSpPr/>
            <p:nvPr/>
          </p:nvCxnSpPr>
          <p:spPr>
            <a:xfrm>
              <a:off x="2494729" y="319080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8" name="Google Shape;1588;p143"/>
            <p:cNvCxnSpPr/>
            <p:nvPr/>
          </p:nvCxnSpPr>
          <p:spPr>
            <a:xfrm>
              <a:off x="2493656" y="3352442"/>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9" name="Google Shape;1589;p143"/>
            <p:cNvCxnSpPr/>
            <p:nvPr/>
          </p:nvCxnSpPr>
          <p:spPr>
            <a:xfrm>
              <a:off x="2494729" y="351258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90" name="Google Shape;1590;p143"/>
            <p:cNvCxnSpPr/>
            <p:nvPr/>
          </p:nvCxnSpPr>
          <p:spPr>
            <a:xfrm>
              <a:off x="2495802" y="367169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91" name="Google Shape;1591;p143"/>
            <p:cNvCxnSpPr/>
            <p:nvPr/>
          </p:nvCxnSpPr>
          <p:spPr>
            <a:xfrm>
              <a:off x="2493656" y="3833590"/>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92" name="Google Shape;1592;p143"/>
            <p:cNvCxnSpPr/>
            <p:nvPr/>
          </p:nvCxnSpPr>
          <p:spPr>
            <a:xfrm>
              <a:off x="2488822" y="3992700"/>
              <a:ext cx="522000" cy="0"/>
            </a:xfrm>
            <a:prstGeom prst="straightConnector1">
              <a:avLst/>
            </a:prstGeom>
            <a:noFill/>
            <a:ln cap="flat" cmpd="sng" w="25400">
              <a:solidFill>
                <a:srgbClr val="C00000"/>
              </a:solidFill>
              <a:prstDash val="solid"/>
              <a:round/>
              <a:headEnd len="sm" w="sm" type="none"/>
              <a:tailEnd len="med" w="med" type="stealth"/>
            </a:ln>
          </p:spPr>
        </p:cxnSp>
      </p:grpSp>
      <p:grpSp>
        <p:nvGrpSpPr>
          <p:cNvPr id="1593" name="Google Shape;1593;p143"/>
          <p:cNvGrpSpPr/>
          <p:nvPr/>
        </p:nvGrpSpPr>
        <p:grpSpPr>
          <a:xfrm>
            <a:off x="1892755" y="2930558"/>
            <a:ext cx="909363" cy="1479767"/>
            <a:chOff x="2449931" y="225721"/>
            <a:chExt cx="909363" cy="1973023"/>
          </a:xfrm>
        </p:grpSpPr>
        <p:sp>
          <p:nvSpPr>
            <p:cNvPr id="1594" name="Google Shape;1594;p143"/>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1595" name="Google Shape;1595;p143"/>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596" name="Google Shape;1596;p143"/>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597" name="Google Shape;1597;p143"/>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598" name="Google Shape;1598;p143"/>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599" name="Google Shape;1599;p143"/>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0" name="Google Shape;1600;p143"/>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1" name="Google Shape;1601;p143"/>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2" name="Google Shape;1602;p143"/>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3" name="Google Shape;1603;p143"/>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4" name="Google Shape;1604;p143"/>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5" name="Google Shape;1605;p143"/>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606" name="Google Shape;1606;p143"/>
          <p:cNvGrpSpPr/>
          <p:nvPr/>
        </p:nvGrpSpPr>
        <p:grpSpPr>
          <a:xfrm>
            <a:off x="3292155" y="2947227"/>
            <a:ext cx="909363" cy="1479767"/>
            <a:chOff x="2449931" y="225721"/>
            <a:chExt cx="909363" cy="1973023"/>
          </a:xfrm>
        </p:grpSpPr>
        <p:sp>
          <p:nvSpPr>
            <p:cNvPr id="1607" name="Google Shape;1607;p143"/>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8" name="Google Shape;1608;p143"/>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9" name="Google Shape;1609;p143"/>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0" name="Google Shape;1610;p143"/>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1" name="Google Shape;1611;p143"/>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2" name="Google Shape;1612;p143"/>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3" name="Google Shape;1613;p143"/>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4" name="Google Shape;1614;p143"/>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5" name="Google Shape;1615;p143"/>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6" name="Google Shape;1616;p143"/>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7" name="Google Shape;1617;p143"/>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8" name="Google Shape;1618;p143"/>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619" name="Google Shape;1619;p143"/>
          <p:cNvGrpSpPr/>
          <p:nvPr/>
        </p:nvGrpSpPr>
        <p:grpSpPr>
          <a:xfrm>
            <a:off x="4757320" y="2949485"/>
            <a:ext cx="909363" cy="1479767"/>
            <a:chOff x="2449931" y="225721"/>
            <a:chExt cx="909363" cy="1973023"/>
          </a:xfrm>
        </p:grpSpPr>
        <p:sp>
          <p:nvSpPr>
            <p:cNvPr id="1620" name="Google Shape;1620;p143"/>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1" name="Google Shape;1621;p143"/>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2" name="Google Shape;1622;p143"/>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3" name="Google Shape;1623;p143"/>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4" name="Google Shape;1624;p143"/>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5" name="Google Shape;1625;p143"/>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6" name="Google Shape;1626;p143"/>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7" name="Google Shape;1627;p143"/>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8" name="Google Shape;1628;p143"/>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9" name="Google Shape;1629;p143"/>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0" name="Google Shape;1630;p143"/>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1" name="Google Shape;1631;p143"/>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632" name="Google Shape;1632;p143"/>
          <p:cNvGrpSpPr/>
          <p:nvPr/>
        </p:nvGrpSpPr>
        <p:grpSpPr>
          <a:xfrm>
            <a:off x="6188437" y="2970750"/>
            <a:ext cx="909363" cy="1479767"/>
            <a:chOff x="2449931" y="225721"/>
            <a:chExt cx="909363" cy="1973023"/>
          </a:xfrm>
        </p:grpSpPr>
        <p:sp>
          <p:nvSpPr>
            <p:cNvPr id="1633" name="Google Shape;1633;p143"/>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4" name="Google Shape;1634;p143"/>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5" name="Google Shape;1635;p143"/>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6" name="Google Shape;1636;p143"/>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7" name="Google Shape;1637;p143"/>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8" name="Google Shape;1638;p143"/>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9" name="Google Shape;1639;p143"/>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40" name="Google Shape;1640;p143"/>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41" name="Google Shape;1641;p143"/>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42" name="Google Shape;1642;p143"/>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43" name="Google Shape;1643;p143"/>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44" name="Google Shape;1644;p143"/>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645" name="Google Shape;1645;p143"/>
          <p:cNvGrpSpPr/>
          <p:nvPr/>
        </p:nvGrpSpPr>
        <p:grpSpPr>
          <a:xfrm>
            <a:off x="7537074" y="2874371"/>
            <a:ext cx="842700" cy="1638300"/>
            <a:chOff x="7478671" y="1969421"/>
            <a:chExt cx="842700" cy="1638300"/>
          </a:xfrm>
        </p:grpSpPr>
        <p:sp>
          <p:nvSpPr>
            <p:cNvPr id="1646" name="Google Shape;1646;p143"/>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1647" name="Google Shape;1647;p143"/>
            <p:cNvGrpSpPr/>
            <p:nvPr/>
          </p:nvGrpSpPr>
          <p:grpSpPr>
            <a:xfrm>
              <a:off x="7610282" y="2193160"/>
              <a:ext cx="552418" cy="519116"/>
              <a:chOff x="8131740" y="4009316"/>
              <a:chExt cx="552418" cy="692154"/>
            </a:xfrm>
          </p:grpSpPr>
          <p:grpSp>
            <p:nvGrpSpPr>
              <p:cNvPr id="1648" name="Google Shape;1648;p143"/>
              <p:cNvGrpSpPr/>
              <p:nvPr/>
            </p:nvGrpSpPr>
            <p:grpSpPr>
              <a:xfrm>
                <a:off x="8131740" y="4009316"/>
                <a:ext cx="551675" cy="228589"/>
                <a:chOff x="7660968" y="1751777"/>
                <a:chExt cx="1040700" cy="450600"/>
              </a:xfrm>
            </p:grpSpPr>
            <p:sp>
              <p:nvSpPr>
                <p:cNvPr id="1649" name="Google Shape;1649;p143"/>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650" name="Google Shape;1650;p143"/>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cxnSp>
              <p:nvCxnSpPr>
                <p:cNvPr id="1651" name="Google Shape;1651;p143"/>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grpSp>
          <p:grpSp>
            <p:nvGrpSpPr>
              <p:cNvPr id="1652" name="Google Shape;1652;p143"/>
              <p:cNvGrpSpPr/>
              <p:nvPr/>
            </p:nvGrpSpPr>
            <p:grpSpPr>
              <a:xfrm>
                <a:off x="8132483" y="4472881"/>
                <a:ext cx="551675" cy="228589"/>
                <a:chOff x="7660968" y="1751777"/>
                <a:chExt cx="1040700" cy="450600"/>
              </a:xfrm>
            </p:grpSpPr>
            <p:sp>
              <p:nvSpPr>
                <p:cNvPr id="1653" name="Google Shape;1653;p143"/>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654" name="Google Shape;1654;p143"/>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cxnSp>
              <p:nvCxnSpPr>
                <p:cNvPr id="1655" name="Google Shape;1655;p143"/>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grpSp>
        </p:grpSp>
        <p:grpSp>
          <p:nvGrpSpPr>
            <p:cNvPr id="1656" name="Google Shape;1656;p143"/>
            <p:cNvGrpSpPr/>
            <p:nvPr/>
          </p:nvGrpSpPr>
          <p:grpSpPr>
            <a:xfrm>
              <a:off x="7611025" y="2888734"/>
              <a:ext cx="552418" cy="519116"/>
              <a:chOff x="8131740" y="4009316"/>
              <a:chExt cx="552418" cy="692154"/>
            </a:xfrm>
          </p:grpSpPr>
          <p:grpSp>
            <p:nvGrpSpPr>
              <p:cNvPr id="1657" name="Google Shape;1657;p143"/>
              <p:cNvGrpSpPr/>
              <p:nvPr/>
            </p:nvGrpSpPr>
            <p:grpSpPr>
              <a:xfrm>
                <a:off x="8131740" y="4009316"/>
                <a:ext cx="551675" cy="228589"/>
                <a:chOff x="7660968" y="1751777"/>
                <a:chExt cx="1040700" cy="450600"/>
              </a:xfrm>
            </p:grpSpPr>
            <p:sp>
              <p:nvSpPr>
                <p:cNvPr id="1658" name="Google Shape;1658;p143"/>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659" name="Google Shape;1659;p143"/>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cxnSp>
              <p:nvCxnSpPr>
                <p:cNvPr id="1660" name="Google Shape;1660;p143"/>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grpSp>
          <p:grpSp>
            <p:nvGrpSpPr>
              <p:cNvPr id="1661" name="Google Shape;1661;p143"/>
              <p:cNvGrpSpPr/>
              <p:nvPr/>
            </p:nvGrpSpPr>
            <p:grpSpPr>
              <a:xfrm>
                <a:off x="8132483" y="4472881"/>
                <a:ext cx="551675" cy="228589"/>
                <a:chOff x="7660968" y="1751777"/>
                <a:chExt cx="1040700" cy="450600"/>
              </a:xfrm>
            </p:grpSpPr>
            <p:sp>
              <p:nvSpPr>
                <p:cNvPr id="1662" name="Google Shape;1662;p143"/>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663" name="Google Shape;1663;p143"/>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cxnSp>
              <p:nvCxnSpPr>
                <p:cNvPr id="1664" name="Google Shape;1664;p143"/>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grpSp>
        </p:grpSp>
      </p:grpSp>
      <p:cxnSp>
        <p:nvCxnSpPr>
          <p:cNvPr id="1665" name="Google Shape;1665;p143"/>
          <p:cNvCxnSpPr>
            <a:endCxn id="1559" idx="1"/>
          </p:cNvCxnSpPr>
          <p:nvPr/>
        </p:nvCxnSpPr>
        <p:spPr>
          <a:xfrm flipH="1" rot="10800000">
            <a:off x="1386502" y="3663133"/>
            <a:ext cx="348300" cy="9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470"/>
              </a:srgbClr>
            </a:outerShdw>
          </a:effectLst>
        </p:spPr>
      </p:cxnSp>
      <p:cxnSp>
        <p:nvCxnSpPr>
          <p:cNvPr id="1666" name="Google Shape;1666;p143"/>
          <p:cNvCxnSpPr>
            <a:stCxn id="1562" idx="3"/>
            <a:endCxn id="1565" idx="1"/>
          </p:cNvCxnSpPr>
          <p:nvPr/>
        </p:nvCxnSpPr>
        <p:spPr>
          <a:xfrm>
            <a:off x="4322902" y="3668414"/>
            <a:ext cx="326100" cy="6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470"/>
              </a:srgbClr>
            </a:outerShdw>
          </a:effectLst>
        </p:spPr>
      </p:cxnSp>
      <p:cxnSp>
        <p:nvCxnSpPr>
          <p:cNvPr id="1667" name="Google Shape;1667;p143"/>
          <p:cNvCxnSpPr>
            <a:stCxn id="1564" idx="3"/>
            <a:endCxn id="1568" idx="1"/>
          </p:cNvCxnSpPr>
          <p:nvPr/>
        </p:nvCxnSpPr>
        <p:spPr>
          <a:xfrm>
            <a:off x="5773540" y="3683230"/>
            <a:ext cx="304800" cy="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470"/>
              </a:srgbClr>
            </a:outerShdw>
          </a:effectLst>
        </p:spPr>
      </p:cxnSp>
      <p:cxnSp>
        <p:nvCxnSpPr>
          <p:cNvPr id="1668" name="Google Shape;1668;p143"/>
          <p:cNvCxnSpPr>
            <a:stCxn id="1568" idx="3"/>
            <a:endCxn id="1646" idx="1"/>
          </p:cNvCxnSpPr>
          <p:nvPr/>
        </p:nvCxnSpPr>
        <p:spPr>
          <a:xfrm>
            <a:off x="7202602" y="3683573"/>
            <a:ext cx="334500" cy="99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470"/>
              </a:srgbClr>
            </a:outerShdw>
          </a:effectLst>
        </p:spPr>
      </p:cxnSp>
      <p:cxnSp>
        <p:nvCxnSpPr>
          <p:cNvPr id="1669" name="Google Shape;1669;p143"/>
          <p:cNvCxnSpPr>
            <a:stCxn id="1558" idx="3"/>
            <a:endCxn id="1562" idx="1"/>
          </p:cNvCxnSpPr>
          <p:nvPr/>
        </p:nvCxnSpPr>
        <p:spPr>
          <a:xfrm flipH="1" rot="10800000">
            <a:off x="2859282" y="3668450"/>
            <a:ext cx="339300" cy="3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470"/>
              </a:srgbClr>
            </a:outerShdw>
          </a:effectLst>
        </p:spPr>
      </p:cxnSp>
      <p:sp>
        <p:nvSpPr>
          <p:cNvPr id="1670" name="Google Shape;1670;p143"/>
          <p:cNvSpPr txBox="1"/>
          <p:nvPr/>
        </p:nvSpPr>
        <p:spPr>
          <a:xfrm>
            <a:off x="360948" y="2412706"/>
            <a:ext cx="12648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Programmable</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Parser</a:t>
            </a:r>
            <a:endParaRPr b="0" i="0" sz="1400" u="none" cap="none" strike="noStrike">
              <a:solidFill>
                <a:srgbClr val="000000"/>
              </a:solidFill>
              <a:latin typeface="Arial"/>
              <a:ea typeface="Arial"/>
              <a:cs typeface="Arial"/>
              <a:sym typeface="Arial"/>
            </a:endParaRPr>
          </a:p>
        </p:txBody>
      </p:sp>
      <p:grpSp>
        <p:nvGrpSpPr>
          <p:cNvPr id="1671" name="Google Shape;1671;p143"/>
          <p:cNvGrpSpPr/>
          <p:nvPr/>
        </p:nvGrpSpPr>
        <p:grpSpPr>
          <a:xfrm>
            <a:off x="663977" y="2864081"/>
            <a:ext cx="722700" cy="1616700"/>
            <a:chOff x="663977" y="2864081"/>
            <a:chExt cx="722700" cy="1616700"/>
          </a:xfrm>
        </p:grpSpPr>
        <p:sp>
          <p:nvSpPr>
            <p:cNvPr id="1672" name="Google Shape;1672;p143"/>
            <p:cNvSpPr/>
            <p:nvPr/>
          </p:nvSpPr>
          <p:spPr>
            <a:xfrm>
              <a:off x="663977" y="2864081"/>
              <a:ext cx="722700" cy="1616700"/>
            </a:xfrm>
            <a:prstGeom prst="rect">
              <a:avLst/>
            </a:prstGeom>
            <a:solidFill>
              <a:srgbClr val="FBD4B4"/>
            </a:solidFill>
            <a:ln cap="flat" cmpd="sng" w="9525">
              <a:solidFill>
                <a:schemeClr val="dk1"/>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673" name="Google Shape;1673;p143"/>
            <p:cNvSpPr/>
            <p:nvPr/>
          </p:nvSpPr>
          <p:spPr>
            <a:xfrm>
              <a:off x="734117" y="3021306"/>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74" name="Google Shape;1674;p143"/>
            <p:cNvSpPr/>
            <p:nvPr/>
          </p:nvSpPr>
          <p:spPr>
            <a:xfrm>
              <a:off x="754672" y="3497104"/>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75" name="Google Shape;1675;p143"/>
            <p:cNvSpPr/>
            <p:nvPr/>
          </p:nvSpPr>
          <p:spPr>
            <a:xfrm>
              <a:off x="1039956" y="3305169"/>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76" name="Google Shape;1676;p143"/>
            <p:cNvSpPr/>
            <p:nvPr/>
          </p:nvSpPr>
          <p:spPr>
            <a:xfrm>
              <a:off x="737477" y="3882924"/>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77" name="Google Shape;1677;p143"/>
            <p:cNvSpPr/>
            <p:nvPr/>
          </p:nvSpPr>
          <p:spPr>
            <a:xfrm>
              <a:off x="1066044" y="4103540"/>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678" name="Google Shape;1678;p143"/>
            <p:cNvCxnSpPr>
              <a:stCxn id="1673" idx="0"/>
              <a:endCxn id="1675" idx="0"/>
            </p:cNvCxnSpPr>
            <p:nvPr/>
          </p:nvCxnSpPr>
          <p:spPr>
            <a:xfrm flipH="1" rot="-5400000">
              <a:off x="859367" y="3010356"/>
              <a:ext cx="283800" cy="305700"/>
            </a:xfrm>
            <a:prstGeom prst="curvedConnector3">
              <a:avLst>
                <a:gd fmla="val -31345" name="adj1"/>
              </a:avLst>
            </a:prstGeom>
            <a:noFill/>
            <a:ln cap="flat" cmpd="sng" w="12700">
              <a:solidFill>
                <a:srgbClr val="FF0000"/>
              </a:solidFill>
              <a:prstDash val="solid"/>
              <a:round/>
              <a:headEnd len="sm" w="sm" type="none"/>
              <a:tailEnd len="lg" w="lg" type="triangle"/>
            </a:ln>
          </p:spPr>
        </p:cxnSp>
        <p:cxnSp>
          <p:nvCxnSpPr>
            <p:cNvPr id="1679" name="Google Shape;1679;p143"/>
            <p:cNvCxnSpPr>
              <a:stCxn id="1673" idx="4"/>
              <a:endCxn id="1674" idx="0"/>
            </p:cNvCxnSpPr>
            <p:nvPr/>
          </p:nvCxnSpPr>
          <p:spPr>
            <a:xfrm flipH="1" rot="-5400000">
              <a:off x="738617" y="3366606"/>
              <a:ext cx="240300" cy="20700"/>
            </a:xfrm>
            <a:prstGeom prst="curvedConnector3">
              <a:avLst>
                <a:gd fmla="val 32643" name="adj1"/>
              </a:avLst>
            </a:prstGeom>
            <a:noFill/>
            <a:ln cap="flat" cmpd="sng" w="12700">
              <a:solidFill>
                <a:srgbClr val="FF0000"/>
              </a:solidFill>
              <a:prstDash val="solid"/>
              <a:round/>
              <a:headEnd len="sm" w="sm" type="none"/>
              <a:tailEnd len="lg" w="lg" type="triangle"/>
            </a:ln>
          </p:spPr>
        </p:cxnSp>
        <p:cxnSp>
          <p:nvCxnSpPr>
            <p:cNvPr id="1680" name="Google Shape;1680;p143"/>
            <p:cNvCxnSpPr>
              <a:stCxn id="1675" idx="4"/>
              <a:endCxn id="1675" idx="6"/>
            </p:cNvCxnSpPr>
            <p:nvPr/>
          </p:nvCxnSpPr>
          <p:spPr>
            <a:xfrm rot="-5400000">
              <a:off x="1152456" y="3424569"/>
              <a:ext cx="117900" cy="114300"/>
            </a:xfrm>
            <a:prstGeom prst="curvedConnector4">
              <a:avLst>
                <a:gd fmla="val -139018" name="adj1"/>
                <a:gd fmla="val 174973" name="adj2"/>
              </a:avLst>
            </a:prstGeom>
            <a:noFill/>
            <a:ln cap="flat" cmpd="sng" w="12700">
              <a:solidFill>
                <a:srgbClr val="FF0000"/>
              </a:solidFill>
              <a:prstDash val="solid"/>
              <a:round/>
              <a:headEnd len="sm" w="sm" type="none"/>
              <a:tailEnd len="lg" w="lg" type="triangle"/>
            </a:ln>
          </p:spPr>
        </p:cxnSp>
        <p:cxnSp>
          <p:nvCxnSpPr>
            <p:cNvPr id="1681" name="Google Shape;1681;p143"/>
            <p:cNvCxnSpPr>
              <a:stCxn id="1675" idx="3"/>
              <a:endCxn id="1676"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1682" name="Google Shape;1682;p143"/>
            <p:cNvCxnSpPr>
              <a:stCxn id="1674" idx="6"/>
              <a:endCxn id="1677"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1683" name="Google Shape;1683;p143"/>
            <p:cNvCxnSpPr>
              <a:stCxn id="1677" idx="4"/>
              <a:endCxn id="1676" idx="4"/>
            </p:cNvCxnSpPr>
            <p:nvPr/>
          </p:nvCxnSpPr>
          <p:spPr>
            <a:xfrm flipH="1" rot="5400000">
              <a:off x="905844" y="4064540"/>
              <a:ext cx="220500" cy="328500"/>
            </a:xfrm>
            <a:prstGeom prst="curvedConnector3">
              <a:avLst>
                <a:gd fmla="val -21885" name="adj1"/>
              </a:avLst>
            </a:prstGeom>
            <a:noFill/>
            <a:ln cap="flat" cmpd="sng" w="12700">
              <a:solidFill>
                <a:srgbClr val="FF0000"/>
              </a:solidFill>
              <a:prstDash val="solid"/>
              <a:round/>
              <a:headEnd len="sm" w="sm" type="none"/>
              <a:tailEnd len="lg" w="lg" type="triangle"/>
            </a:ln>
          </p:spPr>
        </p:cxnSp>
      </p:grpSp>
      <p:sp>
        <p:nvSpPr>
          <p:cNvPr id="1684" name="Google Shape;1684;p143"/>
          <p:cNvSpPr txBox="1"/>
          <p:nvPr/>
        </p:nvSpPr>
        <p:spPr>
          <a:xfrm>
            <a:off x="7311951" y="2408926"/>
            <a:ext cx="12648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Programmable</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Deparser</a:t>
            </a:r>
            <a:endParaRPr b="0" i="0" sz="1400" u="none" cap="none" strike="noStrike">
              <a:solidFill>
                <a:srgbClr val="000000"/>
              </a:solidFill>
              <a:latin typeface="Arial"/>
              <a:ea typeface="Arial"/>
              <a:cs typeface="Arial"/>
              <a:sym typeface="Arial"/>
            </a:endParaRPr>
          </a:p>
        </p:txBody>
      </p:sp>
      <p:sp>
        <p:nvSpPr>
          <p:cNvPr id="1685" name="Google Shape;1685;p143"/>
          <p:cNvSpPr/>
          <p:nvPr/>
        </p:nvSpPr>
        <p:spPr>
          <a:xfrm rot="5400000">
            <a:off x="4361847" y="-43398"/>
            <a:ext cx="213600" cy="5467800"/>
          </a:xfrm>
          <a:prstGeom prst="leftBrace">
            <a:avLst>
              <a:gd fmla="val 43551" name="adj1"/>
              <a:gd fmla="val 50000" name="adj2"/>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86" name="Google Shape;1686;p143"/>
          <p:cNvSpPr txBox="1"/>
          <p:nvPr/>
        </p:nvSpPr>
        <p:spPr>
          <a:xfrm>
            <a:off x="2676026" y="2274061"/>
            <a:ext cx="3585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Programmable Match-Action Pipeline</a:t>
            </a:r>
            <a:endParaRPr b="0" i="0" sz="1400" u="none" cap="none" strike="noStrike">
              <a:solidFill>
                <a:srgbClr val="000000"/>
              </a:solidFill>
              <a:latin typeface="Arial"/>
              <a:ea typeface="Arial"/>
              <a:cs typeface="Arial"/>
              <a:sym typeface="Arial"/>
            </a:endParaRPr>
          </a:p>
        </p:txBody>
      </p:sp>
      <p:sp>
        <p:nvSpPr>
          <p:cNvPr id="1687" name="Google Shape;1687;p143"/>
          <p:cNvSpPr/>
          <p:nvPr/>
        </p:nvSpPr>
        <p:spPr>
          <a:xfrm>
            <a:off x="826821" y="1436175"/>
            <a:ext cx="1849200" cy="670200"/>
          </a:xfrm>
          <a:prstGeom prst="wedgeRoundRectCallout">
            <a:avLst>
              <a:gd fmla="val -42985" name="adj1"/>
              <a:gd fmla="val 103769" name="adj2"/>
              <a:gd fmla="val 16667" name="adj3"/>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dk1"/>
              </a:buClr>
              <a:buSzPts val="247"/>
              <a:buFont typeface="Arial"/>
              <a:buNone/>
            </a:pPr>
            <a:r>
              <a:rPr b="0" i="0" lang="en-US" sz="989" u="none" cap="none" strike="noStrike">
                <a:solidFill>
                  <a:schemeClr val="dk1"/>
                </a:solidFill>
                <a:latin typeface="Arial"/>
                <a:ea typeface="Arial"/>
                <a:cs typeface="Arial"/>
                <a:sym typeface="Arial"/>
              </a:rPr>
              <a:t>Programmer declares the headers that should be recognized and their order in the packet</a:t>
            </a:r>
            <a:endParaRPr b="0" i="0" sz="1400" u="none" cap="none" strike="noStrike">
              <a:solidFill>
                <a:srgbClr val="000000"/>
              </a:solidFill>
              <a:latin typeface="Arial"/>
              <a:ea typeface="Arial"/>
              <a:cs typeface="Arial"/>
              <a:sym typeface="Arial"/>
            </a:endParaRPr>
          </a:p>
        </p:txBody>
      </p:sp>
      <p:sp>
        <p:nvSpPr>
          <p:cNvPr id="1688" name="Google Shape;1688;p143"/>
          <p:cNvSpPr/>
          <p:nvPr/>
        </p:nvSpPr>
        <p:spPr>
          <a:xfrm>
            <a:off x="3172395" y="1116531"/>
            <a:ext cx="1849200" cy="643500"/>
          </a:xfrm>
          <a:prstGeom prst="wedgeRoundRectCallout">
            <a:avLst>
              <a:gd fmla="val 50373" name="adj1"/>
              <a:gd fmla="val 127857" name="adj2"/>
              <a:gd fmla="val 16667" name="adj3"/>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dk1"/>
              </a:buClr>
              <a:buSzPts val="281"/>
              <a:buFont typeface="Arial"/>
              <a:buNone/>
            </a:pPr>
            <a:r>
              <a:rPr b="0" i="0" lang="en-US" sz="1125" u="none" cap="none" strike="noStrike">
                <a:solidFill>
                  <a:schemeClr val="dk1"/>
                </a:solidFill>
                <a:latin typeface="Arial"/>
                <a:ea typeface="Arial"/>
                <a:cs typeface="Arial"/>
                <a:sym typeface="Arial"/>
              </a:rPr>
              <a:t>Programmer defines the tables and the exact processing algorithm</a:t>
            </a:r>
            <a:endParaRPr b="0" i="0" sz="1400" u="none" cap="none" strike="noStrike">
              <a:solidFill>
                <a:srgbClr val="000000"/>
              </a:solidFill>
              <a:latin typeface="Arial"/>
              <a:ea typeface="Arial"/>
              <a:cs typeface="Arial"/>
              <a:sym typeface="Arial"/>
            </a:endParaRPr>
          </a:p>
        </p:txBody>
      </p:sp>
      <p:sp>
        <p:nvSpPr>
          <p:cNvPr id="1689" name="Google Shape;1689;p143"/>
          <p:cNvSpPr/>
          <p:nvPr/>
        </p:nvSpPr>
        <p:spPr>
          <a:xfrm>
            <a:off x="6060628" y="1224856"/>
            <a:ext cx="1849200" cy="643500"/>
          </a:xfrm>
          <a:prstGeom prst="wedgeRoundRectCallout">
            <a:avLst>
              <a:gd fmla="val 50373" name="adj1"/>
              <a:gd fmla="val 127857" name="adj2"/>
              <a:gd fmla="val 16667" name="adj3"/>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dk1"/>
              </a:buClr>
              <a:buSzPts val="281"/>
              <a:buFont typeface="Arial"/>
              <a:buNone/>
            </a:pPr>
            <a:r>
              <a:rPr b="0" i="0" lang="en-US" sz="1125" u="none" cap="none" strike="noStrike">
                <a:solidFill>
                  <a:schemeClr val="dk1"/>
                </a:solidFill>
                <a:latin typeface="Arial"/>
                <a:ea typeface="Arial"/>
                <a:cs typeface="Arial"/>
                <a:sym typeface="Arial"/>
              </a:rPr>
              <a:t>Programmer declares how the output packet will look on the wire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1"/>
                                        </p:tgtEl>
                                        <p:attrNameLst>
                                          <p:attrName>style.visibility</p:attrName>
                                        </p:attrNameLst>
                                      </p:cBhvr>
                                      <p:to>
                                        <p:strVal val="visible"/>
                                      </p:to>
                                    </p:set>
                                    <p:animEffect filter="fade" transition="in">
                                      <p:cBhvr>
                                        <p:cTn dur="500"/>
                                        <p:tgtEl>
                                          <p:spTgt spid="158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71"/>
                                        </p:tgtEl>
                                        <p:attrNameLst>
                                          <p:attrName>style.visibility</p:attrName>
                                        </p:attrNameLst>
                                      </p:cBhvr>
                                      <p:to>
                                        <p:strVal val="visible"/>
                                      </p:to>
                                    </p:set>
                                    <p:animEffect filter="fade" transition="in">
                                      <p:cBhvr>
                                        <p:cTn dur="1000"/>
                                        <p:tgtEl>
                                          <p:spTgt spid="167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670"/>
                                        </p:tgtEl>
                                        <p:attrNameLst>
                                          <p:attrName>style.visibility</p:attrName>
                                        </p:attrNameLst>
                                      </p:cBhvr>
                                      <p:to>
                                        <p:strVal val="visible"/>
                                      </p:to>
                                    </p:set>
                                    <p:animEffect filter="fade" transition="in">
                                      <p:cBhvr>
                                        <p:cTn dur="500"/>
                                        <p:tgtEl>
                                          <p:spTgt spid="167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87"/>
                                        </p:tgtEl>
                                        <p:attrNameLst>
                                          <p:attrName>style.visibility</p:attrName>
                                        </p:attrNameLst>
                                      </p:cBhvr>
                                      <p:to>
                                        <p:strVal val="visible"/>
                                      </p:to>
                                    </p:set>
                                    <p:animEffect filter="fade" transition="in">
                                      <p:cBhvr>
                                        <p:cTn dur="500"/>
                                        <p:tgtEl>
                                          <p:spTgt spid="16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5"/>
                                        </p:tgtEl>
                                        <p:attrNameLst>
                                          <p:attrName>style.visibility</p:attrName>
                                        </p:attrNameLst>
                                      </p:cBhvr>
                                      <p:to>
                                        <p:strVal val="visible"/>
                                      </p:to>
                                    </p:set>
                                    <p:animEffect filter="fade" transition="in">
                                      <p:cBhvr>
                                        <p:cTn dur="500"/>
                                        <p:tgtEl>
                                          <p:spTgt spid="1685"/>
                                        </p:tgtEl>
                                      </p:cBhvr>
                                    </p:animEffect>
                                  </p:childTnLst>
                                </p:cTn>
                              </p:par>
                              <p:par>
                                <p:cTn fill="hold" nodeType="withEffect" presetClass="entr" presetID="10" presetSubtype="0">
                                  <p:stCondLst>
                                    <p:cond delay="0"/>
                                  </p:stCondLst>
                                  <p:childTnLst>
                                    <p:set>
                                      <p:cBhvr>
                                        <p:cTn dur="1" fill="hold">
                                          <p:stCondLst>
                                            <p:cond delay="0"/>
                                          </p:stCondLst>
                                        </p:cTn>
                                        <p:tgtEl>
                                          <p:spTgt spid="1686"/>
                                        </p:tgtEl>
                                        <p:attrNameLst>
                                          <p:attrName>style.visibility</p:attrName>
                                        </p:attrNameLst>
                                      </p:cBhvr>
                                      <p:to>
                                        <p:strVal val="visible"/>
                                      </p:to>
                                    </p:set>
                                    <p:animEffect filter="fade" transition="in">
                                      <p:cBhvr>
                                        <p:cTn dur="500"/>
                                        <p:tgtEl>
                                          <p:spTgt spid="1686"/>
                                        </p:tgtEl>
                                      </p:cBhvr>
                                    </p:animEffect>
                                  </p:childTnLst>
                                </p:cTn>
                              </p:par>
                              <p:par>
                                <p:cTn fill="hold" nodeType="withEffect" presetClass="entr" presetID="10" presetSubtype="0">
                                  <p:stCondLst>
                                    <p:cond delay="0"/>
                                  </p:stCondLst>
                                  <p:childTnLst>
                                    <p:set>
                                      <p:cBhvr>
                                        <p:cTn dur="1" fill="hold">
                                          <p:stCondLst>
                                            <p:cond delay="0"/>
                                          </p:stCondLst>
                                        </p:cTn>
                                        <p:tgtEl>
                                          <p:spTgt spid="1557"/>
                                        </p:tgtEl>
                                        <p:attrNameLst>
                                          <p:attrName>style.visibility</p:attrName>
                                        </p:attrNameLst>
                                      </p:cBhvr>
                                      <p:to>
                                        <p:strVal val="visible"/>
                                      </p:to>
                                    </p:set>
                                    <p:animEffect filter="fade" transition="in">
                                      <p:cBhvr>
                                        <p:cTn dur="500"/>
                                        <p:tgtEl>
                                          <p:spTgt spid="1557"/>
                                        </p:tgtEl>
                                      </p:cBhvr>
                                    </p:animEffect>
                                  </p:childTnLst>
                                </p:cTn>
                              </p:par>
                              <p:par>
                                <p:cTn fill="hold" nodeType="withEffect" presetClass="entr" presetID="10" presetSubtype="0">
                                  <p:stCondLst>
                                    <p:cond delay="0"/>
                                  </p:stCondLst>
                                  <p:childTnLst>
                                    <p:set>
                                      <p:cBhvr>
                                        <p:cTn dur="1" fill="hold">
                                          <p:stCondLst>
                                            <p:cond delay="0"/>
                                          </p:stCondLst>
                                        </p:cTn>
                                        <p:tgtEl>
                                          <p:spTgt spid="1593"/>
                                        </p:tgtEl>
                                        <p:attrNameLst>
                                          <p:attrName>style.visibility</p:attrName>
                                        </p:attrNameLst>
                                      </p:cBhvr>
                                      <p:to>
                                        <p:strVal val="visible"/>
                                      </p:to>
                                    </p:set>
                                    <p:animEffect filter="fade" transition="in">
                                      <p:cBhvr>
                                        <p:cTn dur="500"/>
                                        <p:tgtEl>
                                          <p:spTgt spid="159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60"/>
                                        </p:tgtEl>
                                        <p:attrNameLst>
                                          <p:attrName>style.visibility</p:attrName>
                                        </p:attrNameLst>
                                      </p:cBhvr>
                                      <p:to>
                                        <p:strVal val="visible"/>
                                      </p:to>
                                    </p:set>
                                    <p:animEffect filter="fade" transition="in">
                                      <p:cBhvr>
                                        <p:cTn dur="500"/>
                                        <p:tgtEl>
                                          <p:spTgt spid="1560"/>
                                        </p:tgtEl>
                                      </p:cBhvr>
                                    </p:animEffect>
                                  </p:childTnLst>
                                </p:cTn>
                              </p:par>
                              <p:par>
                                <p:cTn fill="hold" nodeType="withEffect" presetClass="entr" presetID="10" presetSubtype="0">
                                  <p:stCondLst>
                                    <p:cond delay="0"/>
                                  </p:stCondLst>
                                  <p:childTnLst>
                                    <p:set>
                                      <p:cBhvr>
                                        <p:cTn dur="1" fill="hold">
                                          <p:stCondLst>
                                            <p:cond delay="0"/>
                                          </p:stCondLst>
                                        </p:cTn>
                                        <p:tgtEl>
                                          <p:spTgt spid="1606"/>
                                        </p:tgtEl>
                                        <p:attrNameLst>
                                          <p:attrName>style.visibility</p:attrName>
                                        </p:attrNameLst>
                                      </p:cBhvr>
                                      <p:to>
                                        <p:strVal val="visible"/>
                                      </p:to>
                                    </p:set>
                                    <p:animEffect filter="fade" transition="in">
                                      <p:cBhvr>
                                        <p:cTn dur="500"/>
                                        <p:tgtEl>
                                          <p:spTgt spid="16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63"/>
                                        </p:tgtEl>
                                        <p:attrNameLst>
                                          <p:attrName>style.visibility</p:attrName>
                                        </p:attrNameLst>
                                      </p:cBhvr>
                                      <p:to>
                                        <p:strVal val="visible"/>
                                      </p:to>
                                    </p:set>
                                    <p:animEffect filter="fade" transition="in">
                                      <p:cBhvr>
                                        <p:cTn dur="500"/>
                                        <p:tgtEl>
                                          <p:spTgt spid="1563"/>
                                        </p:tgtEl>
                                      </p:cBhvr>
                                    </p:animEffect>
                                  </p:childTnLst>
                                </p:cTn>
                              </p:par>
                              <p:par>
                                <p:cTn fill="hold" nodeType="withEffect" presetClass="entr" presetID="10" presetSubtype="0">
                                  <p:stCondLst>
                                    <p:cond delay="0"/>
                                  </p:stCondLst>
                                  <p:childTnLst>
                                    <p:set>
                                      <p:cBhvr>
                                        <p:cTn dur="1" fill="hold">
                                          <p:stCondLst>
                                            <p:cond delay="0"/>
                                          </p:stCondLst>
                                        </p:cTn>
                                        <p:tgtEl>
                                          <p:spTgt spid="1619"/>
                                        </p:tgtEl>
                                        <p:attrNameLst>
                                          <p:attrName>style.visibility</p:attrName>
                                        </p:attrNameLst>
                                      </p:cBhvr>
                                      <p:to>
                                        <p:strVal val="visible"/>
                                      </p:to>
                                    </p:set>
                                    <p:animEffect filter="fade" transition="in">
                                      <p:cBhvr>
                                        <p:cTn dur="500"/>
                                        <p:tgtEl>
                                          <p:spTgt spid="161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66"/>
                                        </p:tgtEl>
                                        <p:attrNameLst>
                                          <p:attrName>style.visibility</p:attrName>
                                        </p:attrNameLst>
                                      </p:cBhvr>
                                      <p:to>
                                        <p:strVal val="visible"/>
                                      </p:to>
                                    </p:set>
                                    <p:animEffect filter="fade" transition="in">
                                      <p:cBhvr>
                                        <p:cTn dur="500"/>
                                        <p:tgtEl>
                                          <p:spTgt spid="1566"/>
                                        </p:tgtEl>
                                      </p:cBhvr>
                                    </p:animEffect>
                                  </p:childTnLst>
                                </p:cTn>
                              </p:par>
                              <p:par>
                                <p:cTn fill="hold" nodeType="withEffect" presetClass="entr" presetID="10" presetSubtype="0">
                                  <p:stCondLst>
                                    <p:cond delay="0"/>
                                  </p:stCondLst>
                                  <p:childTnLst>
                                    <p:set>
                                      <p:cBhvr>
                                        <p:cTn dur="1" fill="hold">
                                          <p:stCondLst>
                                            <p:cond delay="0"/>
                                          </p:stCondLst>
                                        </p:cTn>
                                        <p:tgtEl>
                                          <p:spTgt spid="1632"/>
                                        </p:tgtEl>
                                        <p:attrNameLst>
                                          <p:attrName>style.visibility</p:attrName>
                                        </p:attrNameLst>
                                      </p:cBhvr>
                                      <p:to>
                                        <p:strVal val="visible"/>
                                      </p:to>
                                    </p:set>
                                    <p:animEffect filter="fade" transition="in">
                                      <p:cBhvr>
                                        <p:cTn dur="500"/>
                                        <p:tgtEl>
                                          <p:spTgt spid="163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88"/>
                                        </p:tgtEl>
                                        <p:attrNameLst>
                                          <p:attrName>style.visibility</p:attrName>
                                        </p:attrNameLst>
                                      </p:cBhvr>
                                      <p:to>
                                        <p:strVal val="visible"/>
                                      </p:to>
                                    </p:set>
                                    <p:animEffect filter="fade" transition="in">
                                      <p:cBhvr>
                                        <p:cTn dur="500"/>
                                        <p:tgtEl>
                                          <p:spTgt spid="1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4"/>
                                        </p:tgtEl>
                                        <p:attrNameLst>
                                          <p:attrName>style.visibility</p:attrName>
                                        </p:attrNameLst>
                                      </p:cBhvr>
                                      <p:to>
                                        <p:strVal val="visible"/>
                                      </p:to>
                                    </p:set>
                                    <p:animEffect filter="fade" transition="in">
                                      <p:cBhvr>
                                        <p:cTn dur="500"/>
                                        <p:tgtEl>
                                          <p:spTgt spid="16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89"/>
                                        </p:tgtEl>
                                        <p:attrNameLst>
                                          <p:attrName>style.visibility</p:attrName>
                                        </p:attrNameLst>
                                      </p:cBhvr>
                                      <p:to>
                                        <p:strVal val="visible"/>
                                      </p:to>
                                    </p:set>
                                    <p:animEffect filter="fade" transition="in">
                                      <p:cBhvr>
                                        <p:cTn dur="500"/>
                                        <p:tgtEl>
                                          <p:spTgt spid="1689"/>
                                        </p:tgtEl>
                                      </p:cBhvr>
                                    </p:animEffect>
                                  </p:childTnLst>
                                </p:cTn>
                              </p:par>
                              <p:par>
                                <p:cTn fill="hold" nodeType="withEffect" presetClass="entr" presetID="10" presetSubtype="0">
                                  <p:stCondLst>
                                    <p:cond delay="0"/>
                                  </p:stCondLst>
                                  <p:childTnLst>
                                    <p:set>
                                      <p:cBhvr>
                                        <p:cTn dur="1" fill="hold">
                                          <p:stCondLst>
                                            <p:cond delay="0"/>
                                          </p:stCondLst>
                                        </p:cTn>
                                        <p:tgtEl>
                                          <p:spTgt spid="1645"/>
                                        </p:tgtEl>
                                        <p:attrNameLst>
                                          <p:attrName>style.visibility</p:attrName>
                                        </p:attrNameLst>
                                      </p:cBhvr>
                                      <p:to>
                                        <p:strVal val="visible"/>
                                      </p:to>
                                    </p:set>
                                    <p:animEffect filter="fade" transition="in">
                                      <p:cBhvr>
                                        <p:cTn dur="500"/>
                                        <p:tgtEl>
                                          <p:spTgt spid="1645"/>
                                        </p:tgtEl>
                                      </p:cBhvr>
                                    </p:animEffect>
                                  </p:childTnLst>
                                </p:cTn>
                              </p:par>
                              <p:par>
                                <p:cTn fill="hold" nodeType="withEffect" presetClass="entr" presetID="10" presetSubtype="0">
                                  <p:stCondLst>
                                    <p:cond delay="0"/>
                                  </p:stCondLst>
                                  <p:childTnLst>
                                    <p:set>
                                      <p:cBhvr>
                                        <p:cTn dur="1" fill="hold">
                                          <p:stCondLst>
                                            <p:cond delay="0"/>
                                          </p:stCondLst>
                                        </p:cTn>
                                        <p:tgtEl>
                                          <p:spTgt spid="1569"/>
                                        </p:tgtEl>
                                        <p:attrNameLst>
                                          <p:attrName>style.visibility</p:attrName>
                                        </p:attrNameLst>
                                      </p:cBhvr>
                                      <p:to>
                                        <p:strVal val="visible"/>
                                      </p:to>
                                    </p:set>
                                    <p:animEffect filter="fade" transition="in">
                                      <p:cBhvr>
                                        <p:cTn dur="500"/>
                                        <p:tgtEl>
                                          <p:spTgt spid="1569"/>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6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4" name="Shape 1694"/>
        <p:cNvGrpSpPr/>
        <p:nvPr/>
      </p:nvGrpSpPr>
      <p:grpSpPr>
        <a:xfrm>
          <a:off x="0" y="0"/>
          <a:ext cx="0" cy="0"/>
          <a:chOff x="0" y="0"/>
          <a:chExt cx="0" cy="0"/>
        </a:xfrm>
      </p:grpSpPr>
      <p:sp>
        <p:nvSpPr>
          <p:cNvPr id="1695" name="Google Shape;1695;p144"/>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PISA in Action</a:t>
            </a:r>
            <a:endParaRPr/>
          </a:p>
        </p:txBody>
      </p:sp>
      <p:sp>
        <p:nvSpPr>
          <p:cNvPr id="1696" name="Google Shape;1696;p144"/>
          <p:cNvSpPr txBox="1"/>
          <p:nvPr>
            <p:ph idx="1" type="body"/>
          </p:nvPr>
        </p:nvSpPr>
        <p:spPr>
          <a:xfrm>
            <a:off x="152400" y="742951"/>
            <a:ext cx="8686800" cy="14727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10000"/>
              </a:lnSpc>
              <a:spcBef>
                <a:spcPts val="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Packet is parsed into individual headers (parsed representation)</a:t>
            </a:r>
            <a:endParaRPr/>
          </a:p>
          <a:p>
            <a:pPr indent="-205740" lvl="0" marL="205740" marR="0" rtl="0" algn="l">
              <a:lnSpc>
                <a:spcPct val="11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Headers and intermediate results can be used for matching and actions</a:t>
            </a:r>
            <a:endParaRPr/>
          </a:p>
          <a:p>
            <a:pPr indent="-205740" lvl="0" marL="205740" marR="0" rtl="0" algn="l">
              <a:lnSpc>
                <a:spcPct val="11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Headers can be modified, added or removed</a:t>
            </a:r>
            <a:endParaRPr/>
          </a:p>
          <a:p>
            <a:pPr indent="-205740" lvl="0" marL="205740" marR="0" rtl="0" algn="l">
              <a:lnSpc>
                <a:spcPct val="11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Packet is deparsed (serialized)</a:t>
            </a:r>
            <a:endParaRPr/>
          </a:p>
        </p:txBody>
      </p:sp>
      <p:sp>
        <p:nvSpPr>
          <p:cNvPr id="1697" name="Google Shape;1697;p14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grpSp>
        <p:nvGrpSpPr>
          <p:cNvPr id="1698" name="Google Shape;1698;p144"/>
          <p:cNvGrpSpPr/>
          <p:nvPr/>
        </p:nvGrpSpPr>
        <p:grpSpPr>
          <a:xfrm>
            <a:off x="1734802" y="3081434"/>
            <a:ext cx="1124480" cy="1626817"/>
            <a:chOff x="1485649" y="3204985"/>
            <a:chExt cx="1124480" cy="2169089"/>
          </a:xfrm>
        </p:grpSpPr>
        <p:sp>
          <p:nvSpPr>
            <p:cNvPr id="1699" name="Google Shape;1699;p144"/>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700" name="Google Shape;1700;p144"/>
            <p:cNvSpPr/>
            <p:nvPr/>
          </p:nvSpPr>
          <p:spPr>
            <a:xfrm>
              <a:off x="1485649" y="3204985"/>
              <a:ext cx="1124400" cy="2157600"/>
            </a:xfrm>
            <a:prstGeom prst="rect">
              <a:avLst/>
            </a:prstGeom>
            <a:solidFill>
              <a:schemeClr val="lt1">
                <a:alpha val="6902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701" name="Google Shape;1701;p144"/>
          <p:cNvGrpSpPr/>
          <p:nvPr/>
        </p:nvGrpSpPr>
        <p:grpSpPr>
          <a:xfrm>
            <a:off x="3198502" y="3086715"/>
            <a:ext cx="1124480" cy="1626817"/>
            <a:chOff x="1485649" y="3204985"/>
            <a:chExt cx="1124480" cy="2169089"/>
          </a:xfrm>
        </p:grpSpPr>
        <p:sp>
          <p:nvSpPr>
            <p:cNvPr id="1702" name="Google Shape;1702;p144"/>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703" name="Google Shape;1703;p144"/>
            <p:cNvSpPr/>
            <p:nvPr/>
          </p:nvSpPr>
          <p:spPr>
            <a:xfrm>
              <a:off x="1485649" y="3204985"/>
              <a:ext cx="1124400" cy="2157600"/>
            </a:xfrm>
            <a:prstGeom prst="rect">
              <a:avLst/>
            </a:prstGeom>
            <a:solidFill>
              <a:schemeClr val="lt1">
                <a:alpha val="6902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704" name="Google Shape;1704;p144"/>
          <p:cNvGrpSpPr/>
          <p:nvPr/>
        </p:nvGrpSpPr>
        <p:grpSpPr>
          <a:xfrm>
            <a:off x="4649060" y="3092914"/>
            <a:ext cx="1124480" cy="1626817"/>
            <a:chOff x="1485649" y="3204985"/>
            <a:chExt cx="1124480" cy="2169089"/>
          </a:xfrm>
        </p:grpSpPr>
        <p:sp>
          <p:nvSpPr>
            <p:cNvPr id="1705" name="Google Shape;1705;p144"/>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706" name="Google Shape;1706;p144"/>
            <p:cNvSpPr/>
            <p:nvPr/>
          </p:nvSpPr>
          <p:spPr>
            <a:xfrm>
              <a:off x="1485649" y="3204985"/>
              <a:ext cx="1124400" cy="2157600"/>
            </a:xfrm>
            <a:prstGeom prst="rect">
              <a:avLst/>
            </a:prstGeom>
            <a:solidFill>
              <a:schemeClr val="lt1">
                <a:alpha val="6902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707" name="Google Shape;1707;p144"/>
          <p:cNvGrpSpPr/>
          <p:nvPr/>
        </p:nvGrpSpPr>
        <p:grpSpPr>
          <a:xfrm>
            <a:off x="6078202" y="3101874"/>
            <a:ext cx="1124480" cy="1626817"/>
            <a:chOff x="1485649" y="3204985"/>
            <a:chExt cx="1124480" cy="2169089"/>
          </a:xfrm>
        </p:grpSpPr>
        <p:sp>
          <p:nvSpPr>
            <p:cNvPr id="1708" name="Google Shape;1708;p144"/>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709" name="Google Shape;1709;p144"/>
            <p:cNvSpPr/>
            <p:nvPr/>
          </p:nvSpPr>
          <p:spPr>
            <a:xfrm>
              <a:off x="1485649" y="3204985"/>
              <a:ext cx="1124400" cy="2157600"/>
            </a:xfrm>
            <a:prstGeom prst="rect">
              <a:avLst/>
            </a:prstGeom>
            <a:solidFill>
              <a:schemeClr val="lt1">
                <a:alpha val="6902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710" name="Google Shape;1710;p144"/>
          <p:cNvGrpSpPr/>
          <p:nvPr/>
        </p:nvGrpSpPr>
        <p:grpSpPr>
          <a:xfrm>
            <a:off x="8373729" y="3332363"/>
            <a:ext cx="389329" cy="1191970"/>
            <a:chOff x="2488822" y="2403406"/>
            <a:chExt cx="528980" cy="1589294"/>
          </a:xfrm>
        </p:grpSpPr>
        <p:cxnSp>
          <p:nvCxnSpPr>
            <p:cNvPr id="1711" name="Google Shape;1711;p144"/>
            <p:cNvCxnSpPr/>
            <p:nvPr/>
          </p:nvCxnSpPr>
          <p:spPr>
            <a:xfrm>
              <a:off x="2493656" y="24034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2" name="Google Shape;1712;p144"/>
            <p:cNvCxnSpPr/>
            <p:nvPr/>
          </p:nvCxnSpPr>
          <p:spPr>
            <a:xfrm>
              <a:off x="2490064" y="25558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3" name="Google Shape;1713;p144"/>
            <p:cNvCxnSpPr/>
            <p:nvPr/>
          </p:nvCxnSpPr>
          <p:spPr>
            <a:xfrm>
              <a:off x="2493656" y="2717444"/>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4" name="Google Shape;1714;p144"/>
            <p:cNvCxnSpPr/>
            <p:nvPr/>
          </p:nvCxnSpPr>
          <p:spPr>
            <a:xfrm>
              <a:off x="2493656" y="2871548"/>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5" name="Google Shape;1715;p144"/>
            <p:cNvCxnSpPr/>
            <p:nvPr/>
          </p:nvCxnSpPr>
          <p:spPr>
            <a:xfrm>
              <a:off x="2493656" y="303169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6" name="Google Shape;1716;p144"/>
            <p:cNvCxnSpPr/>
            <p:nvPr/>
          </p:nvCxnSpPr>
          <p:spPr>
            <a:xfrm>
              <a:off x="2494729" y="319080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7" name="Google Shape;1717;p144"/>
            <p:cNvCxnSpPr/>
            <p:nvPr/>
          </p:nvCxnSpPr>
          <p:spPr>
            <a:xfrm>
              <a:off x="2493656" y="3352442"/>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8" name="Google Shape;1718;p144"/>
            <p:cNvCxnSpPr/>
            <p:nvPr/>
          </p:nvCxnSpPr>
          <p:spPr>
            <a:xfrm>
              <a:off x="2494729" y="351258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9" name="Google Shape;1719;p144"/>
            <p:cNvCxnSpPr/>
            <p:nvPr/>
          </p:nvCxnSpPr>
          <p:spPr>
            <a:xfrm>
              <a:off x="2495802" y="367169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0" name="Google Shape;1720;p144"/>
            <p:cNvCxnSpPr/>
            <p:nvPr/>
          </p:nvCxnSpPr>
          <p:spPr>
            <a:xfrm>
              <a:off x="2493656" y="3833590"/>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1" name="Google Shape;1721;p144"/>
            <p:cNvCxnSpPr/>
            <p:nvPr/>
          </p:nvCxnSpPr>
          <p:spPr>
            <a:xfrm>
              <a:off x="2488822" y="3992700"/>
              <a:ext cx="522000" cy="0"/>
            </a:xfrm>
            <a:prstGeom prst="straightConnector1">
              <a:avLst/>
            </a:prstGeom>
            <a:noFill/>
            <a:ln cap="flat" cmpd="sng" w="25400">
              <a:solidFill>
                <a:srgbClr val="C00000"/>
              </a:solidFill>
              <a:prstDash val="solid"/>
              <a:round/>
              <a:headEnd len="sm" w="sm" type="none"/>
              <a:tailEnd len="med" w="med" type="stealth"/>
            </a:ln>
          </p:spPr>
        </p:cxnSp>
      </p:grpSp>
      <p:grpSp>
        <p:nvGrpSpPr>
          <p:cNvPr id="1722" name="Google Shape;1722;p144"/>
          <p:cNvGrpSpPr/>
          <p:nvPr/>
        </p:nvGrpSpPr>
        <p:grpSpPr>
          <a:xfrm>
            <a:off x="286993" y="3283178"/>
            <a:ext cx="381024" cy="1191970"/>
            <a:chOff x="2488822" y="2403406"/>
            <a:chExt cx="528980" cy="1589294"/>
          </a:xfrm>
        </p:grpSpPr>
        <p:cxnSp>
          <p:nvCxnSpPr>
            <p:cNvPr id="1723" name="Google Shape;1723;p144"/>
            <p:cNvCxnSpPr/>
            <p:nvPr/>
          </p:nvCxnSpPr>
          <p:spPr>
            <a:xfrm>
              <a:off x="2493656" y="24034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4" name="Google Shape;1724;p144"/>
            <p:cNvCxnSpPr/>
            <p:nvPr/>
          </p:nvCxnSpPr>
          <p:spPr>
            <a:xfrm>
              <a:off x="2490064" y="25558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5" name="Google Shape;1725;p144"/>
            <p:cNvCxnSpPr/>
            <p:nvPr/>
          </p:nvCxnSpPr>
          <p:spPr>
            <a:xfrm>
              <a:off x="2493656" y="2717444"/>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6" name="Google Shape;1726;p144"/>
            <p:cNvCxnSpPr/>
            <p:nvPr/>
          </p:nvCxnSpPr>
          <p:spPr>
            <a:xfrm>
              <a:off x="2493656" y="2871548"/>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7" name="Google Shape;1727;p144"/>
            <p:cNvCxnSpPr/>
            <p:nvPr/>
          </p:nvCxnSpPr>
          <p:spPr>
            <a:xfrm>
              <a:off x="2493656" y="303169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8" name="Google Shape;1728;p144"/>
            <p:cNvCxnSpPr/>
            <p:nvPr/>
          </p:nvCxnSpPr>
          <p:spPr>
            <a:xfrm>
              <a:off x="2494729" y="319080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9" name="Google Shape;1729;p144"/>
            <p:cNvCxnSpPr/>
            <p:nvPr/>
          </p:nvCxnSpPr>
          <p:spPr>
            <a:xfrm>
              <a:off x="2493656" y="3352442"/>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30" name="Google Shape;1730;p144"/>
            <p:cNvCxnSpPr/>
            <p:nvPr/>
          </p:nvCxnSpPr>
          <p:spPr>
            <a:xfrm>
              <a:off x="2494729" y="351258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31" name="Google Shape;1731;p144"/>
            <p:cNvCxnSpPr/>
            <p:nvPr/>
          </p:nvCxnSpPr>
          <p:spPr>
            <a:xfrm>
              <a:off x="2495802" y="367169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32" name="Google Shape;1732;p144"/>
            <p:cNvCxnSpPr/>
            <p:nvPr/>
          </p:nvCxnSpPr>
          <p:spPr>
            <a:xfrm>
              <a:off x="2493656" y="3833590"/>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33" name="Google Shape;1733;p144"/>
            <p:cNvCxnSpPr/>
            <p:nvPr/>
          </p:nvCxnSpPr>
          <p:spPr>
            <a:xfrm>
              <a:off x="2488822" y="3992700"/>
              <a:ext cx="522000" cy="0"/>
            </a:xfrm>
            <a:prstGeom prst="straightConnector1">
              <a:avLst/>
            </a:prstGeom>
            <a:noFill/>
            <a:ln cap="flat" cmpd="sng" w="25400">
              <a:solidFill>
                <a:srgbClr val="C00000"/>
              </a:solidFill>
              <a:prstDash val="solid"/>
              <a:round/>
              <a:headEnd len="sm" w="sm" type="none"/>
              <a:tailEnd len="med" w="med" type="stealth"/>
            </a:ln>
          </p:spPr>
        </p:cxnSp>
      </p:grpSp>
      <p:grpSp>
        <p:nvGrpSpPr>
          <p:cNvPr id="1734" name="Google Shape;1734;p144"/>
          <p:cNvGrpSpPr/>
          <p:nvPr/>
        </p:nvGrpSpPr>
        <p:grpSpPr>
          <a:xfrm>
            <a:off x="1892755" y="3157959"/>
            <a:ext cx="909363" cy="1479767"/>
            <a:chOff x="2449931" y="225721"/>
            <a:chExt cx="909363" cy="1973023"/>
          </a:xfrm>
        </p:grpSpPr>
        <p:sp>
          <p:nvSpPr>
            <p:cNvPr id="1735" name="Google Shape;1735;p144"/>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1736" name="Google Shape;1736;p144"/>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37" name="Google Shape;1737;p144"/>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38" name="Google Shape;1738;p144"/>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39" name="Google Shape;1739;p144"/>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0" name="Google Shape;1740;p144"/>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1" name="Google Shape;1741;p144"/>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2" name="Google Shape;1742;p144"/>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3" name="Google Shape;1743;p144"/>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4" name="Google Shape;1744;p144"/>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5" name="Google Shape;1745;p144"/>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6" name="Google Shape;1746;p144"/>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747" name="Google Shape;1747;p144"/>
          <p:cNvGrpSpPr/>
          <p:nvPr/>
        </p:nvGrpSpPr>
        <p:grpSpPr>
          <a:xfrm>
            <a:off x="3292155" y="3174628"/>
            <a:ext cx="909363" cy="1479767"/>
            <a:chOff x="2449931" y="225721"/>
            <a:chExt cx="909363" cy="1973023"/>
          </a:xfrm>
        </p:grpSpPr>
        <p:sp>
          <p:nvSpPr>
            <p:cNvPr id="1748" name="Google Shape;1748;p144"/>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9" name="Google Shape;1749;p144"/>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0" name="Google Shape;1750;p144"/>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1" name="Google Shape;1751;p144"/>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2" name="Google Shape;1752;p144"/>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3" name="Google Shape;1753;p144"/>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4" name="Google Shape;1754;p144"/>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5" name="Google Shape;1755;p144"/>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6" name="Google Shape;1756;p144"/>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7" name="Google Shape;1757;p144"/>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8" name="Google Shape;1758;p144"/>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9" name="Google Shape;1759;p144"/>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760" name="Google Shape;1760;p144"/>
          <p:cNvGrpSpPr/>
          <p:nvPr/>
        </p:nvGrpSpPr>
        <p:grpSpPr>
          <a:xfrm>
            <a:off x="4757320" y="3176886"/>
            <a:ext cx="909363" cy="1479767"/>
            <a:chOff x="2449931" y="225721"/>
            <a:chExt cx="909363" cy="1973023"/>
          </a:xfrm>
        </p:grpSpPr>
        <p:sp>
          <p:nvSpPr>
            <p:cNvPr id="1761" name="Google Shape;1761;p144"/>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2" name="Google Shape;1762;p144"/>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3" name="Google Shape;1763;p144"/>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4" name="Google Shape;1764;p144"/>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5" name="Google Shape;1765;p144"/>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6" name="Google Shape;1766;p144"/>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7" name="Google Shape;1767;p144"/>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8" name="Google Shape;1768;p144"/>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9" name="Google Shape;1769;p144"/>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0" name="Google Shape;1770;p144"/>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1" name="Google Shape;1771;p144"/>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2" name="Google Shape;1772;p144"/>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773" name="Google Shape;1773;p144"/>
          <p:cNvGrpSpPr/>
          <p:nvPr/>
        </p:nvGrpSpPr>
        <p:grpSpPr>
          <a:xfrm>
            <a:off x="6188437" y="3198151"/>
            <a:ext cx="909363" cy="1479767"/>
            <a:chOff x="2449931" y="225721"/>
            <a:chExt cx="909363" cy="1973023"/>
          </a:xfrm>
        </p:grpSpPr>
        <p:sp>
          <p:nvSpPr>
            <p:cNvPr id="1774" name="Google Shape;1774;p144"/>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5" name="Google Shape;1775;p144"/>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6" name="Google Shape;1776;p144"/>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7" name="Google Shape;1777;p144"/>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8" name="Google Shape;1778;p144"/>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9" name="Google Shape;1779;p144"/>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80" name="Google Shape;1780;p144"/>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81" name="Google Shape;1781;p144"/>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82" name="Google Shape;1782;p144"/>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83" name="Google Shape;1783;p144"/>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84" name="Google Shape;1784;p144"/>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85" name="Google Shape;1785;p144"/>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786" name="Google Shape;1786;p144"/>
          <p:cNvGrpSpPr/>
          <p:nvPr/>
        </p:nvGrpSpPr>
        <p:grpSpPr>
          <a:xfrm>
            <a:off x="663977" y="3092681"/>
            <a:ext cx="722700" cy="1616700"/>
            <a:chOff x="663977" y="2864081"/>
            <a:chExt cx="722700" cy="1616700"/>
          </a:xfrm>
        </p:grpSpPr>
        <p:sp>
          <p:nvSpPr>
            <p:cNvPr id="1787" name="Google Shape;1787;p144"/>
            <p:cNvSpPr/>
            <p:nvPr/>
          </p:nvSpPr>
          <p:spPr>
            <a:xfrm>
              <a:off x="663977" y="2864081"/>
              <a:ext cx="722700" cy="1616700"/>
            </a:xfrm>
            <a:prstGeom prst="rect">
              <a:avLst/>
            </a:prstGeom>
            <a:solidFill>
              <a:srgbClr val="FBD4B4"/>
            </a:solidFill>
            <a:ln cap="flat" cmpd="sng" w="9525">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1788" name="Google Shape;1788;p144"/>
            <p:cNvSpPr/>
            <p:nvPr/>
          </p:nvSpPr>
          <p:spPr>
            <a:xfrm>
              <a:off x="734117" y="3021306"/>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89" name="Google Shape;1789;p144"/>
            <p:cNvSpPr/>
            <p:nvPr/>
          </p:nvSpPr>
          <p:spPr>
            <a:xfrm>
              <a:off x="754672" y="3497104"/>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90" name="Google Shape;1790;p144"/>
            <p:cNvSpPr/>
            <p:nvPr/>
          </p:nvSpPr>
          <p:spPr>
            <a:xfrm>
              <a:off x="1039956" y="3228969"/>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91" name="Google Shape;1791;p144"/>
            <p:cNvSpPr/>
            <p:nvPr/>
          </p:nvSpPr>
          <p:spPr>
            <a:xfrm>
              <a:off x="737477" y="3882924"/>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92" name="Google Shape;1792;p144"/>
            <p:cNvSpPr/>
            <p:nvPr/>
          </p:nvSpPr>
          <p:spPr>
            <a:xfrm>
              <a:off x="1066044" y="4103540"/>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793" name="Google Shape;1793;p144"/>
            <p:cNvCxnSpPr>
              <a:stCxn id="1788" idx="0"/>
              <a:endCxn id="1790" idx="0"/>
            </p:cNvCxnSpPr>
            <p:nvPr/>
          </p:nvCxnSpPr>
          <p:spPr>
            <a:xfrm flipH="1" rot="-5400000">
              <a:off x="897467" y="2972256"/>
              <a:ext cx="207600" cy="305700"/>
            </a:xfrm>
            <a:prstGeom prst="curvedConnector3">
              <a:avLst>
                <a:gd fmla="val -118681" name="adj1"/>
              </a:avLst>
            </a:prstGeom>
            <a:noFill/>
            <a:ln cap="flat" cmpd="sng" w="12700">
              <a:solidFill>
                <a:srgbClr val="FF0000"/>
              </a:solidFill>
              <a:prstDash val="solid"/>
              <a:round/>
              <a:headEnd len="sm" w="sm" type="none"/>
              <a:tailEnd len="lg" w="lg" type="triangle"/>
            </a:ln>
          </p:spPr>
        </p:cxnSp>
        <p:cxnSp>
          <p:nvCxnSpPr>
            <p:cNvPr id="1794" name="Google Shape;1794;p144"/>
            <p:cNvCxnSpPr>
              <a:stCxn id="1788" idx="4"/>
              <a:endCxn id="1789" idx="0"/>
            </p:cNvCxnSpPr>
            <p:nvPr/>
          </p:nvCxnSpPr>
          <p:spPr>
            <a:xfrm flipH="1" rot="-5400000">
              <a:off x="738617" y="3366606"/>
              <a:ext cx="240300" cy="20700"/>
            </a:xfrm>
            <a:prstGeom prst="curvedConnector3">
              <a:avLst>
                <a:gd fmla="val -45131" name="adj1"/>
              </a:avLst>
            </a:prstGeom>
            <a:noFill/>
            <a:ln cap="flat" cmpd="sng" w="12700">
              <a:solidFill>
                <a:srgbClr val="FF0000"/>
              </a:solidFill>
              <a:prstDash val="solid"/>
              <a:round/>
              <a:headEnd len="sm" w="sm" type="none"/>
              <a:tailEnd len="lg" w="lg" type="triangle"/>
            </a:ln>
          </p:spPr>
        </p:cxnSp>
        <p:cxnSp>
          <p:nvCxnSpPr>
            <p:cNvPr id="1795" name="Google Shape;1795;p144"/>
            <p:cNvCxnSpPr>
              <a:stCxn id="1790" idx="4"/>
              <a:endCxn id="1790" idx="6"/>
            </p:cNvCxnSpPr>
            <p:nvPr/>
          </p:nvCxnSpPr>
          <p:spPr>
            <a:xfrm rot="-5400000">
              <a:off x="1152606" y="3348519"/>
              <a:ext cx="117600" cy="114300"/>
            </a:xfrm>
            <a:prstGeom prst="curvedConnector4">
              <a:avLst>
                <a:gd fmla="val -14883" name="adj1"/>
                <a:gd fmla="val 183263" name="adj2"/>
              </a:avLst>
            </a:prstGeom>
            <a:noFill/>
            <a:ln cap="flat" cmpd="sng" w="12700">
              <a:solidFill>
                <a:srgbClr val="FF0000"/>
              </a:solidFill>
              <a:prstDash val="solid"/>
              <a:round/>
              <a:headEnd len="sm" w="sm" type="none"/>
              <a:tailEnd len="lg" w="lg" type="triangle"/>
            </a:ln>
          </p:spPr>
        </p:cxnSp>
        <p:cxnSp>
          <p:nvCxnSpPr>
            <p:cNvPr id="1796" name="Google Shape;1796;p144"/>
            <p:cNvCxnSpPr>
              <a:stCxn id="1790" idx="3"/>
              <a:endCxn id="1791" idx="6"/>
            </p:cNvCxnSpPr>
            <p:nvPr/>
          </p:nvCxnSpPr>
          <p:spPr>
            <a:xfrm rot="5400000">
              <a:off x="734434" y="3661581"/>
              <a:ext cx="570600" cy="107400"/>
            </a:xfrm>
            <a:prstGeom prst="curvedConnector2">
              <a:avLst/>
            </a:prstGeom>
            <a:noFill/>
            <a:ln cap="flat" cmpd="sng" w="12700">
              <a:solidFill>
                <a:srgbClr val="FF0000"/>
              </a:solidFill>
              <a:prstDash val="solid"/>
              <a:round/>
              <a:headEnd len="sm" w="sm" type="none"/>
              <a:tailEnd len="lg" w="lg" type="triangle"/>
            </a:ln>
          </p:spPr>
        </p:cxnSp>
        <p:cxnSp>
          <p:nvCxnSpPr>
            <p:cNvPr id="1797" name="Google Shape;1797;p144"/>
            <p:cNvCxnSpPr>
              <a:stCxn id="1789" idx="6"/>
              <a:endCxn id="1792"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1798" name="Google Shape;1798;p144"/>
            <p:cNvCxnSpPr>
              <a:stCxn id="1792" idx="4"/>
              <a:endCxn id="1791" idx="4"/>
            </p:cNvCxnSpPr>
            <p:nvPr/>
          </p:nvCxnSpPr>
          <p:spPr>
            <a:xfrm flipH="1" rot="5400000">
              <a:off x="905844" y="4064540"/>
              <a:ext cx="220500" cy="328500"/>
            </a:xfrm>
            <a:prstGeom prst="curvedConnector3">
              <a:avLst>
                <a:gd fmla="val 51911" name="adj1"/>
              </a:avLst>
            </a:prstGeom>
            <a:noFill/>
            <a:ln cap="flat" cmpd="sng" w="12700">
              <a:solidFill>
                <a:srgbClr val="FF0000"/>
              </a:solidFill>
              <a:prstDash val="solid"/>
              <a:round/>
              <a:headEnd len="sm" w="sm" type="none"/>
              <a:tailEnd len="lg" w="lg" type="triangle"/>
            </a:ln>
          </p:spPr>
        </p:cxnSp>
      </p:grpSp>
      <p:grpSp>
        <p:nvGrpSpPr>
          <p:cNvPr id="1799" name="Google Shape;1799;p144"/>
          <p:cNvGrpSpPr/>
          <p:nvPr/>
        </p:nvGrpSpPr>
        <p:grpSpPr>
          <a:xfrm>
            <a:off x="7537074" y="3101772"/>
            <a:ext cx="842700" cy="1638300"/>
            <a:chOff x="7478671" y="1969421"/>
            <a:chExt cx="842700" cy="1638300"/>
          </a:xfrm>
        </p:grpSpPr>
        <p:sp>
          <p:nvSpPr>
            <p:cNvPr id="1800" name="Google Shape;1800;p144"/>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grpSp>
          <p:nvGrpSpPr>
            <p:cNvPr id="1801" name="Google Shape;1801;p144"/>
            <p:cNvGrpSpPr/>
            <p:nvPr/>
          </p:nvGrpSpPr>
          <p:grpSpPr>
            <a:xfrm>
              <a:off x="7610282" y="2193158"/>
              <a:ext cx="552418" cy="519116"/>
              <a:chOff x="8131740" y="4009317"/>
              <a:chExt cx="552418" cy="692154"/>
            </a:xfrm>
          </p:grpSpPr>
          <p:grpSp>
            <p:nvGrpSpPr>
              <p:cNvPr id="1802" name="Google Shape;1802;p144"/>
              <p:cNvGrpSpPr/>
              <p:nvPr/>
            </p:nvGrpSpPr>
            <p:grpSpPr>
              <a:xfrm>
                <a:off x="8131740" y="4009317"/>
                <a:ext cx="551675" cy="228589"/>
                <a:chOff x="7660968" y="1751777"/>
                <a:chExt cx="1040700" cy="450600"/>
              </a:xfrm>
            </p:grpSpPr>
            <p:sp>
              <p:nvSpPr>
                <p:cNvPr id="1803" name="Google Shape;1803;p144"/>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04" name="Google Shape;1804;p144"/>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cxnSp>
              <p:nvCxnSpPr>
                <p:cNvPr id="1805" name="Google Shape;1805;p144"/>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grpSp>
          <p:grpSp>
            <p:nvGrpSpPr>
              <p:cNvPr id="1806" name="Google Shape;1806;p144"/>
              <p:cNvGrpSpPr/>
              <p:nvPr/>
            </p:nvGrpSpPr>
            <p:grpSpPr>
              <a:xfrm>
                <a:off x="8132483" y="4472882"/>
                <a:ext cx="551675" cy="228589"/>
                <a:chOff x="7660968" y="1751777"/>
                <a:chExt cx="1040700" cy="450600"/>
              </a:xfrm>
            </p:grpSpPr>
            <p:sp>
              <p:nvSpPr>
                <p:cNvPr id="1807" name="Google Shape;1807;p144"/>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08" name="Google Shape;1808;p144"/>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cxnSp>
              <p:nvCxnSpPr>
                <p:cNvPr id="1809" name="Google Shape;1809;p144"/>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grpSp>
        </p:grpSp>
        <p:grpSp>
          <p:nvGrpSpPr>
            <p:cNvPr id="1810" name="Google Shape;1810;p144"/>
            <p:cNvGrpSpPr/>
            <p:nvPr/>
          </p:nvGrpSpPr>
          <p:grpSpPr>
            <a:xfrm>
              <a:off x="7611025" y="2888732"/>
              <a:ext cx="552418" cy="519116"/>
              <a:chOff x="8131740" y="4009317"/>
              <a:chExt cx="552418" cy="692154"/>
            </a:xfrm>
          </p:grpSpPr>
          <p:grpSp>
            <p:nvGrpSpPr>
              <p:cNvPr id="1811" name="Google Shape;1811;p144"/>
              <p:cNvGrpSpPr/>
              <p:nvPr/>
            </p:nvGrpSpPr>
            <p:grpSpPr>
              <a:xfrm>
                <a:off x="8131740" y="4009317"/>
                <a:ext cx="551675" cy="228589"/>
                <a:chOff x="7660968" y="1751777"/>
                <a:chExt cx="1040700" cy="450600"/>
              </a:xfrm>
            </p:grpSpPr>
            <p:sp>
              <p:nvSpPr>
                <p:cNvPr id="1812" name="Google Shape;1812;p144"/>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13" name="Google Shape;1813;p144"/>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cxnSp>
              <p:nvCxnSpPr>
                <p:cNvPr id="1814" name="Google Shape;1814;p144"/>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grpSp>
          <p:grpSp>
            <p:nvGrpSpPr>
              <p:cNvPr id="1815" name="Google Shape;1815;p144"/>
              <p:cNvGrpSpPr/>
              <p:nvPr/>
            </p:nvGrpSpPr>
            <p:grpSpPr>
              <a:xfrm>
                <a:off x="8132483" y="4472882"/>
                <a:ext cx="551675" cy="228589"/>
                <a:chOff x="7660968" y="1751777"/>
                <a:chExt cx="1040700" cy="450600"/>
              </a:xfrm>
            </p:grpSpPr>
            <p:sp>
              <p:nvSpPr>
                <p:cNvPr id="1816" name="Google Shape;1816;p144"/>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17" name="Google Shape;1817;p144"/>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cxnSp>
              <p:nvCxnSpPr>
                <p:cNvPr id="1818" name="Google Shape;1818;p144"/>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grpSp>
        </p:grpSp>
      </p:grpSp>
      <p:cxnSp>
        <p:nvCxnSpPr>
          <p:cNvPr id="1819" name="Google Shape;1819;p144"/>
          <p:cNvCxnSpPr>
            <a:endCxn id="1700" idx="1"/>
          </p:cNvCxnSpPr>
          <p:nvPr/>
        </p:nvCxnSpPr>
        <p:spPr>
          <a:xfrm flipH="1" rot="10800000">
            <a:off x="1386502" y="3890534"/>
            <a:ext cx="348300" cy="9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860"/>
              </a:srgbClr>
            </a:outerShdw>
          </a:effectLst>
        </p:spPr>
      </p:cxnSp>
      <p:cxnSp>
        <p:nvCxnSpPr>
          <p:cNvPr id="1820" name="Google Shape;1820;p144"/>
          <p:cNvCxnSpPr>
            <a:stCxn id="1703" idx="3"/>
            <a:endCxn id="1706" idx="1"/>
          </p:cNvCxnSpPr>
          <p:nvPr/>
        </p:nvCxnSpPr>
        <p:spPr>
          <a:xfrm>
            <a:off x="4322902" y="3895815"/>
            <a:ext cx="326100" cy="6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860"/>
              </a:srgbClr>
            </a:outerShdw>
          </a:effectLst>
        </p:spPr>
      </p:cxnSp>
      <p:cxnSp>
        <p:nvCxnSpPr>
          <p:cNvPr id="1821" name="Google Shape;1821;p144"/>
          <p:cNvCxnSpPr>
            <a:stCxn id="1705" idx="3"/>
            <a:endCxn id="1709" idx="1"/>
          </p:cNvCxnSpPr>
          <p:nvPr/>
        </p:nvCxnSpPr>
        <p:spPr>
          <a:xfrm>
            <a:off x="5773540" y="3910630"/>
            <a:ext cx="304800" cy="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860"/>
              </a:srgbClr>
            </a:outerShdw>
          </a:effectLst>
        </p:spPr>
      </p:cxnSp>
      <p:cxnSp>
        <p:nvCxnSpPr>
          <p:cNvPr id="1822" name="Google Shape;1822;p144"/>
          <p:cNvCxnSpPr>
            <a:stCxn id="1709" idx="3"/>
            <a:endCxn id="1800" idx="1"/>
          </p:cNvCxnSpPr>
          <p:nvPr/>
        </p:nvCxnSpPr>
        <p:spPr>
          <a:xfrm>
            <a:off x="7202602" y="3910974"/>
            <a:ext cx="334500" cy="99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860"/>
              </a:srgbClr>
            </a:outerShdw>
          </a:effectLst>
        </p:spPr>
      </p:cxnSp>
      <p:cxnSp>
        <p:nvCxnSpPr>
          <p:cNvPr id="1823" name="Google Shape;1823;p144"/>
          <p:cNvCxnSpPr>
            <a:stCxn id="1699" idx="3"/>
            <a:endCxn id="1703" idx="1"/>
          </p:cNvCxnSpPr>
          <p:nvPr/>
        </p:nvCxnSpPr>
        <p:spPr>
          <a:xfrm flipH="1" rot="10800000">
            <a:off x="2859282" y="3895850"/>
            <a:ext cx="339300" cy="3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860"/>
              </a:srgbClr>
            </a:outerShdw>
          </a:effectLst>
        </p:spPr>
      </p:cxnSp>
      <p:sp>
        <p:nvSpPr>
          <p:cNvPr id="1824" name="Google Shape;1824;p144"/>
          <p:cNvSpPr txBox="1"/>
          <p:nvPr/>
        </p:nvSpPr>
        <p:spPr>
          <a:xfrm>
            <a:off x="360948" y="2640107"/>
            <a:ext cx="12648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Programmable</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Parser</a:t>
            </a:r>
            <a:endParaRPr/>
          </a:p>
        </p:txBody>
      </p:sp>
      <p:sp>
        <p:nvSpPr>
          <p:cNvPr id="1825" name="Google Shape;1825;p144"/>
          <p:cNvSpPr txBox="1"/>
          <p:nvPr/>
        </p:nvSpPr>
        <p:spPr>
          <a:xfrm>
            <a:off x="7311951" y="2636327"/>
            <a:ext cx="12648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Programmable</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Deparser</a:t>
            </a:r>
            <a:endParaRPr/>
          </a:p>
        </p:txBody>
      </p:sp>
      <p:sp>
        <p:nvSpPr>
          <p:cNvPr id="1826" name="Google Shape;1826;p144"/>
          <p:cNvSpPr/>
          <p:nvPr/>
        </p:nvSpPr>
        <p:spPr>
          <a:xfrm rot="5400000">
            <a:off x="4361847" y="184003"/>
            <a:ext cx="213600" cy="5467800"/>
          </a:xfrm>
          <a:prstGeom prst="leftBrace">
            <a:avLst>
              <a:gd fmla="val 43551" name="adj1"/>
              <a:gd fmla="val 50000" name="adj2"/>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27" name="Google Shape;1827;p144"/>
          <p:cNvSpPr txBox="1"/>
          <p:nvPr/>
        </p:nvSpPr>
        <p:spPr>
          <a:xfrm>
            <a:off x="2676026" y="2501462"/>
            <a:ext cx="3585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Programmable Match-Action Pipeline</a:t>
            </a:r>
            <a:endParaRPr/>
          </a:p>
        </p:txBody>
      </p:sp>
      <p:grpSp>
        <p:nvGrpSpPr>
          <p:cNvPr id="1828" name="Google Shape;1828;p144"/>
          <p:cNvGrpSpPr/>
          <p:nvPr/>
        </p:nvGrpSpPr>
        <p:grpSpPr>
          <a:xfrm>
            <a:off x="141256" y="3133298"/>
            <a:ext cx="556540" cy="77792"/>
            <a:chOff x="503996" y="2137991"/>
            <a:chExt cx="1266303" cy="177000"/>
          </a:xfrm>
        </p:grpSpPr>
        <p:sp>
          <p:nvSpPr>
            <p:cNvPr id="1829" name="Google Shape;1829;p144"/>
            <p:cNvSpPr/>
            <p:nvPr/>
          </p:nvSpPr>
          <p:spPr>
            <a:xfrm>
              <a:off x="503996" y="2137991"/>
              <a:ext cx="1266300" cy="1770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30" name="Google Shape;1830;p144"/>
            <p:cNvSpPr/>
            <p:nvPr/>
          </p:nvSpPr>
          <p:spPr>
            <a:xfrm>
              <a:off x="1617899" y="2137991"/>
              <a:ext cx="152400" cy="177000"/>
            </a:xfrm>
            <a:prstGeom prst="rect">
              <a:avLst/>
            </a:prstGeom>
            <a:solidFill>
              <a:srgbClr val="FF9B2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31" name="Google Shape;1831;p144"/>
            <p:cNvSpPr/>
            <p:nvPr/>
          </p:nvSpPr>
          <p:spPr>
            <a:xfrm>
              <a:off x="1465499" y="2137991"/>
              <a:ext cx="152400" cy="177000"/>
            </a:xfrm>
            <a:prstGeom prst="rect">
              <a:avLst/>
            </a:prstGeom>
            <a:solidFill>
              <a:srgbClr val="008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32" name="Google Shape;1832;p144"/>
            <p:cNvSpPr/>
            <p:nvPr/>
          </p:nvSpPr>
          <p:spPr>
            <a:xfrm>
              <a:off x="1313099" y="2137991"/>
              <a:ext cx="152400" cy="177000"/>
            </a:xfrm>
            <a:prstGeom prst="rect">
              <a:avLst/>
            </a:prstGeom>
            <a:solidFill>
              <a:srgbClr val="FF0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33" name="Google Shape;1833;p144"/>
            <p:cNvSpPr/>
            <p:nvPr/>
          </p:nvSpPr>
          <p:spPr>
            <a:xfrm>
              <a:off x="1160699" y="2137991"/>
              <a:ext cx="152400" cy="177000"/>
            </a:xfrm>
            <a:prstGeom prst="rect">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grpSp>
        <p:nvGrpSpPr>
          <p:cNvPr id="1834" name="Google Shape;1834;p144"/>
          <p:cNvGrpSpPr/>
          <p:nvPr/>
        </p:nvGrpSpPr>
        <p:grpSpPr>
          <a:xfrm>
            <a:off x="7283984" y="3447769"/>
            <a:ext cx="66900" cy="434022"/>
            <a:chOff x="7261772" y="3472131"/>
            <a:chExt cx="66900" cy="434022"/>
          </a:xfrm>
        </p:grpSpPr>
        <p:sp>
          <p:nvSpPr>
            <p:cNvPr id="1835" name="Google Shape;1835;p144"/>
            <p:cNvSpPr/>
            <p:nvPr/>
          </p:nvSpPr>
          <p:spPr>
            <a:xfrm>
              <a:off x="7261772" y="3472131"/>
              <a:ext cx="66900" cy="77700"/>
            </a:xfrm>
            <a:prstGeom prst="rect">
              <a:avLst/>
            </a:prstGeom>
            <a:solidFill>
              <a:srgbClr val="FFFF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36" name="Google Shape;1836;p144"/>
            <p:cNvSpPr/>
            <p:nvPr/>
          </p:nvSpPr>
          <p:spPr>
            <a:xfrm>
              <a:off x="7261772" y="3646952"/>
              <a:ext cx="66900" cy="77700"/>
            </a:xfrm>
            <a:prstGeom prst="rect">
              <a:avLst/>
            </a:prstGeom>
            <a:solidFill>
              <a:srgbClr val="3366FF"/>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37" name="Google Shape;1837;p144"/>
            <p:cNvSpPr/>
            <p:nvPr/>
          </p:nvSpPr>
          <p:spPr>
            <a:xfrm>
              <a:off x="7261772" y="3828453"/>
              <a:ext cx="66900" cy="77700"/>
            </a:xfrm>
            <a:prstGeom prst="rect">
              <a:avLst/>
            </a:prstGeom>
            <a:solidFill>
              <a:srgbClr val="FF0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grpSp>
        <p:nvGrpSpPr>
          <p:cNvPr id="1838" name="Google Shape;1838;p144"/>
          <p:cNvGrpSpPr/>
          <p:nvPr/>
        </p:nvGrpSpPr>
        <p:grpSpPr>
          <a:xfrm>
            <a:off x="1591746" y="3259524"/>
            <a:ext cx="66980" cy="810555"/>
            <a:chOff x="2682199" y="3319032"/>
            <a:chExt cx="152400" cy="1844267"/>
          </a:xfrm>
        </p:grpSpPr>
        <p:sp>
          <p:nvSpPr>
            <p:cNvPr id="1839" name="Google Shape;1839;p144"/>
            <p:cNvSpPr/>
            <p:nvPr/>
          </p:nvSpPr>
          <p:spPr>
            <a:xfrm>
              <a:off x="2682199" y="3319032"/>
              <a:ext cx="152400" cy="177000"/>
            </a:xfrm>
            <a:prstGeom prst="rect">
              <a:avLst/>
            </a:prstGeom>
            <a:solidFill>
              <a:srgbClr val="FF9B2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40" name="Google Shape;1840;p144"/>
            <p:cNvSpPr/>
            <p:nvPr/>
          </p:nvSpPr>
          <p:spPr>
            <a:xfrm>
              <a:off x="2682199" y="3861354"/>
              <a:ext cx="152400" cy="177000"/>
            </a:xfrm>
            <a:prstGeom prst="rect">
              <a:avLst/>
            </a:prstGeom>
            <a:solidFill>
              <a:srgbClr val="008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41" name="Google Shape;1841;p144"/>
            <p:cNvSpPr/>
            <p:nvPr/>
          </p:nvSpPr>
          <p:spPr>
            <a:xfrm>
              <a:off x="2682199" y="4433320"/>
              <a:ext cx="152400" cy="177000"/>
            </a:xfrm>
            <a:prstGeom prst="rect">
              <a:avLst/>
            </a:prstGeom>
            <a:solidFill>
              <a:srgbClr val="FF0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42" name="Google Shape;1842;p144"/>
            <p:cNvSpPr/>
            <p:nvPr/>
          </p:nvSpPr>
          <p:spPr>
            <a:xfrm>
              <a:off x="2682199" y="4986299"/>
              <a:ext cx="152400" cy="177000"/>
            </a:xfrm>
            <a:prstGeom prst="rect">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grpSp>
        <p:nvGrpSpPr>
          <p:cNvPr id="1843" name="Google Shape;1843;p144"/>
          <p:cNvGrpSpPr/>
          <p:nvPr/>
        </p:nvGrpSpPr>
        <p:grpSpPr>
          <a:xfrm>
            <a:off x="2996050" y="3211221"/>
            <a:ext cx="66980" cy="979658"/>
            <a:chOff x="4743832" y="3340154"/>
            <a:chExt cx="152400" cy="2229028"/>
          </a:xfrm>
        </p:grpSpPr>
        <p:grpSp>
          <p:nvGrpSpPr>
            <p:cNvPr id="1844" name="Google Shape;1844;p144"/>
            <p:cNvGrpSpPr/>
            <p:nvPr/>
          </p:nvGrpSpPr>
          <p:grpSpPr>
            <a:xfrm>
              <a:off x="4743832" y="3340154"/>
              <a:ext cx="152400" cy="1396308"/>
              <a:chOff x="2682199" y="3319032"/>
              <a:chExt cx="152400" cy="1396308"/>
            </a:xfrm>
          </p:grpSpPr>
          <p:sp>
            <p:nvSpPr>
              <p:cNvPr id="1845" name="Google Shape;1845;p144"/>
              <p:cNvSpPr/>
              <p:nvPr/>
            </p:nvSpPr>
            <p:spPr>
              <a:xfrm>
                <a:off x="2682199" y="3319032"/>
                <a:ext cx="152400" cy="177000"/>
              </a:xfrm>
              <a:prstGeom prst="rect">
                <a:avLst/>
              </a:prstGeom>
              <a:solidFill>
                <a:schemeClr val="dk1"/>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46" name="Google Shape;1846;p144"/>
              <p:cNvSpPr/>
              <p:nvPr/>
            </p:nvSpPr>
            <p:spPr>
              <a:xfrm>
                <a:off x="2682199" y="3716850"/>
                <a:ext cx="152400" cy="177000"/>
              </a:xfrm>
              <a:prstGeom prst="rect">
                <a:avLst/>
              </a:prstGeom>
              <a:solidFill>
                <a:srgbClr val="C0504D"/>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47" name="Google Shape;1847;p144"/>
              <p:cNvSpPr/>
              <p:nvPr/>
            </p:nvSpPr>
            <p:spPr>
              <a:xfrm>
                <a:off x="2682199" y="4129864"/>
                <a:ext cx="152400" cy="177000"/>
              </a:xfrm>
              <a:prstGeom prst="rect">
                <a:avLst/>
              </a:prstGeom>
              <a:solidFill>
                <a:srgbClr val="FFFF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48" name="Google Shape;1848;p144"/>
              <p:cNvSpPr/>
              <p:nvPr/>
            </p:nvSpPr>
            <p:spPr>
              <a:xfrm>
                <a:off x="2682199" y="4538340"/>
                <a:ext cx="152400" cy="177000"/>
              </a:xfrm>
              <a:prstGeom prst="rect">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sp>
          <p:nvSpPr>
            <p:cNvPr id="1849" name="Google Shape;1849;p144"/>
            <p:cNvSpPr/>
            <p:nvPr/>
          </p:nvSpPr>
          <p:spPr>
            <a:xfrm>
              <a:off x="4743832" y="4994364"/>
              <a:ext cx="152400" cy="177000"/>
            </a:xfrm>
            <a:prstGeom prst="rect">
              <a:avLst/>
            </a:prstGeom>
            <a:solidFill>
              <a:srgbClr val="F4F3EC"/>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50" name="Google Shape;1850;p144"/>
            <p:cNvSpPr/>
            <p:nvPr/>
          </p:nvSpPr>
          <p:spPr>
            <a:xfrm>
              <a:off x="4743832" y="5392182"/>
              <a:ext cx="152400" cy="177000"/>
            </a:xfrm>
            <a:prstGeom prst="rect">
              <a:avLst/>
            </a:prstGeom>
            <a:solidFill>
              <a:srgbClr val="008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sp>
        <p:nvSpPr>
          <p:cNvPr id="1851" name="Google Shape;1851;p144"/>
          <p:cNvSpPr/>
          <p:nvPr/>
        </p:nvSpPr>
        <p:spPr>
          <a:xfrm>
            <a:off x="3197503" y="3093347"/>
            <a:ext cx="1133400" cy="1620300"/>
          </a:xfrm>
          <a:prstGeom prst="rect">
            <a:avLst/>
          </a:prstGeom>
          <a:solidFill>
            <a:schemeClr val="dk1">
              <a:alpha val="52550"/>
            </a:schemeClr>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52" name="Google Shape;1852;p144"/>
          <p:cNvSpPr/>
          <p:nvPr/>
        </p:nvSpPr>
        <p:spPr>
          <a:xfrm>
            <a:off x="1735232" y="3089067"/>
            <a:ext cx="1126800" cy="1607100"/>
          </a:xfrm>
          <a:prstGeom prst="rect">
            <a:avLst/>
          </a:prstGeom>
          <a:solidFill>
            <a:schemeClr val="dk1">
              <a:alpha val="52550"/>
            </a:schemeClr>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53" name="Google Shape;1853;p144"/>
          <p:cNvSpPr/>
          <p:nvPr/>
        </p:nvSpPr>
        <p:spPr>
          <a:xfrm>
            <a:off x="4643159" y="3103219"/>
            <a:ext cx="1121400" cy="1615200"/>
          </a:xfrm>
          <a:prstGeom prst="rect">
            <a:avLst/>
          </a:prstGeom>
          <a:solidFill>
            <a:schemeClr val="dk1">
              <a:alpha val="52550"/>
            </a:schemeClr>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54" name="Google Shape;1854;p144"/>
          <p:cNvSpPr/>
          <p:nvPr/>
        </p:nvSpPr>
        <p:spPr>
          <a:xfrm>
            <a:off x="6076442" y="3108717"/>
            <a:ext cx="1125900" cy="1604100"/>
          </a:xfrm>
          <a:prstGeom prst="rect">
            <a:avLst/>
          </a:prstGeom>
          <a:solidFill>
            <a:schemeClr val="dk1">
              <a:alpha val="52550"/>
            </a:schemeClr>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nvGrpSpPr>
          <p:cNvPr id="1855" name="Google Shape;1855;p144"/>
          <p:cNvGrpSpPr/>
          <p:nvPr/>
        </p:nvGrpSpPr>
        <p:grpSpPr>
          <a:xfrm>
            <a:off x="4470006" y="3300382"/>
            <a:ext cx="66980" cy="804817"/>
            <a:chOff x="4743832" y="3737972"/>
            <a:chExt cx="152400" cy="1831210"/>
          </a:xfrm>
        </p:grpSpPr>
        <p:grpSp>
          <p:nvGrpSpPr>
            <p:cNvPr id="1856" name="Google Shape;1856;p144"/>
            <p:cNvGrpSpPr/>
            <p:nvPr/>
          </p:nvGrpSpPr>
          <p:grpSpPr>
            <a:xfrm>
              <a:off x="4743832" y="3737972"/>
              <a:ext cx="152400" cy="590014"/>
              <a:chOff x="2682199" y="3716850"/>
              <a:chExt cx="152400" cy="590014"/>
            </a:xfrm>
          </p:grpSpPr>
          <p:sp>
            <p:nvSpPr>
              <p:cNvPr id="1857" name="Google Shape;1857;p144"/>
              <p:cNvSpPr/>
              <p:nvPr/>
            </p:nvSpPr>
            <p:spPr>
              <a:xfrm>
                <a:off x="2682199" y="3716850"/>
                <a:ext cx="152400" cy="177000"/>
              </a:xfrm>
              <a:prstGeom prst="rect">
                <a:avLst/>
              </a:prstGeom>
              <a:solidFill>
                <a:srgbClr val="FFFF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58" name="Google Shape;1858;p144"/>
              <p:cNvSpPr/>
              <p:nvPr/>
            </p:nvSpPr>
            <p:spPr>
              <a:xfrm>
                <a:off x="2682199" y="4129864"/>
                <a:ext cx="152400" cy="177000"/>
              </a:xfrm>
              <a:prstGeom prst="rect">
                <a:avLst/>
              </a:prstGeom>
              <a:solidFill>
                <a:srgbClr val="FF0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sp>
          <p:nvSpPr>
            <p:cNvPr id="1859" name="Google Shape;1859;p144"/>
            <p:cNvSpPr/>
            <p:nvPr/>
          </p:nvSpPr>
          <p:spPr>
            <a:xfrm>
              <a:off x="4743832" y="4994364"/>
              <a:ext cx="152400" cy="177000"/>
            </a:xfrm>
            <a:prstGeom prst="rect">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60" name="Google Shape;1860;p144"/>
            <p:cNvSpPr/>
            <p:nvPr/>
          </p:nvSpPr>
          <p:spPr>
            <a:xfrm>
              <a:off x="4743832" y="5392182"/>
              <a:ext cx="152400" cy="177000"/>
            </a:xfrm>
            <a:prstGeom prst="rect">
              <a:avLst/>
            </a:prstGeom>
            <a:solidFill>
              <a:srgbClr val="CCC0D9"/>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grpSp>
        <p:nvGrpSpPr>
          <p:cNvPr id="1861" name="Google Shape;1861;p144"/>
          <p:cNvGrpSpPr/>
          <p:nvPr/>
        </p:nvGrpSpPr>
        <p:grpSpPr>
          <a:xfrm>
            <a:off x="5833280" y="3277644"/>
            <a:ext cx="66980" cy="979658"/>
            <a:chOff x="4743832" y="3340154"/>
            <a:chExt cx="152400" cy="2229028"/>
          </a:xfrm>
        </p:grpSpPr>
        <p:grpSp>
          <p:nvGrpSpPr>
            <p:cNvPr id="1862" name="Google Shape;1862;p144"/>
            <p:cNvGrpSpPr/>
            <p:nvPr/>
          </p:nvGrpSpPr>
          <p:grpSpPr>
            <a:xfrm>
              <a:off x="4743832" y="3340154"/>
              <a:ext cx="152400" cy="987832"/>
              <a:chOff x="2682199" y="3319032"/>
              <a:chExt cx="152400" cy="987832"/>
            </a:xfrm>
          </p:grpSpPr>
          <p:sp>
            <p:nvSpPr>
              <p:cNvPr id="1863" name="Google Shape;1863;p144"/>
              <p:cNvSpPr/>
              <p:nvPr/>
            </p:nvSpPr>
            <p:spPr>
              <a:xfrm>
                <a:off x="2682199" y="3319032"/>
                <a:ext cx="152400" cy="177000"/>
              </a:xfrm>
              <a:prstGeom prst="rect">
                <a:avLst/>
              </a:prstGeom>
              <a:solidFill>
                <a:srgbClr val="953734"/>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64" name="Google Shape;1864;p144"/>
              <p:cNvSpPr/>
              <p:nvPr/>
            </p:nvSpPr>
            <p:spPr>
              <a:xfrm>
                <a:off x="2682199" y="3716850"/>
                <a:ext cx="152400" cy="177000"/>
              </a:xfrm>
              <a:prstGeom prst="rect">
                <a:avLst/>
              </a:prstGeom>
              <a:solidFill>
                <a:srgbClr val="FF0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65" name="Google Shape;1865;p144"/>
              <p:cNvSpPr/>
              <p:nvPr/>
            </p:nvSpPr>
            <p:spPr>
              <a:xfrm>
                <a:off x="2682199" y="4129864"/>
                <a:ext cx="152400" cy="177000"/>
              </a:xfrm>
              <a:prstGeom prst="rect">
                <a:avLst/>
              </a:prstGeom>
              <a:solidFill>
                <a:srgbClr val="3366FF"/>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sp>
          <p:nvSpPr>
            <p:cNvPr id="1866" name="Google Shape;1866;p144"/>
            <p:cNvSpPr/>
            <p:nvPr/>
          </p:nvSpPr>
          <p:spPr>
            <a:xfrm>
              <a:off x="4743832" y="4994364"/>
              <a:ext cx="152400" cy="177000"/>
            </a:xfrm>
            <a:prstGeom prst="rect">
              <a:avLst/>
            </a:prstGeom>
            <a:solidFill>
              <a:srgbClr val="FBD4B4"/>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67" name="Google Shape;1867;p144"/>
            <p:cNvSpPr/>
            <p:nvPr/>
          </p:nvSpPr>
          <p:spPr>
            <a:xfrm>
              <a:off x="4743832" y="5392182"/>
              <a:ext cx="152400" cy="177000"/>
            </a:xfrm>
            <a:prstGeom prst="rect">
              <a:avLst/>
            </a:prstGeom>
            <a:solidFill>
              <a:srgbClr val="FF0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grpSp>
        <p:nvGrpSpPr>
          <p:cNvPr id="1868" name="Google Shape;1868;p144"/>
          <p:cNvGrpSpPr/>
          <p:nvPr/>
        </p:nvGrpSpPr>
        <p:grpSpPr>
          <a:xfrm>
            <a:off x="7614069" y="4070018"/>
            <a:ext cx="445521" cy="79998"/>
            <a:chOff x="11652632" y="5034593"/>
            <a:chExt cx="1013700" cy="182020"/>
          </a:xfrm>
        </p:grpSpPr>
        <p:sp>
          <p:nvSpPr>
            <p:cNvPr id="1869" name="Google Shape;1869;p144"/>
            <p:cNvSpPr/>
            <p:nvPr/>
          </p:nvSpPr>
          <p:spPr>
            <a:xfrm>
              <a:off x="11652632" y="5034593"/>
              <a:ext cx="1013700" cy="1818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70" name="Google Shape;1870;p144"/>
            <p:cNvSpPr/>
            <p:nvPr/>
          </p:nvSpPr>
          <p:spPr>
            <a:xfrm>
              <a:off x="12513908" y="5037046"/>
              <a:ext cx="152400" cy="177000"/>
            </a:xfrm>
            <a:prstGeom prst="rect">
              <a:avLst/>
            </a:prstGeom>
            <a:solidFill>
              <a:srgbClr val="FFFF00"/>
            </a:solidFill>
            <a:ln>
              <a:noFill/>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71" name="Google Shape;1871;p144"/>
            <p:cNvSpPr/>
            <p:nvPr/>
          </p:nvSpPr>
          <p:spPr>
            <a:xfrm>
              <a:off x="12361508" y="5039613"/>
              <a:ext cx="152400" cy="177000"/>
            </a:xfrm>
            <a:prstGeom prst="rect">
              <a:avLst/>
            </a:prstGeom>
            <a:solidFill>
              <a:srgbClr val="3366FF"/>
            </a:solidFill>
            <a:ln>
              <a:noFill/>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72" name="Google Shape;1872;p144"/>
            <p:cNvSpPr/>
            <p:nvPr/>
          </p:nvSpPr>
          <p:spPr>
            <a:xfrm>
              <a:off x="12209108" y="5037046"/>
              <a:ext cx="152400" cy="177000"/>
            </a:xfrm>
            <a:prstGeom prst="rect">
              <a:avLst/>
            </a:prstGeom>
            <a:solidFill>
              <a:srgbClr val="FF0000"/>
            </a:solidFill>
            <a:ln>
              <a:noFill/>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28"/>
                                        </p:tgtEl>
                                        <p:attrNameLst>
                                          <p:attrName>style.visibility</p:attrName>
                                        </p:attrNameLst>
                                      </p:cBhvr>
                                      <p:to>
                                        <p:strVal val="visible"/>
                                      </p:to>
                                    </p:set>
                                    <p:anim calcmode="lin" valueType="num">
                                      <p:cBhvr additive="base">
                                        <p:cTn dur="1"/>
                                        <p:tgtEl>
                                          <p:spTgt spid="1828"/>
                                        </p:tgtEl>
                                        <p:attrNameLst>
                                          <p:attrName>ppt_x</p:attrName>
                                        </p:attrNameLst>
                                      </p:cBhvr>
                                      <p:tavLst>
                                        <p:tav fmla="" tm="0">
                                          <p:val>
                                            <p:strVal val="#ppt_x-1"/>
                                          </p:val>
                                        </p:tav>
                                        <p:tav fmla="" tm="100000">
                                          <p:val>
                                            <p:strVal val="#ppt_x"/>
                                          </p:val>
                                        </p:tav>
                                      </p:tavLst>
                                    </p:anim>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8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2"/>
                                        </p:tgtEl>
                                        <p:attrNameLst>
                                          <p:attrName>style.visibility</p:attrName>
                                        </p:attrNameLst>
                                      </p:cBhvr>
                                      <p:to>
                                        <p:strVal val="visible"/>
                                      </p:to>
                                    </p:set>
                                    <p:animEffect filter="fade" transition="in">
                                      <p:cBhvr>
                                        <p:cTn dur="500"/>
                                        <p:tgtEl>
                                          <p:spTgt spid="1852"/>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852"/>
                                        </p:tgtEl>
                                      </p:cBhvr>
                                    </p:animEffect>
                                    <p:set>
                                      <p:cBhvr>
                                        <p:cTn dur="1" fill="hold">
                                          <p:stCondLst>
                                            <p:cond delay="500"/>
                                          </p:stCondLst>
                                        </p:cTn>
                                        <p:tgtEl>
                                          <p:spTgt spid="185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83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43"/>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51"/>
                                        </p:tgtEl>
                                        <p:attrNameLst>
                                          <p:attrName>style.visibility</p:attrName>
                                        </p:attrNameLst>
                                      </p:cBhvr>
                                      <p:to>
                                        <p:strVal val="visible"/>
                                      </p:to>
                                    </p:set>
                                    <p:animEffect filter="fade" transition="in">
                                      <p:cBhvr>
                                        <p:cTn dur="500"/>
                                        <p:tgtEl>
                                          <p:spTgt spid="1851"/>
                                        </p:tgtEl>
                                      </p:cBhvr>
                                    </p:animEffect>
                                  </p:childTnLst>
                                </p:cTn>
                              </p:par>
                            </p:childTnLst>
                          </p:cTn>
                        </p:par>
                        <p:par>
                          <p:cTn fill="hold">
                            <p:stCondLst>
                              <p:cond delay="1500"/>
                            </p:stCondLst>
                            <p:childTnLst>
                              <p:par>
                                <p:cTn fill="hold" nodeType="afterEffect" presetClass="exit" presetID="10" presetSubtype="0">
                                  <p:stCondLst>
                                    <p:cond delay="0"/>
                                  </p:stCondLst>
                                  <p:childTnLst>
                                    <p:animEffect filter="fade" transition="out">
                                      <p:cBhvr>
                                        <p:cTn dur="500"/>
                                        <p:tgtEl>
                                          <p:spTgt spid="1851"/>
                                        </p:tgtEl>
                                      </p:cBhvr>
                                    </p:animEffect>
                                    <p:set>
                                      <p:cBhvr>
                                        <p:cTn dur="1" fill="hold">
                                          <p:stCondLst>
                                            <p:cond delay="500"/>
                                          </p:stCondLst>
                                        </p:cTn>
                                        <p:tgtEl>
                                          <p:spTgt spid="185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84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55"/>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53"/>
                                        </p:tgtEl>
                                        <p:attrNameLst>
                                          <p:attrName>style.visibility</p:attrName>
                                        </p:attrNameLst>
                                      </p:cBhvr>
                                      <p:to>
                                        <p:strVal val="visible"/>
                                      </p:to>
                                    </p:set>
                                    <p:animEffect filter="fade" transition="in">
                                      <p:cBhvr>
                                        <p:cTn dur="500"/>
                                        <p:tgtEl>
                                          <p:spTgt spid="1853"/>
                                        </p:tgtEl>
                                      </p:cBhvr>
                                    </p:animEffect>
                                  </p:childTnLst>
                                </p:cTn>
                              </p:par>
                            </p:childTnLst>
                          </p:cTn>
                        </p:par>
                        <p:par>
                          <p:cTn fill="hold">
                            <p:stCondLst>
                              <p:cond delay="2500"/>
                            </p:stCondLst>
                            <p:childTnLst>
                              <p:par>
                                <p:cTn fill="hold" nodeType="afterEffect" presetClass="exit" presetID="10" presetSubtype="0">
                                  <p:stCondLst>
                                    <p:cond delay="0"/>
                                  </p:stCondLst>
                                  <p:childTnLst>
                                    <p:animEffect filter="fade" transition="out">
                                      <p:cBhvr>
                                        <p:cTn dur="500"/>
                                        <p:tgtEl>
                                          <p:spTgt spid="1853"/>
                                        </p:tgtEl>
                                      </p:cBhvr>
                                    </p:animEffect>
                                    <p:set>
                                      <p:cBhvr>
                                        <p:cTn dur="1" fill="hold">
                                          <p:stCondLst>
                                            <p:cond delay="500"/>
                                          </p:stCondLst>
                                        </p:cTn>
                                        <p:tgtEl>
                                          <p:spTgt spid="185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6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855"/>
                                        </p:tgtEl>
                                        <p:attrNameLst>
                                          <p:attrName>style.visibility</p:attrName>
                                        </p:attrNameLst>
                                      </p:cBhvr>
                                      <p:to>
                                        <p:strVal val="hidden"/>
                                      </p:to>
                                    </p:se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854"/>
                                        </p:tgtEl>
                                        <p:attrNameLst>
                                          <p:attrName>style.visibility</p:attrName>
                                        </p:attrNameLst>
                                      </p:cBhvr>
                                      <p:to>
                                        <p:strVal val="visible"/>
                                      </p:to>
                                    </p:set>
                                    <p:animEffect filter="fade" transition="in">
                                      <p:cBhvr>
                                        <p:cTn dur="500"/>
                                        <p:tgtEl>
                                          <p:spTgt spid="1854"/>
                                        </p:tgtEl>
                                      </p:cBhvr>
                                    </p:animEffect>
                                  </p:childTnLst>
                                </p:cTn>
                              </p:par>
                            </p:childTnLst>
                          </p:cTn>
                        </p:par>
                        <p:par>
                          <p:cTn fill="hold">
                            <p:stCondLst>
                              <p:cond delay="3500"/>
                            </p:stCondLst>
                            <p:childTnLst>
                              <p:par>
                                <p:cTn fill="hold" nodeType="afterEffect" presetClass="exit" presetID="10" presetSubtype="0">
                                  <p:stCondLst>
                                    <p:cond delay="0"/>
                                  </p:stCondLst>
                                  <p:childTnLst>
                                    <p:animEffect filter="fade" transition="out">
                                      <p:cBhvr>
                                        <p:cTn dur="500"/>
                                        <p:tgtEl>
                                          <p:spTgt spid="1854"/>
                                        </p:tgtEl>
                                      </p:cBhvr>
                                    </p:animEffect>
                                    <p:set>
                                      <p:cBhvr>
                                        <p:cTn dur="1" fill="hold">
                                          <p:stCondLst>
                                            <p:cond delay="500"/>
                                          </p:stCondLst>
                                        </p:cTn>
                                        <p:tgtEl>
                                          <p:spTgt spid="185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3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8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83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7" name="Shape 1877"/>
        <p:cNvGrpSpPr/>
        <p:nvPr/>
      </p:nvGrpSpPr>
      <p:grpSpPr>
        <a:xfrm>
          <a:off x="0" y="0"/>
          <a:ext cx="0" cy="0"/>
          <a:chOff x="0" y="0"/>
          <a:chExt cx="0" cy="0"/>
        </a:xfrm>
      </p:grpSpPr>
      <p:sp>
        <p:nvSpPr>
          <p:cNvPr id="1878" name="Google Shape;1878;p145"/>
          <p:cNvSpPr/>
          <p:nvPr/>
        </p:nvSpPr>
        <p:spPr>
          <a:xfrm>
            <a:off x="4333694" y="3091327"/>
            <a:ext cx="168000" cy="4065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79" name="Google Shape;1879;p145"/>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Language Elements</a:t>
            </a:r>
            <a:endParaRPr/>
          </a:p>
        </p:txBody>
      </p:sp>
      <p:sp>
        <p:nvSpPr>
          <p:cNvPr id="1880" name="Google Shape;1880;p14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grpSp>
        <p:nvGrpSpPr>
          <p:cNvPr id="1881" name="Google Shape;1881;p145"/>
          <p:cNvGrpSpPr/>
          <p:nvPr/>
        </p:nvGrpSpPr>
        <p:grpSpPr>
          <a:xfrm>
            <a:off x="7526622" y="2482058"/>
            <a:ext cx="701379" cy="1638300"/>
            <a:chOff x="7478671" y="1969421"/>
            <a:chExt cx="842700" cy="1638300"/>
          </a:xfrm>
        </p:grpSpPr>
        <p:sp>
          <p:nvSpPr>
            <p:cNvPr id="1882" name="Google Shape;1882;p145"/>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39999" rotWithShape="0" dir="5400000" dist="20000">
                <a:srgbClr val="000000">
                  <a:alpha val="3686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grpSp>
          <p:nvGrpSpPr>
            <p:cNvPr id="1883" name="Google Shape;1883;p145"/>
            <p:cNvGrpSpPr/>
            <p:nvPr/>
          </p:nvGrpSpPr>
          <p:grpSpPr>
            <a:xfrm>
              <a:off x="7610284" y="2193156"/>
              <a:ext cx="552418" cy="519116"/>
              <a:chOff x="8131742" y="4009313"/>
              <a:chExt cx="552418" cy="692155"/>
            </a:xfrm>
          </p:grpSpPr>
          <p:grpSp>
            <p:nvGrpSpPr>
              <p:cNvPr id="1884" name="Google Shape;1884;p145"/>
              <p:cNvGrpSpPr/>
              <p:nvPr/>
            </p:nvGrpSpPr>
            <p:grpSpPr>
              <a:xfrm>
                <a:off x="8131742" y="4009313"/>
                <a:ext cx="551675" cy="228589"/>
                <a:chOff x="7660967" y="1751776"/>
                <a:chExt cx="1040700" cy="450600"/>
              </a:xfrm>
            </p:grpSpPr>
            <p:sp>
              <p:nvSpPr>
                <p:cNvPr id="1885" name="Google Shape;1885;p145"/>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86" name="Google Shape;1886;p145"/>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cxnSp>
              <p:nvCxnSpPr>
                <p:cNvPr id="1887" name="Google Shape;1887;p145"/>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grpSp>
          <p:grpSp>
            <p:nvGrpSpPr>
              <p:cNvPr id="1888" name="Google Shape;1888;p145"/>
              <p:cNvGrpSpPr/>
              <p:nvPr/>
            </p:nvGrpSpPr>
            <p:grpSpPr>
              <a:xfrm>
                <a:off x="8132485" y="4472879"/>
                <a:ext cx="551675" cy="228589"/>
                <a:chOff x="7660967" y="1751776"/>
                <a:chExt cx="1040700" cy="450600"/>
              </a:xfrm>
            </p:grpSpPr>
            <p:sp>
              <p:nvSpPr>
                <p:cNvPr id="1889" name="Google Shape;1889;p145"/>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90" name="Google Shape;1890;p145"/>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cxnSp>
              <p:nvCxnSpPr>
                <p:cNvPr id="1891" name="Google Shape;1891;p145"/>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grpSp>
        </p:grpSp>
        <p:grpSp>
          <p:nvGrpSpPr>
            <p:cNvPr id="1892" name="Google Shape;1892;p145"/>
            <p:cNvGrpSpPr/>
            <p:nvPr/>
          </p:nvGrpSpPr>
          <p:grpSpPr>
            <a:xfrm>
              <a:off x="7611027" y="2888730"/>
              <a:ext cx="552418" cy="519116"/>
              <a:chOff x="8131742" y="4009313"/>
              <a:chExt cx="552418" cy="692155"/>
            </a:xfrm>
          </p:grpSpPr>
          <p:grpSp>
            <p:nvGrpSpPr>
              <p:cNvPr id="1893" name="Google Shape;1893;p145"/>
              <p:cNvGrpSpPr/>
              <p:nvPr/>
            </p:nvGrpSpPr>
            <p:grpSpPr>
              <a:xfrm>
                <a:off x="8131742" y="4009313"/>
                <a:ext cx="551675" cy="228589"/>
                <a:chOff x="7660967" y="1751776"/>
                <a:chExt cx="1040700" cy="450600"/>
              </a:xfrm>
            </p:grpSpPr>
            <p:sp>
              <p:nvSpPr>
                <p:cNvPr id="1894" name="Google Shape;1894;p145"/>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95" name="Google Shape;1895;p145"/>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cxnSp>
              <p:nvCxnSpPr>
                <p:cNvPr id="1896" name="Google Shape;1896;p145"/>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grpSp>
          <p:grpSp>
            <p:nvGrpSpPr>
              <p:cNvPr id="1897" name="Google Shape;1897;p145"/>
              <p:cNvGrpSpPr/>
              <p:nvPr/>
            </p:nvGrpSpPr>
            <p:grpSpPr>
              <a:xfrm>
                <a:off x="8132485" y="4472879"/>
                <a:ext cx="551675" cy="228589"/>
                <a:chOff x="7660967" y="1751776"/>
                <a:chExt cx="1040700" cy="450600"/>
              </a:xfrm>
            </p:grpSpPr>
            <p:sp>
              <p:nvSpPr>
                <p:cNvPr id="1898" name="Google Shape;1898;p145"/>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99" name="Google Shape;1899;p145"/>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cxnSp>
              <p:nvCxnSpPr>
                <p:cNvPr id="1900" name="Google Shape;1900;p145"/>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grpSp>
        </p:grpSp>
      </p:grpSp>
      <p:sp>
        <p:nvSpPr>
          <p:cNvPr id="1901" name="Google Shape;1901;p145"/>
          <p:cNvSpPr txBox="1"/>
          <p:nvPr/>
        </p:nvSpPr>
        <p:spPr>
          <a:xfrm>
            <a:off x="5783766" y="-698810"/>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02" name="Google Shape;1902;p145"/>
          <p:cNvSpPr/>
          <p:nvPr/>
        </p:nvSpPr>
        <p:spPr>
          <a:xfrm>
            <a:off x="8239472" y="3098005"/>
            <a:ext cx="168000" cy="4065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903" name="Google Shape;1903;p145"/>
          <p:cNvCxnSpPr/>
          <p:nvPr/>
        </p:nvCxnSpPr>
        <p:spPr>
          <a:xfrm>
            <a:off x="381000" y="3627337"/>
            <a:ext cx="2971800" cy="0"/>
          </a:xfrm>
          <a:prstGeom prst="straightConnector1">
            <a:avLst/>
          </a:prstGeom>
          <a:noFill/>
          <a:ln cap="flat" cmpd="sng" w="25400">
            <a:solidFill>
              <a:srgbClr val="FF0000"/>
            </a:solidFill>
            <a:prstDash val="dot"/>
            <a:round/>
            <a:headEnd len="sm" w="sm" type="none"/>
            <a:tailEnd len="sm" w="sm" type="none"/>
          </a:ln>
        </p:spPr>
      </p:cxnSp>
      <p:sp>
        <p:nvSpPr>
          <p:cNvPr id="1904" name="Google Shape;1904;p145"/>
          <p:cNvSpPr/>
          <p:nvPr/>
        </p:nvSpPr>
        <p:spPr>
          <a:xfrm>
            <a:off x="381000" y="3723389"/>
            <a:ext cx="1905000" cy="443400"/>
          </a:xfrm>
          <a:prstGeom prst="rect">
            <a:avLst/>
          </a:prstGeom>
          <a:gradFill>
            <a:gsLst>
              <a:gs pos="0">
                <a:srgbClr val="C86C1F"/>
              </a:gs>
              <a:gs pos="80000">
                <a:srgbClr val="FF8E29"/>
              </a:gs>
              <a:gs pos="100000">
                <a:srgbClr val="FF8D25"/>
              </a:gs>
            </a:gsLst>
            <a:lin ang="16200038" scaled="0"/>
          </a:gradFill>
          <a:ln>
            <a:noFill/>
          </a:ln>
          <a:effectLst>
            <a:outerShdw blurRad="39999"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lt1"/>
              </a:buClr>
              <a:buSzPts val="349"/>
              <a:buFont typeface="Arial"/>
              <a:buNone/>
            </a:pPr>
            <a:r>
              <a:rPr b="0" i="0" lang="en-US" sz="1395" u="none" cap="none" strike="noStrike">
                <a:solidFill>
                  <a:schemeClr val="lt1"/>
                </a:solidFill>
                <a:latin typeface="Arial"/>
                <a:ea typeface="Arial"/>
                <a:cs typeface="Arial"/>
                <a:sym typeface="Arial"/>
              </a:rPr>
              <a:t>Architecture Description</a:t>
            </a:r>
            <a:endParaRPr/>
          </a:p>
        </p:txBody>
      </p:sp>
      <p:sp>
        <p:nvSpPr>
          <p:cNvPr id="1905" name="Google Shape;1905;p145"/>
          <p:cNvSpPr/>
          <p:nvPr/>
        </p:nvSpPr>
        <p:spPr>
          <a:xfrm>
            <a:off x="380817" y="4262869"/>
            <a:ext cx="1905000" cy="443400"/>
          </a:xfrm>
          <a:prstGeom prst="rect">
            <a:avLst/>
          </a:prstGeom>
          <a:gradFill>
            <a:gsLst>
              <a:gs pos="0">
                <a:srgbClr val="C86C1F"/>
              </a:gs>
              <a:gs pos="80000">
                <a:srgbClr val="FF8E29"/>
              </a:gs>
              <a:gs pos="100000">
                <a:srgbClr val="FF8D25"/>
              </a:gs>
            </a:gsLst>
            <a:lin ang="16200038" scaled="0"/>
          </a:gradFill>
          <a:ln>
            <a:noFill/>
          </a:ln>
          <a:effectLst>
            <a:outerShdw blurRad="39999"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Extern Libraries</a:t>
            </a:r>
            <a:endParaRPr/>
          </a:p>
        </p:txBody>
      </p:sp>
      <p:sp>
        <p:nvSpPr>
          <p:cNvPr id="1906" name="Google Shape;1906;p145"/>
          <p:cNvSpPr txBox="1"/>
          <p:nvPr/>
        </p:nvSpPr>
        <p:spPr>
          <a:xfrm>
            <a:off x="2438399" y="3723389"/>
            <a:ext cx="1418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Programmable blocks and their interfaces</a:t>
            </a:r>
            <a:endParaRPr/>
          </a:p>
        </p:txBody>
      </p:sp>
      <p:sp>
        <p:nvSpPr>
          <p:cNvPr id="1907" name="Google Shape;1907;p145"/>
          <p:cNvSpPr txBox="1"/>
          <p:nvPr/>
        </p:nvSpPr>
        <p:spPr>
          <a:xfrm>
            <a:off x="2438399" y="4241332"/>
            <a:ext cx="1418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31"/>
              <a:buFont typeface="Arial"/>
              <a:buNone/>
            </a:pPr>
            <a:r>
              <a:rPr b="0" i="0" lang="en-US" sz="925" u="none" cap="none" strike="noStrike">
                <a:solidFill>
                  <a:schemeClr val="dk1"/>
                </a:solidFill>
                <a:latin typeface="Arial"/>
                <a:ea typeface="Arial"/>
                <a:cs typeface="Arial"/>
                <a:sym typeface="Arial"/>
              </a:rPr>
              <a:t>Support for specialized components</a:t>
            </a:r>
            <a:endParaRPr/>
          </a:p>
        </p:txBody>
      </p:sp>
      <p:sp>
        <p:nvSpPr>
          <p:cNvPr id="1908" name="Google Shape;1908;p145"/>
          <p:cNvSpPr/>
          <p:nvPr/>
        </p:nvSpPr>
        <p:spPr>
          <a:xfrm>
            <a:off x="380889" y="3047586"/>
            <a:ext cx="1905000" cy="443400"/>
          </a:xfrm>
          <a:prstGeom prst="rect">
            <a:avLst/>
          </a:prstGeom>
          <a:gradFill>
            <a:gsLst>
              <a:gs pos="0">
                <a:srgbClr val="759336"/>
              </a:gs>
              <a:gs pos="80000">
                <a:srgbClr val="99C247"/>
              </a:gs>
              <a:gs pos="100000">
                <a:srgbClr val="9BC545"/>
              </a:gs>
            </a:gsLst>
            <a:lin ang="16200038" scaled="0"/>
          </a:gradFill>
          <a:ln>
            <a:noFill/>
          </a:ln>
          <a:effectLst>
            <a:outerShdw blurRad="39999"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Data Types</a:t>
            </a:r>
            <a:endParaRPr/>
          </a:p>
        </p:txBody>
      </p:sp>
      <p:sp>
        <p:nvSpPr>
          <p:cNvPr id="1909" name="Google Shape;1909;p145"/>
          <p:cNvSpPr txBox="1"/>
          <p:nvPr/>
        </p:nvSpPr>
        <p:spPr>
          <a:xfrm>
            <a:off x="2406206" y="3050233"/>
            <a:ext cx="12645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Bistrings, headers, structures, arrays</a:t>
            </a:r>
            <a:endParaRPr/>
          </a:p>
        </p:txBody>
      </p:sp>
      <p:sp>
        <p:nvSpPr>
          <p:cNvPr id="1910" name="Google Shape;1910;p145"/>
          <p:cNvSpPr/>
          <p:nvPr/>
        </p:nvSpPr>
        <p:spPr>
          <a:xfrm>
            <a:off x="400551" y="1714964"/>
            <a:ext cx="1905000" cy="628200"/>
          </a:xfrm>
          <a:prstGeom prst="rect">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Controls</a:t>
            </a:r>
            <a:endParaRPr/>
          </a:p>
        </p:txBody>
      </p:sp>
      <p:sp>
        <p:nvSpPr>
          <p:cNvPr id="1911" name="Google Shape;1911;p145"/>
          <p:cNvSpPr txBox="1"/>
          <p:nvPr/>
        </p:nvSpPr>
        <p:spPr>
          <a:xfrm>
            <a:off x="2406205" y="1830456"/>
            <a:ext cx="1175100" cy="47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31"/>
              <a:buFont typeface="Arial"/>
              <a:buNone/>
            </a:pPr>
            <a:r>
              <a:rPr b="0" i="0" lang="en-US" sz="925" u="none" cap="none" strike="noStrike">
                <a:solidFill>
                  <a:schemeClr val="dk1"/>
                </a:solidFill>
                <a:latin typeface="Arial"/>
                <a:ea typeface="Arial"/>
                <a:cs typeface="Arial"/>
                <a:sym typeface="Arial"/>
              </a:rPr>
              <a:t>Tables, Actions, control flow statements</a:t>
            </a:r>
            <a:endParaRPr/>
          </a:p>
        </p:txBody>
      </p:sp>
      <p:sp>
        <p:nvSpPr>
          <p:cNvPr id="1912" name="Google Shape;1912;p145"/>
          <p:cNvSpPr/>
          <p:nvPr/>
        </p:nvSpPr>
        <p:spPr>
          <a:xfrm>
            <a:off x="415231" y="941015"/>
            <a:ext cx="1905000" cy="659700"/>
          </a:xfrm>
          <a:prstGeom prst="rect">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Parsers</a:t>
            </a:r>
            <a:endParaRPr/>
          </a:p>
        </p:txBody>
      </p:sp>
      <p:sp>
        <p:nvSpPr>
          <p:cNvPr id="1913" name="Google Shape;1913;p145"/>
          <p:cNvSpPr/>
          <p:nvPr/>
        </p:nvSpPr>
        <p:spPr>
          <a:xfrm>
            <a:off x="392915" y="2495550"/>
            <a:ext cx="1905000" cy="443400"/>
          </a:xfrm>
          <a:prstGeom prst="rect">
            <a:avLst/>
          </a:prstGeom>
          <a:gradFill>
            <a:gsLst>
              <a:gs pos="0">
                <a:srgbClr val="759336"/>
              </a:gs>
              <a:gs pos="80000">
                <a:srgbClr val="99C247"/>
              </a:gs>
              <a:gs pos="100000">
                <a:srgbClr val="9BC545"/>
              </a:gs>
            </a:gsLst>
            <a:lin ang="16200038" scaled="0"/>
          </a:gradFill>
          <a:ln>
            <a:noFill/>
          </a:ln>
          <a:effectLst>
            <a:outerShdw blurRad="39999"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Expressions</a:t>
            </a:r>
            <a:endParaRPr/>
          </a:p>
        </p:txBody>
      </p:sp>
      <p:sp>
        <p:nvSpPr>
          <p:cNvPr id="1914" name="Google Shape;1914;p145"/>
          <p:cNvSpPr txBox="1"/>
          <p:nvPr/>
        </p:nvSpPr>
        <p:spPr>
          <a:xfrm>
            <a:off x="2403718" y="2517208"/>
            <a:ext cx="11778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Basic operations and operators</a:t>
            </a:r>
            <a:endParaRPr/>
          </a:p>
        </p:txBody>
      </p:sp>
      <p:sp>
        <p:nvSpPr>
          <p:cNvPr id="1915" name="Google Shape;1915;p145"/>
          <p:cNvSpPr txBox="1"/>
          <p:nvPr/>
        </p:nvSpPr>
        <p:spPr>
          <a:xfrm>
            <a:off x="2438399" y="1078245"/>
            <a:ext cx="1143000" cy="39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State machine, bitfield extraction</a:t>
            </a:r>
            <a:endParaRPr/>
          </a:p>
        </p:txBody>
      </p:sp>
      <p:grpSp>
        <p:nvGrpSpPr>
          <p:cNvPr id="1916" name="Google Shape;1916;p145"/>
          <p:cNvGrpSpPr/>
          <p:nvPr/>
        </p:nvGrpSpPr>
        <p:grpSpPr>
          <a:xfrm>
            <a:off x="5377555" y="2488090"/>
            <a:ext cx="1124480" cy="1626817"/>
            <a:chOff x="1485649" y="3204985"/>
            <a:chExt cx="1124480" cy="2169089"/>
          </a:xfrm>
        </p:grpSpPr>
        <p:sp>
          <p:nvSpPr>
            <p:cNvPr id="1917" name="Google Shape;1917;p145"/>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918" name="Google Shape;1918;p145"/>
            <p:cNvSpPr/>
            <p:nvPr/>
          </p:nvSpPr>
          <p:spPr>
            <a:xfrm>
              <a:off x="1485649" y="3204985"/>
              <a:ext cx="1124400" cy="2157600"/>
            </a:xfrm>
            <a:prstGeom prst="rect">
              <a:avLst/>
            </a:prstGeom>
            <a:solidFill>
              <a:schemeClr val="lt1">
                <a:alpha val="6941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919" name="Google Shape;1919;p145"/>
          <p:cNvGrpSpPr/>
          <p:nvPr/>
        </p:nvGrpSpPr>
        <p:grpSpPr>
          <a:xfrm>
            <a:off x="5535508" y="2564615"/>
            <a:ext cx="909363" cy="1479767"/>
            <a:chOff x="2449931" y="225721"/>
            <a:chExt cx="909363" cy="1973023"/>
          </a:xfrm>
        </p:grpSpPr>
        <p:sp>
          <p:nvSpPr>
            <p:cNvPr id="1920" name="Google Shape;1920;p145"/>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1921" name="Google Shape;1921;p145"/>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2" name="Google Shape;1922;p145"/>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3" name="Google Shape;1923;p145"/>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4" name="Google Shape;1924;p145"/>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5" name="Google Shape;1925;p145"/>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6" name="Google Shape;1926;p145"/>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7" name="Google Shape;1927;p145"/>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8" name="Google Shape;1928;p145"/>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9" name="Google Shape;1929;p145"/>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30" name="Google Shape;1930;p145"/>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31" name="Google Shape;1931;p145"/>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sp>
        <p:nvSpPr>
          <p:cNvPr id="1932" name="Google Shape;1932;p145"/>
          <p:cNvSpPr/>
          <p:nvPr/>
        </p:nvSpPr>
        <p:spPr>
          <a:xfrm>
            <a:off x="5228237" y="3076761"/>
            <a:ext cx="168000" cy="4065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33" name="Google Shape;1933;p145"/>
          <p:cNvSpPr/>
          <p:nvPr/>
        </p:nvSpPr>
        <p:spPr>
          <a:xfrm>
            <a:off x="7381082" y="3092795"/>
            <a:ext cx="168000" cy="4065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934" name="Google Shape;1934;p145"/>
          <p:cNvGrpSpPr/>
          <p:nvPr/>
        </p:nvGrpSpPr>
        <p:grpSpPr>
          <a:xfrm>
            <a:off x="4498877" y="2497519"/>
            <a:ext cx="722700" cy="1616700"/>
            <a:chOff x="663977" y="2864081"/>
            <a:chExt cx="722700" cy="1616700"/>
          </a:xfrm>
        </p:grpSpPr>
        <p:sp>
          <p:nvSpPr>
            <p:cNvPr id="1935" name="Google Shape;1935;p145"/>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1936" name="Google Shape;1936;p145"/>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37" name="Google Shape;1937;p145"/>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38" name="Google Shape;1938;p145"/>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39" name="Google Shape;1939;p145"/>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40" name="Google Shape;1940;p145"/>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941" name="Google Shape;1941;p145"/>
            <p:cNvCxnSpPr>
              <a:stCxn id="1936" idx="0"/>
              <a:endCxn id="1938" idx="0"/>
            </p:cNvCxnSpPr>
            <p:nvPr/>
          </p:nvCxnSpPr>
          <p:spPr>
            <a:xfrm flipH="1" rot="-5400000">
              <a:off x="859367" y="3010356"/>
              <a:ext cx="283800" cy="305700"/>
            </a:xfrm>
            <a:prstGeom prst="curvedConnector5">
              <a:avLst>
                <a:gd fmla="val -32371" name="adj1"/>
                <a:gd fmla="val 115285" name="adj2"/>
                <a:gd fmla="val 91502" name="adj3"/>
              </a:avLst>
            </a:prstGeom>
            <a:noFill/>
            <a:ln cap="flat" cmpd="sng" w="12700">
              <a:solidFill>
                <a:srgbClr val="FF0000"/>
              </a:solidFill>
              <a:prstDash val="solid"/>
              <a:round/>
              <a:headEnd len="sm" w="sm" type="none"/>
              <a:tailEnd len="lg" w="lg" type="triangle"/>
            </a:ln>
          </p:spPr>
        </p:cxnSp>
        <p:cxnSp>
          <p:nvCxnSpPr>
            <p:cNvPr id="1942" name="Google Shape;1942;p145"/>
            <p:cNvCxnSpPr>
              <a:stCxn id="1936" idx="4"/>
              <a:endCxn id="1937" idx="0"/>
            </p:cNvCxnSpPr>
            <p:nvPr/>
          </p:nvCxnSpPr>
          <p:spPr>
            <a:xfrm flipH="1" rot="-5400000">
              <a:off x="738617" y="3366606"/>
              <a:ext cx="240300" cy="207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1943" name="Google Shape;1943;p145"/>
            <p:cNvCxnSpPr>
              <a:stCxn id="1938" idx="4"/>
              <a:endCxn id="1938" idx="6"/>
            </p:cNvCxnSpPr>
            <p:nvPr/>
          </p:nvCxnSpPr>
          <p:spPr>
            <a:xfrm rot="-5400000">
              <a:off x="1152606" y="3424719"/>
              <a:ext cx="117600" cy="114300"/>
            </a:xfrm>
            <a:prstGeom prst="curvedConnector4">
              <a:avLst>
                <a:gd fmla="val -201972" name="adj1"/>
                <a:gd fmla="val 182016" name="adj2"/>
              </a:avLst>
            </a:prstGeom>
            <a:noFill/>
            <a:ln cap="flat" cmpd="sng" w="12700">
              <a:solidFill>
                <a:srgbClr val="FF0000"/>
              </a:solidFill>
              <a:prstDash val="solid"/>
              <a:round/>
              <a:headEnd len="sm" w="sm" type="none"/>
              <a:tailEnd len="lg" w="lg" type="triangle"/>
            </a:ln>
          </p:spPr>
        </p:cxnSp>
        <p:cxnSp>
          <p:nvCxnSpPr>
            <p:cNvPr id="1944" name="Google Shape;1944;p145"/>
            <p:cNvCxnSpPr>
              <a:stCxn id="1938" idx="3"/>
              <a:endCxn id="1939"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1945" name="Google Shape;1945;p145"/>
            <p:cNvCxnSpPr>
              <a:stCxn id="1937" idx="6"/>
              <a:endCxn id="1940"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1946" name="Google Shape;1946;p145"/>
            <p:cNvCxnSpPr>
              <a:stCxn id="1940" idx="4"/>
              <a:endCxn id="1939" idx="4"/>
            </p:cNvCxnSpPr>
            <p:nvPr/>
          </p:nvCxnSpPr>
          <p:spPr>
            <a:xfrm flipH="1" rot="5400000">
              <a:off x="905844" y="4064540"/>
              <a:ext cx="220500" cy="328500"/>
            </a:xfrm>
            <a:prstGeom prst="curvedConnector3">
              <a:avLst>
                <a:gd fmla="val -47380" name="adj1"/>
              </a:avLst>
            </a:prstGeom>
            <a:noFill/>
            <a:ln cap="flat" cmpd="sng" w="12700">
              <a:solidFill>
                <a:srgbClr val="FF0000"/>
              </a:solidFill>
              <a:prstDash val="solid"/>
              <a:round/>
              <a:headEnd len="sm" w="sm" type="none"/>
              <a:tailEnd len="lg" w="lg" type="triangle"/>
            </a:ln>
          </p:spPr>
        </p:cxnSp>
      </p:grpSp>
      <p:grpSp>
        <p:nvGrpSpPr>
          <p:cNvPr id="1947" name="Google Shape;1947;p145"/>
          <p:cNvGrpSpPr/>
          <p:nvPr/>
        </p:nvGrpSpPr>
        <p:grpSpPr>
          <a:xfrm>
            <a:off x="6638302" y="2478294"/>
            <a:ext cx="722700" cy="1616700"/>
            <a:chOff x="663977" y="2864081"/>
            <a:chExt cx="722700" cy="1616700"/>
          </a:xfrm>
        </p:grpSpPr>
        <p:sp>
          <p:nvSpPr>
            <p:cNvPr id="1948" name="Google Shape;1948;p145"/>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1949" name="Google Shape;1949;p145"/>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50" name="Google Shape;1950;p145"/>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51" name="Google Shape;1951;p145"/>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52" name="Google Shape;1952;p145"/>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53" name="Google Shape;1953;p145"/>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954" name="Google Shape;1954;p145"/>
            <p:cNvCxnSpPr>
              <a:stCxn id="1949" idx="0"/>
              <a:endCxn id="1951" idx="0"/>
            </p:cNvCxnSpPr>
            <p:nvPr/>
          </p:nvCxnSpPr>
          <p:spPr>
            <a:xfrm flipH="1" rot="-5400000">
              <a:off x="859367" y="3010356"/>
              <a:ext cx="283800" cy="305700"/>
            </a:xfrm>
            <a:prstGeom prst="curvedConnector5">
              <a:avLst>
                <a:gd fmla="val -36943" name="adj1"/>
                <a:gd fmla="val 115285" name="adj2"/>
                <a:gd fmla="val 91502" name="adj3"/>
              </a:avLst>
            </a:prstGeom>
            <a:noFill/>
            <a:ln cap="flat" cmpd="sng" w="12700">
              <a:solidFill>
                <a:srgbClr val="FF0000"/>
              </a:solidFill>
              <a:prstDash val="solid"/>
              <a:round/>
              <a:headEnd len="sm" w="sm" type="none"/>
              <a:tailEnd len="lg" w="lg" type="triangle"/>
            </a:ln>
          </p:spPr>
        </p:cxnSp>
        <p:cxnSp>
          <p:nvCxnSpPr>
            <p:cNvPr id="1955" name="Google Shape;1955;p145"/>
            <p:cNvCxnSpPr>
              <a:stCxn id="1949" idx="4"/>
              <a:endCxn id="1950" idx="0"/>
            </p:cNvCxnSpPr>
            <p:nvPr/>
          </p:nvCxnSpPr>
          <p:spPr>
            <a:xfrm flipH="1" rot="-5400000">
              <a:off x="738617" y="3366606"/>
              <a:ext cx="240300" cy="207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1956" name="Google Shape;1956;p145"/>
            <p:cNvCxnSpPr>
              <a:stCxn id="1951" idx="4"/>
              <a:endCxn id="1951" idx="6"/>
            </p:cNvCxnSpPr>
            <p:nvPr/>
          </p:nvCxnSpPr>
          <p:spPr>
            <a:xfrm rot="-5400000">
              <a:off x="1152606" y="3424719"/>
              <a:ext cx="117600" cy="114300"/>
            </a:xfrm>
            <a:prstGeom prst="curvedConnector4">
              <a:avLst>
                <a:gd fmla="val -201972" name="adj1"/>
                <a:gd fmla="val 189168" name="adj2"/>
              </a:avLst>
            </a:prstGeom>
            <a:noFill/>
            <a:ln cap="flat" cmpd="sng" w="12700">
              <a:solidFill>
                <a:srgbClr val="FF0000"/>
              </a:solidFill>
              <a:prstDash val="solid"/>
              <a:round/>
              <a:headEnd len="sm" w="sm" type="none"/>
              <a:tailEnd len="lg" w="lg" type="triangle"/>
            </a:ln>
          </p:spPr>
        </p:cxnSp>
        <p:cxnSp>
          <p:nvCxnSpPr>
            <p:cNvPr id="1957" name="Google Shape;1957;p145"/>
            <p:cNvCxnSpPr>
              <a:stCxn id="1951" idx="3"/>
              <a:endCxn id="1952"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1958" name="Google Shape;1958;p145"/>
            <p:cNvCxnSpPr>
              <a:stCxn id="1950" idx="6"/>
              <a:endCxn id="1953"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1959" name="Google Shape;1959;p145"/>
            <p:cNvCxnSpPr>
              <a:stCxn id="1953" idx="4"/>
              <a:endCxn id="1952" idx="4"/>
            </p:cNvCxnSpPr>
            <p:nvPr/>
          </p:nvCxnSpPr>
          <p:spPr>
            <a:xfrm flipH="1" rot="5400000">
              <a:off x="905844" y="4064540"/>
              <a:ext cx="220500" cy="328500"/>
            </a:xfrm>
            <a:prstGeom prst="curvedConnector3">
              <a:avLst>
                <a:gd fmla="val -46359" name="adj1"/>
              </a:avLst>
            </a:prstGeom>
            <a:noFill/>
            <a:ln cap="flat" cmpd="sng" w="12700">
              <a:solidFill>
                <a:srgbClr val="FF0000"/>
              </a:solidFill>
              <a:prstDash val="solid"/>
              <a:round/>
              <a:headEnd len="sm" w="sm" type="none"/>
              <a:tailEnd len="lg" w="lg" type="triangle"/>
            </a:ln>
          </p:spPr>
        </p:cxnSp>
      </p:grpSp>
      <p:sp>
        <p:nvSpPr>
          <p:cNvPr id="1960" name="Google Shape;1960;p145"/>
          <p:cNvSpPr/>
          <p:nvPr/>
        </p:nvSpPr>
        <p:spPr>
          <a:xfrm>
            <a:off x="6488140" y="3112037"/>
            <a:ext cx="168000" cy="4065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961" name="Google Shape;1961;p145"/>
          <p:cNvCxnSpPr>
            <a:stCxn id="1915" idx="3"/>
            <a:endCxn id="1935" idx="0"/>
          </p:cNvCxnSpPr>
          <p:nvPr/>
        </p:nvCxnSpPr>
        <p:spPr>
          <a:xfrm>
            <a:off x="3581399" y="1276845"/>
            <a:ext cx="1278900" cy="1220700"/>
          </a:xfrm>
          <a:prstGeom prst="bentConnector2">
            <a:avLst/>
          </a:prstGeom>
          <a:noFill/>
          <a:ln cap="flat" cmpd="sng" w="38100">
            <a:solidFill>
              <a:srgbClr val="0000FF"/>
            </a:solidFill>
            <a:prstDash val="solid"/>
            <a:round/>
            <a:headEnd len="med" w="med" type="none"/>
            <a:tailEnd len="med" w="med" type="triangle"/>
          </a:ln>
        </p:spPr>
      </p:cxnSp>
      <p:cxnSp>
        <p:nvCxnSpPr>
          <p:cNvPr id="1962" name="Google Shape;1962;p145"/>
          <p:cNvCxnSpPr>
            <a:endCxn id="1948" idx="0"/>
          </p:cNvCxnSpPr>
          <p:nvPr/>
        </p:nvCxnSpPr>
        <p:spPr>
          <a:xfrm>
            <a:off x="4860352" y="1276794"/>
            <a:ext cx="2139300" cy="1201500"/>
          </a:xfrm>
          <a:prstGeom prst="bentConnector2">
            <a:avLst/>
          </a:prstGeom>
          <a:noFill/>
          <a:ln cap="flat" cmpd="sng" w="38100">
            <a:solidFill>
              <a:srgbClr val="0000FF"/>
            </a:solidFill>
            <a:prstDash val="solid"/>
            <a:round/>
            <a:headEnd len="med" w="med" type="none"/>
            <a:tailEnd len="med" w="med" type="triangle"/>
          </a:ln>
        </p:spPr>
      </p:cxnSp>
      <p:cxnSp>
        <p:nvCxnSpPr>
          <p:cNvPr id="1963" name="Google Shape;1963;p145"/>
          <p:cNvCxnSpPr>
            <a:endCxn id="1918" idx="0"/>
          </p:cNvCxnSpPr>
          <p:nvPr/>
        </p:nvCxnSpPr>
        <p:spPr>
          <a:xfrm>
            <a:off x="3581455" y="2067790"/>
            <a:ext cx="2358300" cy="420300"/>
          </a:xfrm>
          <a:prstGeom prst="bentConnector2">
            <a:avLst/>
          </a:prstGeom>
          <a:noFill/>
          <a:ln cap="flat" cmpd="sng" w="38100">
            <a:solidFill>
              <a:srgbClr val="FF0000"/>
            </a:solidFill>
            <a:prstDash val="solid"/>
            <a:round/>
            <a:headEnd len="med" w="med" type="none"/>
            <a:tailEnd len="med" w="med" type="triangle"/>
          </a:ln>
        </p:spPr>
      </p:cxnSp>
      <p:cxnSp>
        <p:nvCxnSpPr>
          <p:cNvPr id="1964" name="Google Shape;1964;p145"/>
          <p:cNvCxnSpPr>
            <a:endCxn id="1882" idx="0"/>
          </p:cNvCxnSpPr>
          <p:nvPr/>
        </p:nvCxnSpPr>
        <p:spPr>
          <a:xfrm>
            <a:off x="5939612" y="2067758"/>
            <a:ext cx="1937700" cy="414300"/>
          </a:xfrm>
          <a:prstGeom prst="bentConnector2">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9" name="Shape 1969"/>
        <p:cNvGrpSpPr/>
        <p:nvPr/>
      </p:nvGrpSpPr>
      <p:grpSpPr>
        <a:xfrm>
          <a:off x="0" y="0"/>
          <a:ext cx="0" cy="0"/>
          <a:chOff x="0" y="0"/>
          <a:chExt cx="0" cy="0"/>
        </a:xfrm>
      </p:grpSpPr>
      <p:sp>
        <p:nvSpPr>
          <p:cNvPr id="1970" name="Google Shape;1970;p146"/>
          <p:cNvSpPr/>
          <p:nvPr/>
        </p:nvSpPr>
        <p:spPr>
          <a:xfrm>
            <a:off x="762000" y="2952750"/>
            <a:ext cx="3276600" cy="16002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Community-Developed</a:t>
            </a:r>
            <a:endParaRPr b="0" i="0" sz="1400" u="none" cap="none" strike="noStrike">
              <a:solidFill>
                <a:srgbClr val="000000"/>
              </a:solidFill>
              <a:latin typeface="Arial"/>
              <a:ea typeface="Arial"/>
              <a:cs typeface="Arial"/>
              <a:sym typeface="Arial"/>
            </a:endParaRPr>
          </a:p>
        </p:txBody>
      </p:sp>
      <p:sp>
        <p:nvSpPr>
          <p:cNvPr id="1971" name="Google Shape;1971;p146"/>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P4_16 Approach</a:t>
            </a:r>
            <a:endParaRPr b="1" i="0" sz="2700" u="none" cap="none" strike="noStrike">
              <a:solidFill>
                <a:schemeClr val="dk1"/>
              </a:solidFill>
              <a:latin typeface="Arial"/>
              <a:ea typeface="Arial"/>
              <a:cs typeface="Arial"/>
              <a:sym typeface="Arial"/>
            </a:endParaRPr>
          </a:p>
        </p:txBody>
      </p:sp>
      <p:graphicFrame>
        <p:nvGraphicFramePr>
          <p:cNvPr id="1972" name="Google Shape;1972;p146"/>
          <p:cNvGraphicFramePr/>
          <p:nvPr/>
        </p:nvGraphicFramePr>
        <p:xfrm>
          <a:off x="152400" y="1047750"/>
          <a:ext cx="3000000" cy="3000000"/>
        </p:xfrm>
        <a:graphic>
          <a:graphicData uri="http://schemas.openxmlformats.org/drawingml/2006/table">
            <a:tbl>
              <a:tblPr bandRow="1" firstRow="1">
                <a:noFill/>
                <a:tableStyleId>{7464859E-D169-4486-8D84-6745F943C17C}</a:tableStyleId>
              </a:tblPr>
              <a:tblGrid>
                <a:gridCol w="2057400"/>
                <a:gridCol w="6629175"/>
              </a:tblGrid>
              <a:tr h="370850">
                <a:tc>
                  <a:txBody>
                    <a:bodyPr>
                      <a:noAutofit/>
                    </a:bodyPr>
                    <a:lstStyle/>
                    <a:p>
                      <a:pPr indent="0" lvl="0" marL="0" marR="0" rtl="0" algn="ctr">
                        <a:lnSpc>
                          <a:spcPct val="100000"/>
                        </a:lnSpc>
                        <a:spcBef>
                          <a:spcPts val="0"/>
                        </a:spcBef>
                        <a:spcAft>
                          <a:spcPts val="0"/>
                        </a:spcAft>
                        <a:buClr>
                          <a:srgbClr val="000000"/>
                        </a:buClr>
                        <a:buSzPts val="319"/>
                        <a:buFont typeface="Arial"/>
                        <a:buNone/>
                      </a:pPr>
                      <a:r>
                        <a:rPr lang="en-US" sz="1275" u="none" cap="none" strike="noStrike"/>
                        <a:t>Term</a:t>
                      </a:r>
                      <a:endParaRPr sz="1400" u="none" cap="none" strike="noStrike"/>
                    </a:p>
                  </a:txBody>
                  <a:tcPr marT="45725" marB="45725" marR="115775" marL="115775"/>
                </a:tc>
                <a:tc>
                  <a:txBody>
                    <a:bodyPr>
                      <a:noAutofit/>
                    </a:bodyPr>
                    <a:lstStyle/>
                    <a:p>
                      <a:pPr indent="0" lvl="0" marL="0" marR="0" rtl="0" algn="ctr">
                        <a:lnSpc>
                          <a:spcPct val="100000"/>
                        </a:lnSpc>
                        <a:spcBef>
                          <a:spcPts val="0"/>
                        </a:spcBef>
                        <a:spcAft>
                          <a:spcPts val="0"/>
                        </a:spcAft>
                        <a:buClr>
                          <a:srgbClr val="000000"/>
                        </a:buClr>
                        <a:buSzPts val="319"/>
                        <a:buFont typeface="Arial"/>
                        <a:buNone/>
                      </a:pPr>
                      <a:r>
                        <a:rPr lang="en-US" sz="1275" u="none" cap="none" strike="noStrike"/>
                        <a:t>Explanation</a:t>
                      </a:r>
                      <a:endParaRPr sz="1400" u="none" cap="none" strike="noStrike"/>
                    </a:p>
                  </a:txBody>
                  <a:tcPr marT="45725" marB="45725" marR="115775" marL="115775"/>
                </a:tc>
              </a:tr>
              <a:tr h="370850">
                <a:tc>
                  <a:txBody>
                    <a:bodyPr>
                      <a:noAutofit/>
                    </a:bodyPr>
                    <a:lstStyle/>
                    <a:p>
                      <a:pPr indent="0" lvl="0" marL="0" marR="0" rtl="0" algn="l">
                        <a:lnSpc>
                          <a:spcPct val="100000"/>
                        </a:lnSpc>
                        <a:spcBef>
                          <a:spcPts val="0"/>
                        </a:spcBef>
                        <a:spcAft>
                          <a:spcPts val="0"/>
                        </a:spcAft>
                        <a:buClr>
                          <a:srgbClr val="000000"/>
                        </a:buClr>
                        <a:buSzPts val="400"/>
                        <a:buFont typeface="Arial"/>
                        <a:buNone/>
                      </a:pPr>
                      <a:r>
                        <a:rPr lang="en-US" sz="1600" u="none" cap="none" strike="noStrike"/>
                        <a:t>P4 Target</a:t>
                      </a:r>
                      <a:endParaRPr sz="1400" u="none" cap="none" strike="noStrike"/>
                    </a:p>
                  </a:txBody>
                  <a:tcPr marT="45725" marB="45725" marR="115775" marL="115775" anchor="ctr"/>
                </a:tc>
                <a:tc>
                  <a:txBody>
                    <a:bodyPr>
                      <a:noAutofit/>
                    </a:bodyPr>
                    <a:lstStyle/>
                    <a:p>
                      <a:pPr indent="0" lvl="0" marL="0" marR="0" rtl="0" algn="l">
                        <a:lnSpc>
                          <a:spcPct val="100000"/>
                        </a:lnSpc>
                        <a:spcBef>
                          <a:spcPts val="0"/>
                        </a:spcBef>
                        <a:spcAft>
                          <a:spcPts val="0"/>
                        </a:spcAft>
                        <a:buClr>
                          <a:srgbClr val="000000"/>
                        </a:buClr>
                        <a:buSzPts val="319"/>
                        <a:buFont typeface="Arial"/>
                        <a:buNone/>
                      </a:pPr>
                      <a:r>
                        <a:rPr lang="en-US" sz="1275" u="none" cap="none" strike="noStrike"/>
                        <a:t>An embodiment of a specific hardware implementation</a:t>
                      </a:r>
                      <a:endParaRPr sz="1400" u="none" cap="none" strike="noStrike"/>
                    </a:p>
                  </a:txBody>
                  <a:tcPr marT="45725" marB="45725" marR="115775" marL="115775"/>
                </a:tc>
              </a:tr>
              <a:tr h="370850">
                <a:tc>
                  <a:txBody>
                    <a:bodyPr>
                      <a:noAutofit/>
                    </a:bodyPr>
                    <a:lstStyle/>
                    <a:p>
                      <a:pPr indent="0" lvl="0" marL="0" marR="0" rtl="0" algn="l">
                        <a:lnSpc>
                          <a:spcPct val="100000"/>
                        </a:lnSpc>
                        <a:spcBef>
                          <a:spcPts val="0"/>
                        </a:spcBef>
                        <a:spcAft>
                          <a:spcPts val="0"/>
                        </a:spcAft>
                        <a:buClr>
                          <a:srgbClr val="000000"/>
                        </a:buClr>
                        <a:buSzPts val="400"/>
                        <a:buFont typeface="Arial"/>
                        <a:buNone/>
                      </a:pPr>
                      <a:r>
                        <a:rPr lang="en-US" sz="1600" u="none" cap="none" strike="noStrike"/>
                        <a:t>P4 Architecture</a:t>
                      </a:r>
                      <a:endParaRPr sz="1400" u="none" cap="none" strike="noStrike"/>
                    </a:p>
                  </a:txBody>
                  <a:tcPr marT="45725" marB="45725" marR="115775" marL="115775" anchor="ctr"/>
                </a:tc>
                <a:tc>
                  <a:txBody>
                    <a:bodyPr>
                      <a:noAutofit/>
                    </a:bodyPr>
                    <a:lstStyle/>
                    <a:p>
                      <a:pPr indent="0" lvl="0" marL="0" marR="0" rtl="0" algn="l">
                        <a:lnSpc>
                          <a:spcPct val="100000"/>
                        </a:lnSpc>
                        <a:spcBef>
                          <a:spcPts val="0"/>
                        </a:spcBef>
                        <a:spcAft>
                          <a:spcPts val="0"/>
                        </a:spcAft>
                        <a:buClr>
                          <a:srgbClr val="000000"/>
                        </a:buClr>
                        <a:buSzPts val="319"/>
                        <a:buFont typeface="Arial"/>
                        <a:buNone/>
                      </a:pPr>
                      <a:r>
                        <a:rPr lang="en-US" sz="1275" u="none" cap="none" strike="noStrike"/>
                        <a:t>Provides an interface to program a target via some set of P4-programmable components, externs, fixed components</a:t>
                      </a:r>
                      <a:endParaRPr sz="1400" u="none" cap="none" strike="noStrike"/>
                    </a:p>
                  </a:txBody>
                  <a:tcPr marT="45725" marB="45725" marR="115775" marL="115775"/>
                </a:tc>
              </a:tr>
            </a:tbl>
          </a:graphicData>
        </a:graphic>
      </p:graphicFrame>
      <p:sp>
        <p:nvSpPr>
          <p:cNvPr id="1973" name="Google Shape;1973;p14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1974" name="Google Shape;1974;p146"/>
          <p:cNvSpPr/>
          <p:nvPr/>
        </p:nvSpPr>
        <p:spPr>
          <a:xfrm>
            <a:off x="1066800" y="3333750"/>
            <a:ext cx="967800" cy="967800"/>
          </a:xfrm>
          <a:prstGeom prst="ellipse">
            <a:avLst/>
          </a:prstGeom>
          <a:gradFill>
            <a:gsLst>
              <a:gs pos="0">
                <a:srgbClr val="759336"/>
              </a:gs>
              <a:gs pos="80000">
                <a:srgbClr val="99C247"/>
              </a:gs>
              <a:gs pos="100000">
                <a:srgbClr val="9BC545"/>
              </a:gs>
            </a:gsLst>
            <a:lin ang="16200038" scaled="0"/>
          </a:gradFill>
          <a:ln>
            <a:noFill/>
          </a:ln>
          <a:effectLst>
            <a:outerShdw blurRad="40000" rotWithShape="0" dir="5400000" dist="23000">
              <a:srgbClr val="000000">
                <a:alpha val="34117"/>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P4</a:t>
            </a:r>
            <a:r>
              <a:rPr b="0" baseline="-25000" i="0" lang="en-US" sz="1200" u="none" cap="none" strike="noStrike">
                <a:solidFill>
                  <a:schemeClr val="lt1"/>
                </a:solidFill>
                <a:latin typeface="Arial"/>
                <a:ea typeface="Arial"/>
                <a:cs typeface="Arial"/>
                <a:sym typeface="Arial"/>
              </a:rPr>
              <a:t>16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Language</a:t>
            </a:r>
            <a:endParaRPr b="0" i="0" sz="1400" u="none" cap="none" strike="noStrike">
              <a:solidFill>
                <a:srgbClr val="000000"/>
              </a:solidFill>
              <a:latin typeface="Arial"/>
              <a:ea typeface="Arial"/>
              <a:cs typeface="Arial"/>
              <a:sym typeface="Arial"/>
            </a:endParaRPr>
          </a:p>
        </p:txBody>
      </p:sp>
      <p:sp>
        <p:nvSpPr>
          <p:cNvPr id="1975" name="Google Shape;1975;p146"/>
          <p:cNvSpPr/>
          <p:nvPr/>
        </p:nvSpPr>
        <p:spPr>
          <a:xfrm>
            <a:off x="2411847" y="3589065"/>
            <a:ext cx="1295400" cy="457200"/>
          </a:xfrm>
          <a:prstGeom prst="roundRect">
            <a:avLst>
              <a:gd fmla="val 16667" name="adj"/>
            </a:avLst>
          </a:prstGeom>
          <a:gradFill>
            <a:gsLst>
              <a:gs pos="0">
                <a:srgbClr val="759336"/>
              </a:gs>
              <a:gs pos="80000">
                <a:srgbClr val="99C247"/>
              </a:gs>
              <a:gs pos="100000">
                <a:srgbClr val="9BC545"/>
              </a:gs>
            </a:gsLst>
            <a:lin ang="16200038" scaled="0"/>
          </a:gra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lt1"/>
              </a:buClr>
              <a:buSzPts val="315"/>
              <a:buFont typeface="Arial"/>
              <a:buNone/>
            </a:pPr>
            <a:r>
              <a:rPr b="0" i="0" lang="en-US" sz="1260" u="none" cap="none" strike="noStrike">
                <a:solidFill>
                  <a:schemeClr val="lt1"/>
                </a:solidFill>
                <a:latin typeface="Arial"/>
                <a:ea typeface="Arial"/>
                <a:cs typeface="Arial"/>
                <a:sym typeface="Arial"/>
              </a:rPr>
              <a:t>P4</a:t>
            </a:r>
            <a:r>
              <a:rPr b="0" baseline="-25000" i="0" lang="en-US" sz="1260" u="none" cap="none" strike="noStrike">
                <a:solidFill>
                  <a:schemeClr val="lt1"/>
                </a:solidFill>
                <a:latin typeface="Arial"/>
                <a:ea typeface="Arial"/>
                <a:cs typeface="Arial"/>
                <a:sym typeface="Arial"/>
              </a:rPr>
              <a:t>16 </a:t>
            </a:r>
            <a:r>
              <a:rPr b="0" i="0" lang="en-US" sz="1260" u="none" cap="none" strike="noStrike">
                <a:solidFill>
                  <a:schemeClr val="lt1"/>
                </a:solidFill>
                <a:latin typeface="Arial"/>
                <a:ea typeface="Arial"/>
                <a:cs typeface="Arial"/>
                <a:sym typeface="Arial"/>
              </a:rPr>
              <a:t>Core Library</a:t>
            </a:r>
            <a:endParaRPr b="0" i="0" sz="1400" u="none" cap="none" strike="noStrike">
              <a:solidFill>
                <a:srgbClr val="000000"/>
              </a:solidFill>
              <a:latin typeface="Arial"/>
              <a:ea typeface="Arial"/>
              <a:cs typeface="Arial"/>
              <a:sym typeface="Arial"/>
            </a:endParaRPr>
          </a:p>
        </p:txBody>
      </p:sp>
      <p:sp>
        <p:nvSpPr>
          <p:cNvPr id="1976" name="Google Shape;1976;p146"/>
          <p:cNvSpPr/>
          <p:nvPr/>
        </p:nvSpPr>
        <p:spPr>
          <a:xfrm>
            <a:off x="4183335" y="3618885"/>
            <a:ext cx="342900" cy="342900"/>
          </a:xfrm>
          <a:prstGeom prst="mathPlus">
            <a:avLst>
              <a:gd fmla="val 23520" name="adj1"/>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77" name="Google Shape;1977;p146"/>
          <p:cNvSpPr/>
          <p:nvPr/>
        </p:nvSpPr>
        <p:spPr>
          <a:xfrm>
            <a:off x="4670970" y="2952750"/>
            <a:ext cx="3253800" cy="16002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Vendor-supplied</a:t>
            </a:r>
            <a:endParaRPr b="0" i="0" sz="1400" u="none" cap="none" strike="noStrike">
              <a:solidFill>
                <a:srgbClr val="000000"/>
              </a:solidFill>
              <a:latin typeface="Arial"/>
              <a:ea typeface="Arial"/>
              <a:cs typeface="Arial"/>
              <a:sym typeface="Arial"/>
            </a:endParaRPr>
          </a:p>
        </p:txBody>
      </p:sp>
      <p:sp>
        <p:nvSpPr>
          <p:cNvPr id="1978" name="Google Shape;1978;p146"/>
          <p:cNvSpPr/>
          <p:nvPr/>
        </p:nvSpPr>
        <p:spPr>
          <a:xfrm>
            <a:off x="4823370" y="3448050"/>
            <a:ext cx="1196400" cy="952500"/>
          </a:xfrm>
          <a:prstGeom prst="roundRect">
            <a:avLst>
              <a:gd fmla="val 16667" name="adj"/>
            </a:avLst>
          </a:prstGeom>
          <a:gradFill>
            <a:gsLst>
              <a:gs pos="0">
                <a:srgbClr val="C86C1F"/>
              </a:gs>
              <a:gs pos="80000">
                <a:srgbClr val="FF8E29"/>
              </a:gs>
              <a:gs pos="100000">
                <a:srgbClr val="FF8D25"/>
              </a:gs>
            </a:gsLst>
            <a:lin ang="16200038" scaled="0"/>
          </a:gra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Extern Libraries</a:t>
            </a:r>
            <a:endParaRPr b="0" i="0" sz="1400" u="none" cap="none" strike="noStrike">
              <a:solidFill>
                <a:srgbClr val="000000"/>
              </a:solidFill>
              <a:latin typeface="Arial"/>
              <a:ea typeface="Arial"/>
              <a:cs typeface="Arial"/>
              <a:sym typeface="Arial"/>
            </a:endParaRPr>
          </a:p>
        </p:txBody>
      </p:sp>
      <p:sp>
        <p:nvSpPr>
          <p:cNvPr id="1979" name="Google Shape;1979;p146"/>
          <p:cNvSpPr/>
          <p:nvPr/>
        </p:nvSpPr>
        <p:spPr>
          <a:xfrm>
            <a:off x="6125497" y="3448050"/>
            <a:ext cx="1647000" cy="952500"/>
          </a:xfrm>
          <a:prstGeom prst="roundRect">
            <a:avLst>
              <a:gd fmla="val 16667" name="adj"/>
            </a:avLst>
          </a:prstGeom>
          <a:gradFill>
            <a:gsLst>
              <a:gs pos="0">
                <a:srgbClr val="C86C1F"/>
              </a:gs>
              <a:gs pos="80000">
                <a:srgbClr val="FF8E29"/>
              </a:gs>
              <a:gs pos="100000">
                <a:srgbClr val="FF8D25"/>
              </a:gs>
            </a:gsLst>
            <a:lin ang="16200038" scaled="0"/>
          </a:gra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Architecture Definition</a:t>
            </a:r>
            <a:endParaRPr b="0" i="0" sz="1400" u="none" cap="none" strike="noStrike">
              <a:solidFill>
                <a:srgbClr val="000000"/>
              </a:solidFill>
              <a:latin typeface="Arial"/>
              <a:ea typeface="Arial"/>
              <a:cs typeface="Arial"/>
              <a:sym typeface="Arial"/>
            </a:endParaRPr>
          </a:p>
        </p:txBody>
      </p:sp>
      <p:pic>
        <p:nvPicPr>
          <p:cNvPr id="1980" name="Google Shape;1980;p146"/>
          <p:cNvPicPr preferRelativeResize="0"/>
          <p:nvPr/>
        </p:nvPicPr>
        <p:blipFill rotWithShape="1">
          <a:blip r:embed="rId3">
            <a:alphaModFix/>
          </a:blip>
          <a:srcRect b="0" l="0" r="0" t="0"/>
          <a:stretch/>
        </p:blipFill>
        <p:spPr>
          <a:xfrm>
            <a:off x="3049525" y="4154399"/>
            <a:ext cx="855988" cy="3200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0"/>
                                        </p:tgtEl>
                                        <p:attrNameLst>
                                          <p:attrName>style.visibility</p:attrName>
                                        </p:attrNameLst>
                                      </p:cBhvr>
                                      <p:to>
                                        <p:strVal val="visible"/>
                                      </p:to>
                                    </p:set>
                                    <p:animEffect filter="fade" transition="in">
                                      <p:cBhvr>
                                        <p:cTn dur="500"/>
                                        <p:tgtEl>
                                          <p:spTgt spid="1970"/>
                                        </p:tgtEl>
                                      </p:cBhvr>
                                    </p:animEffect>
                                  </p:childTnLst>
                                </p:cTn>
                              </p:par>
                              <p:par>
                                <p:cTn fill="hold" nodeType="withEffect" presetClass="entr" presetID="10" presetSubtype="0">
                                  <p:stCondLst>
                                    <p:cond delay="0"/>
                                  </p:stCondLst>
                                  <p:childTnLst>
                                    <p:set>
                                      <p:cBhvr>
                                        <p:cTn dur="1" fill="hold">
                                          <p:stCondLst>
                                            <p:cond delay="0"/>
                                          </p:stCondLst>
                                        </p:cTn>
                                        <p:tgtEl>
                                          <p:spTgt spid="1974"/>
                                        </p:tgtEl>
                                        <p:attrNameLst>
                                          <p:attrName>style.visibility</p:attrName>
                                        </p:attrNameLst>
                                      </p:cBhvr>
                                      <p:to>
                                        <p:strVal val="visible"/>
                                      </p:to>
                                    </p:set>
                                    <p:animEffect filter="fade" transition="in">
                                      <p:cBhvr>
                                        <p:cTn dur="500"/>
                                        <p:tgtEl>
                                          <p:spTgt spid="1974"/>
                                        </p:tgtEl>
                                      </p:cBhvr>
                                    </p:animEffect>
                                  </p:childTnLst>
                                </p:cTn>
                              </p:par>
                              <p:par>
                                <p:cTn fill="hold" nodeType="withEffect" presetClass="entr" presetID="10" presetSubtype="0">
                                  <p:stCondLst>
                                    <p:cond delay="0"/>
                                  </p:stCondLst>
                                  <p:childTnLst>
                                    <p:set>
                                      <p:cBhvr>
                                        <p:cTn dur="1" fill="hold">
                                          <p:stCondLst>
                                            <p:cond delay="0"/>
                                          </p:stCondLst>
                                        </p:cTn>
                                        <p:tgtEl>
                                          <p:spTgt spid="1975"/>
                                        </p:tgtEl>
                                        <p:attrNameLst>
                                          <p:attrName>style.visibility</p:attrName>
                                        </p:attrNameLst>
                                      </p:cBhvr>
                                      <p:to>
                                        <p:strVal val="visible"/>
                                      </p:to>
                                    </p:set>
                                    <p:animEffect filter="fade" transition="in">
                                      <p:cBhvr>
                                        <p:cTn dur="500"/>
                                        <p:tgtEl>
                                          <p:spTgt spid="1975"/>
                                        </p:tgtEl>
                                      </p:cBhvr>
                                    </p:animEffect>
                                  </p:childTnLst>
                                </p:cTn>
                              </p:par>
                              <p:par>
                                <p:cTn fill="hold" nodeType="withEffect" presetClass="entr" presetID="10" presetSubtype="0">
                                  <p:stCondLst>
                                    <p:cond delay="0"/>
                                  </p:stCondLst>
                                  <p:childTnLst>
                                    <p:set>
                                      <p:cBhvr>
                                        <p:cTn dur="1" fill="hold">
                                          <p:stCondLst>
                                            <p:cond delay="0"/>
                                          </p:stCondLst>
                                        </p:cTn>
                                        <p:tgtEl>
                                          <p:spTgt spid="1980"/>
                                        </p:tgtEl>
                                        <p:attrNameLst>
                                          <p:attrName>style.visibility</p:attrName>
                                        </p:attrNameLst>
                                      </p:cBhvr>
                                      <p:to>
                                        <p:strVal val="visible"/>
                                      </p:to>
                                    </p:set>
                                    <p:animEffect filter="fade" transition="in">
                                      <p:cBhvr>
                                        <p:cTn dur="500"/>
                                        <p:tgtEl>
                                          <p:spTgt spid="19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7"/>
                                        </p:tgtEl>
                                        <p:attrNameLst>
                                          <p:attrName>style.visibility</p:attrName>
                                        </p:attrNameLst>
                                      </p:cBhvr>
                                      <p:to>
                                        <p:strVal val="visible"/>
                                      </p:to>
                                    </p:set>
                                    <p:animEffect filter="fade" transition="in">
                                      <p:cBhvr>
                                        <p:cTn dur="500"/>
                                        <p:tgtEl>
                                          <p:spTgt spid="1977"/>
                                        </p:tgtEl>
                                      </p:cBhvr>
                                    </p:animEffect>
                                  </p:childTnLst>
                                </p:cTn>
                              </p:par>
                              <p:par>
                                <p:cTn fill="hold" nodeType="withEffect" presetClass="entr" presetID="10" presetSubtype="0">
                                  <p:stCondLst>
                                    <p:cond delay="0"/>
                                  </p:stCondLst>
                                  <p:childTnLst>
                                    <p:set>
                                      <p:cBhvr>
                                        <p:cTn dur="1" fill="hold">
                                          <p:stCondLst>
                                            <p:cond delay="0"/>
                                          </p:stCondLst>
                                        </p:cTn>
                                        <p:tgtEl>
                                          <p:spTgt spid="1978"/>
                                        </p:tgtEl>
                                        <p:attrNameLst>
                                          <p:attrName>style.visibility</p:attrName>
                                        </p:attrNameLst>
                                      </p:cBhvr>
                                      <p:to>
                                        <p:strVal val="visible"/>
                                      </p:to>
                                    </p:set>
                                    <p:animEffect filter="fade" transition="in">
                                      <p:cBhvr>
                                        <p:cTn dur="500"/>
                                        <p:tgtEl>
                                          <p:spTgt spid="1978"/>
                                        </p:tgtEl>
                                      </p:cBhvr>
                                    </p:animEffect>
                                  </p:childTnLst>
                                </p:cTn>
                              </p:par>
                              <p:par>
                                <p:cTn fill="hold" nodeType="withEffect" presetClass="entr" presetID="10" presetSubtype="0">
                                  <p:stCondLst>
                                    <p:cond delay="0"/>
                                  </p:stCondLst>
                                  <p:childTnLst>
                                    <p:set>
                                      <p:cBhvr>
                                        <p:cTn dur="1" fill="hold">
                                          <p:stCondLst>
                                            <p:cond delay="0"/>
                                          </p:stCondLst>
                                        </p:cTn>
                                        <p:tgtEl>
                                          <p:spTgt spid="1979"/>
                                        </p:tgtEl>
                                        <p:attrNameLst>
                                          <p:attrName>style.visibility</p:attrName>
                                        </p:attrNameLst>
                                      </p:cBhvr>
                                      <p:to>
                                        <p:strVal val="visible"/>
                                      </p:to>
                                    </p:set>
                                    <p:animEffect filter="fade" transition="in">
                                      <p:cBhvr>
                                        <p:cTn dur="500"/>
                                        <p:tgtEl>
                                          <p:spTgt spid="1979"/>
                                        </p:tgtEl>
                                      </p:cBhvr>
                                    </p:animEffect>
                                  </p:childTnLst>
                                </p:cTn>
                              </p:par>
                              <p:par>
                                <p:cTn fill="hold" nodeType="withEffect" presetClass="entr" presetID="2" presetSubtype="4">
                                  <p:stCondLst>
                                    <p:cond delay="0"/>
                                  </p:stCondLst>
                                  <p:childTnLst>
                                    <p:set>
                                      <p:cBhvr>
                                        <p:cTn dur="1" fill="hold">
                                          <p:stCondLst>
                                            <p:cond delay="0"/>
                                          </p:stCondLst>
                                        </p:cTn>
                                        <p:tgtEl>
                                          <p:spTgt spid="1976"/>
                                        </p:tgtEl>
                                        <p:attrNameLst>
                                          <p:attrName>style.visibility</p:attrName>
                                        </p:attrNameLst>
                                      </p:cBhvr>
                                      <p:to>
                                        <p:strVal val="visible"/>
                                      </p:to>
                                    </p:set>
                                    <p:anim calcmode="lin" valueType="num">
                                      <p:cBhvr additive="base">
                                        <p:cTn dur="500"/>
                                        <p:tgtEl>
                                          <p:spTgt spid="19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129"/>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lang="en-US" sz="2430"/>
              <a:t>Goals</a:t>
            </a:r>
            <a:endParaRPr/>
          </a:p>
        </p:txBody>
      </p:sp>
      <p:sp>
        <p:nvSpPr>
          <p:cNvPr id="816" name="Google Shape;816;p129"/>
          <p:cNvSpPr txBox="1"/>
          <p:nvPr>
            <p:ph idx="1" type="body"/>
          </p:nvPr>
        </p:nvSpPr>
        <p:spPr>
          <a:xfrm>
            <a:off x="152675" y="742950"/>
            <a:ext cx="8686800" cy="4114800"/>
          </a:xfrm>
          <a:prstGeom prst="rect">
            <a:avLst/>
          </a:prstGeom>
          <a:noFill/>
          <a:ln>
            <a:noFill/>
          </a:ln>
        </p:spPr>
        <p:txBody>
          <a:bodyPr anchorCtr="0" anchor="t" bIns="45700" lIns="91425" spcFirstLastPara="1" rIns="91425" wrap="square" tIns="45700">
            <a:noAutofit/>
          </a:bodyPr>
          <a:lstStyle/>
          <a:p>
            <a:pPr indent="-199390" lvl="0" marL="205740" marR="0" rtl="0" algn="l">
              <a:lnSpc>
                <a:spcPct val="100000"/>
              </a:lnSpc>
              <a:spcBef>
                <a:spcPts val="131"/>
              </a:spcBef>
              <a:spcAft>
                <a:spcPts val="0"/>
              </a:spcAft>
              <a:buClr>
                <a:srgbClr val="3F3151"/>
              </a:buClr>
              <a:buSzPts val="2000"/>
              <a:buFont typeface="Merriweather Sans"/>
              <a:buChar char="•"/>
            </a:pPr>
            <a:r>
              <a:rPr lang="en-US" sz="2000"/>
              <a:t>Learn P4 Language</a:t>
            </a:r>
            <a:endParaRPr sz="2000"/>
          </a:p>
          <a:p>
            <a:pPr indent="-220980" lvl="1" marL="411480" marR="0" rtl="0" algn="l">
              <a:lnSpc>
                <a:spcPct val="100000"/>
              </a:lnSpc>
              <a:spcBef>
                <a:spcPts val="131"/>
              </a:spcBef>
              <a:spcAft>
                <a:spcPts val="0"/>
              </a:spcAft>
              <a:buClr>
                <a:srgbClr val="205867"/>
              </a:buClr>
              <a:buSzPts val="2000"/>
              <a:buFont typeface="Merriweather Sans"/>
              <a:buChar char="◦"/>
            </a:pPr>
            <a:r>
              <a:rPr lang="en-US" sz="2000"/>
              <a:t>Traditional applications </a:t>
            </a:r>
            <a:endParaRPr b="0" sz="2000"/>
          </a:p>
          <a:p>
            <a:pPr indent="-220980" lvl="1" marL="411480" marR="0" rtl="0" algn="l">
              <a:lnSpc>
                <a:spcPct val="100000"/>
              </a:lnSpc>
              <a:spcBef>
                <a:spcPts val="131"/>
              </a:spcBef>
              <a:spcAft>
                <a:spcPts val="0"/>
              </a:spcAft>
              <a:buClr>
                <a:srgbClr val="205867"/>
              </a:buClr>
              <a:buSzPts val="2000"/>
              <a:buFont typeface="Merriweather Sans"/>
              <a:buChar char="◦"/>
            </a:pPr>
            <a:r>
              <a:rPr lang="en-US" sz="2000"/>
              <a:t>Novel applications</a:t>
            </a:r>
            <a:endParaRPr b="0" sz="2000"/>
          </a:p>
          <a:p>
            <a:pPr indent="-199390" lvl="0" marL="205740" marR="0" rtl="0" algn="l">
              <a:lnSpc>
                <a:spcPct val="100000"/>
              </a:lnSpc>
              <a:spcBef>
                <a:spcPts val="131"/>
              </a:spcBef>
              <a:spcAft>
                <a:spcPts val="0"/>
              </a:spcAft>
              <a:buClr>
                <a:srgbClr val="3F3151"/>
              </a:buClr>
              <a:buSzPts val="2000"/>
              <a:buFont typeface="Merriweather Sans"/>
              <a:buChar char="•"/>
            </a:pPr>
            <a:r>
              <a:rPr lang="en-US" sz="2000"/>
              <a:t>Learn P4 software tools</a:t>
            </a:r>
            <a:endParaRPr sz="2000"/>
          </a:p>
          <a:p>
            <a:pPr indent="-220980" lvl="1" marL="411480" marR="0" rtl="0" algn="l">
              <a:lnSpc>
                <a:spcPct val="100000"/>
              </a:lnSpc>
              <a:spcBef>
                <a:spcPts val="131"/>
              </a:spcBef>
              <a:spcAft>
                <a:spcPts val="0"/>
              </a:spcAft>
              <a:buClr>
                <a:srgbClr val="205867"/>
              </a:buClr>
              <a:buSzPts val="2000"/>
              <a:buFont typeface="Merriweather Sans"/>
              <a:buChar char="◦"/>
            </a:pPr>
            <a:r>
              <a:rPr lang="en-US" sz="2000"/>
              <a:t>P4 Compiler</a:t>
            </a:r>
            <a:endParaRPr sz="2000"/>
          </a:p>
          <a:p>
            <a:pPr indent="-220980" lvl="1" marL="411480" marR="0" rtl="0" algn="l">
              <a:lnSpc>
                <a:spcPct val="100000"/>
              </a:lnSpc>
              <a:spcBef>
                <a:spcPts val="131"/>
              </a:spcBef>
              <a:spcAft>
                <a:spcPts val="0"/>
              </a:spcAft>
              <a:buClr>
                <a:srgbClr val="205867"/>
              </a:buClr>
              <a:buSzPts val="2000"/>
              <a:buFont typeface="Merriweather Sans"/>
              <a:buChar char="◦"/>
            </a:pPr>
            <a:r>
              <a:rPr lang="en-US" sz="2000"/>
              <a:t>BMv2</a:t>
            </a:r>
            <a:endParaRPr sz="2000"/>
          </a:p>
          <a:p>
            <a:pPr indent="-220980" lvl="1" marL="411480" marR="0" rtl="0" algn="l">
              <a:lnSpc>
                <a:spcPct val="100000"/>
              </a:lnSpc>
              <a:spcBef>
                <a:spcPts val="131"/>
              </a:spcBef>
              <a:spcAft>
                <a:spcPts val="0"/>
              </a:spcAft>
              <a:buClr>
                <a:srgbClr val="205867"/>
              </a:buClr>
              <a:buSzPts val="2000"/>
              <a:buFont typeface="Merriweather Sans"/>
              <a:buChar char="◦"/>
            </a:pPr>
            <a:r>
              <a:rPr lang="en-US" sz="2000"/>
              <a:t>P4Runtime</a:t>
            </a:r>
            <a:endParaRPr sz="2000"/>
          </a:p>
          <a:p>
            <a:pPr indent="-199390" lvl="0" marL="205740" marR="0" rtl="0" algn="l">
              <a:lnSpc>
                <a:spcPct val="100000"/>
              </a:lnSpc>
              <a:spcBef>
                <a:spcPts val="131"/>
              </a:spcBef>
              <a:spcAft>
                <a:spcPts val="0"/>
              </a:spcAft>
              <a:buClr>
                <a:srgbClr val="3F3151"/>
              </a:buClr>
              <a:buSzPts val="2000"/>
              <a:buFont typeface="Merriweather Sans"/>
              <a:buChar char="•"/>
            </a:pPr>
            <a:r>
              <a:rPr lang="en-US" sz="2000"/>
              <a:t>Learn about future technology trends</a:t>
            </a:r>
            <a:endParaRPr sz="2000"/>
          </a:p>
          <a:p>
            <a:pPr indent="-220980" lvl="1" marL="411480" marR="0" rtl="0" algn="l">
              <a:lnSpc>
                <a:spcPct val="100000"/>
              </a:lnSpc>
              <a:spcBef>
                <a:spcPts val="131"/>
              </a:spcBef>
              <a:spcAft>
                <a:spcPts val="0"/>
              </a:spcAft>
              <a:buClr>
                <a:srgbClr val="205867"/>
              </a:buClr>
              <a:buSzPts val="2000"/>
              <a:buFont typeface="Merriweather Sans"/>
              <a:buChar char="◦"/>
            </a:pPr>
            <a:r>
              <a:rPr lang="en-US" sz="2000"/>
              <a:t>Keynote by Arvind Krishnamurthy (Washington)</a:t>
            </a:r>
            <a:endParaRPr sz="2000"/>
          </a:p>
          <a:p>
            <a:pPr indent="-220980" lvl="1" marL="411480" marR="0" rtl="0" algn="l">
              <a:lnSpc>
                <a:spcPct val="100000"/>
              </a:lnSpc>
              <a:spcBef>
                <a:spcPts val="131"/>
              </a:spcBef>
              <a:spcAft>
                <a:spcPts val="0"/>
              </a:spcAft>
              <a:buClr>
                <a:srgbClr val="205867"/>
              </a:buClr>
              <a:buSzPts val="2000"/>
              <a:buFont typeface="Merriweather Sans"/>
              <a:buChar char="◦"/>
            </a:pPr>
            <a:r>
              <a:rPr lang="en-US" sz="2000"/>
              <a:t>Panel with representatives from ONF, Kaloom, and Keysight</a:t>
            </a:r>
            <a:endParaRPr sz="2000"/>
          </a:p>
          <a:p>
            <a:pPr indent="-199390" lvl="0" marL="205740" marR="0" rtl="0" algn="l">
              <a:lnSpc>
                <a:spcPct val="100000"/>
              </a:lnSpc>
              <a:spcBef>
                <a:spcPts val="131"/>
              </a:spcBef>
              <a:spcAft>
                <a:spcPts val="0"/>
              </a:spcAft>
              <a:buClr>
                <a:srgbClr val="3F3151"/>
              </a:buClr>
              <a:buSzPts val="2000"/>
              <a:buFont typeface="Merriweather Sans"/>
              <a:buChar char="•"/>
            </a:pPr>
            <a:r>
              <a:rPr lang="en-US" sz="2000"/>
              <a:t>Networking (the other kind)</a:t>
            </a:r>
            <a:endParaRPr sz="2000"/>
          </a:p>
          <a:p>
            <a:pPr indent="-199390" lvl="0" marL="205740" marR="0" rtl="0" algn="l">
              <a:lnSpc>
                <a:spcPct val="100000"/>
              </a:lnSpc>
              <a:spcBef>
                <a:spcPts val="131"/>
              </a:spcBef>
              <a:spcAft>
                <a:spcPts val="0"/>
              </a:spcAft>
              <a:buClr>
                <a:srgbClr val="3F3151"/>
              </a:buClr>
              <a:buSzPts val="2000"/>
              <a:buFont typeface="Merriweather Sans"/>
              <a:buChar char="•"/>
            </a:pPr>
            <a:r>
              <a:rPr lang="en-US" sz="2000"/>
              <a:t>Have fun!</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4" name="Shape 1984"/>
        <p:cNvGrpSpPr/>
        <p:nvPr/>
      </p:nvGrpSpPr>
      <p:grpSpPr>
        <a:xfrm>
          <a:off x="0" y="0"/>
          <a:ext cx="0" cy="0"/>
          <a:chOff x="0" y="0"/>
          <a:chExt cx="0" cy="0"/>
        </a:xfrm>
      </p:grpSpPr>
      <p:sp>
        <p:nvSpPr>
          <p:cNvPr id="1985" name="Google Shape;1985;p14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Example Architectures and Targets</a:t>
            </a:r>
            <a:endParaRPr b="1" i="0" sz="2700" u="none" cap="none" strike="noStrike">
              <a:solidFill>
                <a:schemeClr val="dk1"/>
              </a:solidFill>
              <a:latin typeface="Arial"/>
              <a:ea typeface="Arial"/>
              <a:cs typeface="Arial"/>
              <a:sym typeface="Arial"/>
            </a:endParaRPr>
          </a:p>
        </p:txBody>
      </p:sp>
      <p:sp>
        <p:nvSpPr>
          <p:cNvPr id="1986" name="Google Shape;1986;p14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grpSp>
        <p:nvGrpSpPr>
          <p:cNvPr id="1987" name="Google Shape;1987;p147"/>
          <p:cNvGrpSpPr/>
          <p:nvPr/>
        </p:nvGrpSpPr>
        <p:grpSpPr>
          <a:xfrm>
            <a:off x="1663532" y="1087167"/>
            <a:ext cx="572065" cy="822960"/>
            <a:chOff x="5377555" y="2488090"/>
            <a:chExt cx="1124480" cy="1626817"/>
          </a:xfrm>
        </p:grpSpPr>
        <p:grpSp>
          <p:nvGrpSpPr>
            <p:cNvPr id="1988" name="Google Shape;1988;p147"/>
            <p:cNvGrpSpPr/>
            <p:nvPr/>
          </p:nvGrpSpPr>
          <p:grpSpPr>
            <a:xfrm>
              <a:off x="5377555" y="2488090"/>
              <a:ext cx="1124480" cy="1626817"/>
              <a:chOff x="1485649" y="3204985"/>
              <a:chExt cx="1124480" cy="2169089"/>
            </a:xfrm>
          </p:grpSpPr>
          <p:sp>
            <p:nvSpPr>
              <p:cNvPr id="1989" name="Google Shape;1989;p147"/>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990" name="Google Shape;1990;p147"/>
              <p:cNvSpPr/>
              <p:nvPr/>
            </p:nvSpPr>
            <p:spPr>
              <a:xfrm>
                <a:off x="1485649" y="3204985"/>
                <a:ext cx="1124400" cy="2157600"/>
              </a:xfrm>
              <a:prstGeom prst="rect">
                <a:avLst/>
              </a:prstGeom>
              <a:solidFill>
                <a:schemeClr val="lt1">
                  <a:alpha val="69019"/>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991" name="Google Shape;1991;p147"/>
            <p:cNvGrpSpPr/>
            <p:nvPr/>
          </p:nvGrpSpPr>
          <p:grpSpPr>
            <a:xfrm>
              <a:off x="5535508" y="2564615"/>
              <a:ext cx="909363" cy="1479767"/>
              <a:chOff x="2449931" y="225721"/>
              <a:chExt cx="909363" cy="1973023"/>
            </a:xfrm>
          </p:grpSpPr>
          <p:sp>
            <p:nvSpPr>
              <p:cNvPr id="1992" name="Google Shape;1992;p147"/>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1993" name="Google Shape;1993;p147"/>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94" name="Google Shape;1994;p147"/>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95" name="Google Shape;1995;p147"/>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96" name="Google Shape;1996;p147"/>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97" name="Google Shape;1997;p147"/>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98" name="Google Shape;1998;p147"/>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99" name="Google Shape;1999;p147"/>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00" name="Google Shape;2000;p147"/>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01" name="Google Shape;2001;p147"/>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02" name="Google Shape;2002;p147"/>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03" name="Google Shape;2003;p147"/>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sp>
        <p:nvSpPr>
          <p:cNvPr id="2004" name="Google Shape;2004;p147"/>
          <p:cNvSpPr/>
          <p:nvPr/>
        </p:nvSpPr>
        <p:spPr>
          <a:xfrm>
            <a:off x="2423402" y="1069371"/>
            <a:ext cx="524281" cy="818602"/>
          </a:xfrm>
          <a:prstGeom prst="roundRect">
            <a:avLst>
              <a:gd fmla="val 16667" name="adj"/>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1" i="0" lang="en-US" sz="1200" u="none" cap="none" strike="noStrike">
                <a:solidFill>
                  <a:schemeClr val="lt1"/>
                </a:solidFill>
                <a:latin typeface="Arial"/>
                <a:ea typeface="Arial"/>
                <a:cs typeface="Arial"/>
                <a:sym typeface="Arial"/>
              </a:rPr>
              <a:t>TM</a:t>
            </a:r>
            <a:endParaRPr b="0" i="0" sz="1200" u="none" cap="none" strike="noStrike">
              <a:solidFill>
                <a:srgbClr val="000000"/>
              </a:solidFill>
              <a:latin typeface="Arial"/>
              <a:ea typeface="Arial"/>
              <a:cs typeface="Arial"/>
              <a:sym typeface="Arial"/>
            </a:endParaRPr>
          </a:p>
        </p:txBody>
      </p:sp>
      <p:grpSp>
        <p:nvGrpSpPr>
          <p:cNvPr id="2005" name="Google Shape;2005;p147"/>
          <p:cNvGrpSpPr/>
          <p:nvPr/>
        </p:nvGrpSpPr>
        <p:grpSpPr>
          <a:xfrm>
            <a:off x="3080204" y="1079435"/>
            <a:ext cx="572065" cy="822960"/>
            <a:chOff x="5377555" y="2488090"/>
            <a:chExt cx="1124480" cy="1626817"/>
          </a:xfrm>
        </p:grpSpPr>
        <p:grpSp>
          <p:nvGrpSpPr>
            <p:cNvPr id="2006" name="Google Shape;2006;p147"/>
            <p:cNvGrpSpPr/>
            <p:nvPr/>
          </p:nvGrpSpPr>
          <p:grpSpPr>
            <a:xfrm>
              <a:off x="5377555" y="2488090"/>
              <a:ext cx="1124480" cy="1626817"/>
              <a:chOff x="1485649" y="3204985"/>
              <a:chExt cx="1124480" cy="2169089"/>
            </a:xfrm>
          </p:grpSpPr>
          <p:sp>
            <p:nvSpPr>
              <p:cNvPr id="2007" name="Google Shape;2007;p147"/>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008" name="Google Shape;2008;p147"/>
              <p:cNvSpPr/>
              <p:nvPr/>
            </p:nvSpPr>
            <p:spPr>
              <a:xfrm>
                <a:off x="1485649" y="3204985"/>
                <a:ext cx="1124400" cy="2157600"/>
              </a:xfrm>
              <a:prstGeom prst="rect">
                <a:avLst/>
              </a:prstGeom>
              <a:solidFill>
                <a:schemeClr val="lt1">
                  <a:alpha val="69019"/>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009" name="Google Shape;2009;p147"/>
            <p:cNvGrpSpPr/>
            <p:nvPr/>
          </p:nvGrpSpPr>
          <p:grpSpPr>
            <a:xfrm>
              <a:off x="5535508" y="2564615"/>
              <a:ext cx="909363" cy="1479767"/>
              <a:chOff x="2449931" y="225721"/>
              <a:chExt cx="909363" cy="1973023"/>
            </a:xfrm>
          </p:grpSpPr>
          <p:sp>
            <p:nvSpPr>
              <p:cNvPr id="2010" name="Google Shape;2010;p147"/>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2011" name="Google Shape;2011;p147"/>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2" name="Google Shape;2012;p147"/>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3" name="Google Shape;2013;p147"/>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4" name="Google Shape;2014;p147"/>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5" name="Google Shape;2015;p147"/>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6" name="Google Shape;2016;p147"/>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7" name="Google Shape;2017;p147"/>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8" name="Google Shape;2018;p147"/>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9" name="Google Shape;2019;p147"/>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20" name="Google Shape;2020;p147"/>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21" name="Google Shape;2021;p147"/>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grpSp>
        <p:nvGrpSpPr>
          <p:cNvPr id="2022" name="Google Shape;2022;p147"/>
          <p:cNvGrpSpPr/>
          <p:nvPr/>
        </p:nvGrpSpPr>
        <p:grpSpPr>
          <a:xfrm>
            <a:off x="3829028" y="1078009"/>
            <a:ext cx="553292" cy="832295"/>
            <a:chOff x="7478671" y="1969421"/>
            <a:chExt cx="842700" cy="1638300"/>
          </a:xfrm>
        </p:grpSpPr>
        <p:sp>
          <p:nvSpPr>
            <p:cNvPr id="2023" name="Google Shape;2023;p147"/>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2024" name="Google Shape;2024;p147"/>
            <p:cNvGrpSpPr/>
            <p:nvPr/>
          </p:nvGrpSpPr>
          <p:grpSpPr>
            <a:xfrm>
              <a:off x="7610284" y="2193156"/>
              <a:ext cx="552418" cy="519116"/>
              <a:chOff x="8131742" y="4009313"/>
              <a:chExt cx="552418" cy="692155"/>
            </a:xfrm>
          </p:grpSpPr>
          <p:grpSp>
            <p:nvGrpSpPr>
              <p:cNvPr id="2025" name="Google Shape;2025;p147"/>
              <p:cNvGrpSpPr/>
              <p:nvPr/>
            </p:nvGrpSpPr>
            <p:grpSpPr>
              <a:xfrm>
                <a:off x="8131742" y="4009313"/>
                <a:ext cx="551675" cy="228589"/>
                <a:chOff x="7660967" y="1751776"/>
                <a:chExt cx="1040700" cy="450600"/>
              </a:xfrm>
            </p:grpSpPr>
            <p:sp>
              <p:nvSpPr>
                <p:cNvPr id="2026" name="Google Shape;2026;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27" name="Google Shape;2027;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28" name="Google Shape;2028;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029" name="Google Shape;2029;p147"/>
              <p:cNvGrpSpPr/>
              <p:nvPr/>
            </p:nvGrpSpPr>
            <p:grpSpPr>
              <a:xfrm>
                <a:off x="8132485" y="4472879"/>
                <a:ext cx="551675" cy="228589"/>
                <a:chOff x="7660967" y="1751776"/>
                <a:chExt cx="1040700" cy="450600"/>
              </a:xfrm>
            </p:grpSpPr>
            <p:sp>
              <p:nvSpPr>
                <p:cNvPr id="2030" name="Google Shape;2030;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31" name="Google Shape;2031;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32" name="Google Shape;2032;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nvGrpSpPr>
            <p:cNvPr id="2033" name="Google Shape;2033;p147"/>
            <p:cNvGrpSpPr/>
            <p:nvPr/>
          </p:nvGrpSpPr>
          <p:grpSpPr>
            <a:xfrm>
              <a:off x="7611027" y="2888730"/>
              <a:ext cx="552418" cy="519116"/>
              <a:chOff x="8131742" y="4009313"/>
              <a:chExt cx="552418" cy="692155"/>
            </a:xfrm>
          </p:grpSpPr>
          <p:grpSp>
            <p:nvGrpSpPr>
              <p:cNvPr id="2034" name="Google Shape;2034;p147"/>
              <p:cNvGrpSpPr/>
              <p:nvPr/>
            </p:nvGrpSpPr>
            <p:grpSpPr>
              <a:xfrm>
                <a:off x="8131742" y="4009313"/>
                <a:ext cx="551675" cy="228589"/>
                <a:chOff x="7660967" y="1751776"/>
                <a:chExt cx="1040700" cy="450600"/>
              </a:xfrm>
            </p:grpSpPr>
            <p:sp>
              <p:nvSpPr>
                <p:cNvPr id="2035" name="Google Shape;2035;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36" name="Google Shape;2036;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37" name="Google Shape;2037;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038" name="Google Shape;2038;p147"/>
              <p:cNvGrpSpPr/>
              <p:nvPr/>
            </p:nvGrpSpPr>
            <p:grpSpPr>
              <a:xfrm>
                <a:off x="8132485" y="4472879"/>
                <a:ext cx="551675" cy="228589"/>
                <a:chOff x="7660967" y="1751776"/>
                <a:chExt cx="1040700" cy="450600"/>
              </a:xfrm>
            </p:grpSpPr>
            <p:sp>
              <p:nvSpPr>
                <p:cNvPr id="2039" name="Google Shape;2039;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40" name="Google Shape;2040;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41" name="Google Shape;2041;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grpSp>
        <p:nvGrpSpPr>
          <p:cNvPr id="2042" name="Google Shape;2042;p147"/>
          <p:cNvGrpSpPr/>
          <p:nvPr/>
        </p:nvGrpSpPr>
        <p:grpSpPr>
          <a:xfrm>
            <a:off x="2013149" y="2360228"/>
            <a:ext cx="572065" cy="822960"/>
            <a:chOff x="5377555" y="2488090"/>
            <a:chExt cx="1124480" cy="1626817"/>
          </a:xfrm>
        </p:grpSpPr>
        <p:grpSp>
          <p:nvGrpSpPr>
            <p:cNvPr id="2043" name="Google Shape;2043;p147"/>
            <p:cNvGrpSpPr/>
            <p:nvPr/>
          </p:nvGrpSpPr>
          <p:grpSpPr>
            <a:xfrm>
              <a:off x="5377555" y="2488090"/>
              <a:ext cx="1124480" cy="1626817"/>
              <a:chOff x="1485649" y="3204985"/>
              <a:chExt cx="1124480" cy="2169089"/>
            </a:xfrm>
          </p:grpSpPr>
          <p:sp>
            <p:nvSpPr>
              <p:cNvPr id="2044" name="Google Shape;2044;p147"/>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045" name="Google Shape;2045;p147"/>
              <p:cNvSpPr/>
              <p:nvPr/>
            </p:nvSpPr>
            <p:spPr>
              <a:xfrm>
                <a:off x="1485649" y="3204985"/>
                <a:ext cx="1124400" cy="2157600"/>
              </a:xfrm>
              <a:prstGeom prst="rect">
                <a:avLst/>
              </a:prstGeom>
              <a:solidFill>
                <a:schemeClr val="lt1">
                  <a:alpha val="69019"/>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046" name="Google Shape;2046;p147"/>
            <p:cNvGrpSpPr/>
            <p:nvPr/>
          </p:nvGrpSpPr>
          <p:grpSpPr>
            <a:xfrm>
              <a:off x="5535508" y="2564615"/>
              <a:ext cx="909363" cy="1479767"/>
              <a:chOff x="2449931" y="225721"/>
              <a:chExt cx="909363" cy="1973023"/>
            </a:xfrm>
          </p:grpSpPr>
          <p:sp>
            <p:nvSpPr>
              <p:cNvPr id="2047" name="Google Shape;2047;p147"/>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2048" name="Google Shape;2048;p147"/>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49" name="Google Shape;2049;p147"/>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0" name="Google Shape;2050;p147"/>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1" name="Google Shape;2051;p147"/>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2" name="Google Shape;2052;p147"/>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3" name="Google Shape;2053;p147"/>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4" name="Google Shape;2054;p147"/>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5" name="Google Shape;2055;p147"/>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6" name="Google Shape;2056;p147"/>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7" name="Google Shape;2057;p147"/>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8" name="Google Shape;2058;p147"/>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sp>
        <p:nvSpPr>
          <p:cNvPr id="2059" name="Google Shape;2059;p147"/>
          <p:cNvSpPr/>
          <p:nvPr/>
        </p:nvSpPr>
        <p:spPr>
          <a:xfrm>
            <a:off x="3477586" y="2373921"/>
            <a:ext cx="524281" cy="818602"/>
          </a:xfrm>
          <a:prstGeom prst="roundRect">
            <a:avLst>
              <a:gd fmla="val 16667" name="adj"/>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1" i="0" lang="en-US" sz="1200" u="none" cap="none" strike="noStrike">
                <a:solidFill>
                  <a:schemeClr val="lt1"/>
                </a:solidFill>
                <a:latin typeface="Arial"/>
                <a:ea typeface="Arial"/>
                <a:cs typeface="Arial"/>
                <a:sym typeface="Arial"/>
              </a:rPr>
              <a:t>TM</a:t>
            </a:r>
            <a:endParaRPr b="0" i="0" sz="1200" u="none" cap="none" strike="noStrike">
              <a:solidFill>
                <a:srgbClr val="000000"/>
              </a:solidFill>
              <a:latin typeface="Arial"/>
              <a:ea typeface="Arial"/>
              <a:cs typeface="Arial"/>
              <a:sym typeface="Arial"/>
            </a:endParaRPr>
          </a:p>
        </p:txBody>
      </p:sp>
      <p:grpSp>
        <p:nvGrpSpPr>
          <p:cNvPr id="2060" name="Google Shape;2060;p147"/>
          <p:cNvGrpSpPr/>
          <p:nvPr/>
        </p:nvGrpSpPr>
        <p:grpSpPr>
          <a:xfrm>
            <a:off x="2761973" y="2372216"/>
            <a:ext cx="553292" cy="832295"/>
            <a:chOff x="7478671" y="1969421"/>
            <a:chExt cx="842700" cy="1638300"/>
          </a:xfrm>
        </p:grpSpPr>
        <p:sp>
          <p:nvSpPr>
            <p:cNvPr id="2061" name="Google Shape;2061;p147"/>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2062" name="Google Shape;2062;p147"/>
            <p:cNvGrpSpPr/>
            <p:nvPr/>
          </p:nvGrpSpPr>
          <p:grpSpPr>
            <a:xfrm>
              <a:off x="7610284" y="2193156"/>
              <a:ext cx="552418" cy="519116"/>
              <a:chOff x="8131742" y="4009313"/>
              <a:chExt cx="552418" cy="692155"/>
            </a:xfrm>
          </p:grpSpPr>
          <p:grpSp>
            <p:nvGrpSpPr>
              <p:cNvPr id="2063" name="Google Shape;2063;p147"/>
              <p:cNvGrpSpPr/>
              <p:nvPr/>
            </p:nvGrpSpPr>
            <p:grpSpPr>
              <a:xfrm>
                <a:off x="8131742" y="4009313"/>
                <a:ext cx="551675" cy="228589"/>
                <a:chOff x="7660967" y="1751776"/>
                <a:chExt cx="1040700" cy="450600"/>
              </a:xfrm>
            </p:grpSpPr>
            <p:sp>
              <p:nvSpPr>
                <p:cNvPr id="2064" name="Google Shape;2064;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65" name="Google Shape;2065;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66" name="Google Shape;2066;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067" name="Google Shape;2067;p147"/>
              <p:cNvGrpSpPr/>
              <p:nvPr/>
            </p:nvGrpSpPr>
            <p:grpSpPr>
              <a:xfrm>
                <a:off x="8132485" y="4472879"/>
                <a:ext cx="551675" cy="228589"/>
                <a:chOff x="7660967" y="1751776"/>
                <a:chExt cx="1040700" cy="450600"/>
              </a:xfrm>
            </p:grpSpPr>
            <p:sp>
              <p:nvSpPr>
                <p:cNvPr id="2068" name="Google Shape;2068;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69" name="Google Shape;2069;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70" name="Google Shape;2070;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nvGrpSpPr>
            <p:cNvPr id="2071" name="Google Shape;2071;p147"/>
            <p:cNvGrpSpPr/>
            <p:nvPr/>
          </p:nvGrpSpPr>
          <p:grpSpPr>
            <a:xfrm>
              <a:off x="7611027" y="2888730"/>
              <a:ext cx="552418" cy="519116"/>
              <a:chOff x="8131742" y="4009313"/>
              <a:chExt cx="552418" cy="692155"/>
            </a:xfrm>
          </p:grpSpPr>
          <p:grpSp>
            <p:nvGrpSpPr>
              <p:cNvPr id="2072" name="Google Shape;2072;p147"/>
              <p:cNvGrpSpPr/>
              <p:nvPr/>
            </p:nvGrpSpPr>
            <p:grpSpPr>
              <a:xfrm>
                <a:off x="8131742" y="4009313"/>
                <a:ext cx="551675" cy="228589"/>
                <a:chOff x="7660967" y="1751776"/>
                <a:chExt cx="1040700" cy="450600"/>
              </a:xfrm>
            </p:grpSpPr>
            <p:sp>
              <p:nvSpPr>
                <p:cNvPr id="2073" name="Google Shape;2073;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74" name="Google Shape;2074;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75" name="Google Shape;2075;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076" name="Google Shape;2076;p147"/>
              <p:cNvGrpSpPr/>
              <p:nvPr/>
            </p:nvGrpSpPr>
            <p:grpSpPr>
              <a:xfrm>
                <a:off x="8132485" y="4472879"/>
                <a:ext cx="551675" cy="228589"/>
                <a:chOff x="7660967" y="1751776"/>
                <a:chExt cx="1040700" cy="450600"/>
              </a:xfrm>
            </p:grpSpPr>
            <p:sp>
              <p:nvSpPr>
                <p:cNvPr id="2077" name="Google Shape;2077;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78" name="Google Shape;2078;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79" name="Google Shape;2079;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grpSp>
        <p:nvGrpSpPr>
          <p:cNvPr id="2080" name="Google Shape;2080;p147"/>
          <p:cNvGrpSpPr/>
          <p:nvPr/>
        </p:nvGrpSpPr>
        <p:grpSpPr>
          <a:xfrm>
            <a:off x="1004810" y="3934644"/>
            <a:ext cx="572065" cy="822960"/>
            <a:chOff x="5377555" y="2488090"/>
            <a:chExt cx="1124480" cy="1626817"/>
          </a:xfrm>
        </p:grpSpPr>
        <p:grpSp>
          <p:nvGrpSpPr>
            <p:cNvPr id="2081" name="Google Shape;2081;p147"/>
            <p:cNvGrpSpPr/>
            <p:nvPr/>
          </p:nvGrpSpPr>
          <p:grpSpPr>
            <a:xfrm>
              <a:off x="5377555" y="2488090"/>
              <a:ext cx="1124480" cy="1626817"/>
              <a:chOff x="1485649" y="3204985"/>
              <a:chExt cx="1124480" cy="2169089"/>
            </a:xfrm>
          </p:grpSpPr>
          <p:sp>
            <p:nvSpPr>
              <p:cNvPr id="2082" name="Google Shape;2082;p147"/>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083" name="Google Shape;2083;p147"/>
              <p:cNvSpPr/>
              <p:nvPr/>
            </p:nvSpPr>
            <p:spPr>
              <a:xfrm>
                <a:off x="1485649" y="3204985"/>
                <a:ext cx="1124400" cy="2157600"/>
              </a:xfrm>
              <a:prstGeom prst="rect">
                <a:avLst/>
              </a:prstGeom>
              <a:solidFill>
                <a:schemeClr val="lt1">
                  <a:alpha val="69019"/>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084" name="Google Shape;2084;p147"/>
            <p:cNvGrpSpPr/>
            <p:nvPr/>
          </p:nvGrpSpPr>
          <p:grpSpPr>
            <a:xfrm>
              <a:off x="5535508" y="2564615"/>
              <a:ext cx="909363" cy="1479767"/>
              <a:chOff x="2449931" y="225721"/>
              <a:chExt cx="909363" cy="1973023"/>
            </a:xfrm>
          </p:grpSpPr>
          <p:sp>
            <p:nvSpPr>
              <p:cNvPr id="2085" name="Google Shape;2085;p147"/>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2086" name="Google Shape;2086;p147"/>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87" name="Google Shape;2087;p147"/>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88" name="Google Shape;2088;p147"/>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89" name="Google Shape;2089;p147"/>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90" name="Google Shape;2090;p147"/>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91" name="Google Shape;2091;p147"/>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92" name="Google Shape;2092;p147"/>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93" name="Google Shape;2093;p147"/>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94" name="Google Shape;2094;p147"/>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95" name="Google Shape;2095;p147"/>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96" name="Google Shape;2096;p147"/>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sp>
        <p:nvSpPr>
          <p:cNvPr id="2097" name="Google Shape;2097;p147"/>
          <p:cNvSpPr/>
          <p:nvPr/>
        </p:nvSpPr>
        <p:spPr>
          <a:xfrm>
            <a:off x="2497225" y="3936021"/>
            <a:ext cx="524281" cy="818602"/>
          </a:xfrm>
          <a:prstGeom prst="roundRect">
            <a:avLst>
              <a:gd fmla="val 16667" name="adj"/>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1" i="0" lang="en-US" sz="1200" u="none" cap="none" strike="noStrike">
                <a:solidFill>
                  <a:schemeClr val="lt1"/>
                </a:solidFill>
                <a:latin typeface="Arial"/>
                <a:ea typeface="Arial"/>
                <a:cs typeface="Arial"/>
                <a:sym typeface="Arial"/>
              </a:rPr>
              <a:t>TM</a:t>
            </a:r>
            <a:endParaRPr b="0" i="0" sz="1200" u="none" cap="none" strike="noStrike">
              <a:solidFill>
                <a:srgbClr val="000000"/>
              </a:solidFill>
              <a:latin typeface="Arial"/>
              <a:ea typeface="Arial"/>
              <a:cs typeface="Arial"/>
              <a:sym typeface="Arial"/>
            </a:endParaRPr>
          </a:p>
        </p:txBody>
      </p:sp>
      <p:grpSp>
        <p:nvGrpSpPr>
          <p:cNvPr id="2098" name="Google Shape;2098;p147"/>
          <p:cNvGrpSpPr/>
          <p:nvPr/>
        </p:nvGrpSpPr>
        <p:grpSpPr>
          <a:xfrm>
            <a:off x="3915134" y="3932464"/>
            <a:ext cx="572065" cy="822960"/>
            <a:chOff x="5377555" y="2488090"/>
            <a:chExt cx="1124480" cy="1626817"/>
          </a:xfrm>
        </p:grpSpPr>
        <p:grpSp>
          <p:nvGrpSpPr>
            <p:cNvPr id="2099" name="Google Shape;2099;p147"/>
            <p:cNvGrpSpPr/>
            <p:nvPr/>
          </p:nvGrpSpPr>
          <p:grpSpPr>
            <a:xfrm>
              <a:off x="5377555" y="2488090"/>
              <a:ext cx="1124480" cy="1626817"/>
              <a:chOff x="1485649" y="3204985"/>
              <a:chExt cx="1124480" cy="2169089"/>
            </a:xfrm>
          </p:grpSpPr>
          <p:sp>
            <p:nvSpPr>
              <p:cNvPr id="2100" name="Google Shape;2100;p147"/>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101" name="Google Shape;2101;p147"/>
              <p:cNvSpPr/>
              <p:nvPr/>
            </p:nvSpPr>
            <p:spPr>
              <a:xfrm>
                <a:off x="1485649" y="3204985"/>
                <a:ext cx="1124400" cy="2157600"/>
              </a:xfrm>
              <a:prstGeom prst="rect">
                <a:avLst/>
              </a:prstGeom>
              <a:solidFill>
                <a:schemeClr val="lt1">
                  <a:alpha val="69019"/>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102" name="Google Shape;2102;p147"/>
            <p:cNvGrpSpPr/>
            <p:nvPr/>
          </p:nvGrpSpPr>
          <p:grpSpPr>
            <a:xfrm>
              <a:off x="5535508" y="2564615"/>
              <a:ext cx="909363" cy="1479767"/>
              <a:chOff x="2449931" y="225721"/>
              <a:chExt cx="909363" cy="1973023"/>
            </a:xfrm>
          </p:grpSpPr>
          <p:sp>
            <p:nvSpPr>
              <p:cNvPr id="2103" name="Google Shape;2103;p147"/>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2104" name="Google Shape;2104;p147"/>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05" name="Google Shape;2105;p147"/>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06" name="Google Shape;2106;p147"/>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07" name="Google Shape;2107;p147"/>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08" name="Google Shape;2108;p147"/>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09" name="Google Shape;2109;p147"/>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10" name="Google Shape;2110;p147"/>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11" name="Google Shape;2111;p147"/>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12" name="Google Shape;2112;p147"/>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13" name="Google Shape;2113;p147"/>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14" name="Google Shape;2114;p147"/>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grpSp>
        <p:nvGrpSpPr>
          <p:cNvPr id="2115" name="Google Shape;2115;p147"/>
          <p:cNvGrpSpPr/>
          <p:nvPr/>
        </p:nvGrpSpPr>
        <p:grpSpPr>
          <a:xfrm>
            <a:off x="1772167" y="3926267"/>
            <a:ext cx="553292" cy="832295"/>
            <a:chOff x="7478671" y="1969421"/>
            <a:chExt cx="842700" cy="1638300"/>
          </a:xfrm>
        </p:grpSpPr>
        <p:sp>
          <p:nvSpPr>
            <p:cNvPr id="2116" name="Google Shape;2116;p147"/>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2117" name="Google Shape;2117;p147"/>
            <p:cNvGrpSpPr/>
            <p:nvPr/>
          </p:nvGrpSpPr>
          <p:grpSpPr>
            <a:xfrm>
              <a:off x="7610284" y="2193156"/>
              <a:ext cx="552418" cy="519116"/>
              <a:chOff x="8131742" y="4009313"/>
              <a:chExt cx="552418" cy="692155"/>
            </a:xfrm>
          </p:grpSpPr>
          <p:grpSp>
            <p:nvGrpSpPr>
              <p:cNvPr id="2118" name="Google Shape;2118;p147"/>
              <p:cNvGrpSpPr/>
              <p:nvPr/>
            </p:nvGrpSpPr>
            <p:grpSpPr>
              <a:xfrm>
                <a:off x="8131742" y="4009313"/>
                <a:ext cx="551675" cy="228589"/>
                <a:chOff x="7660967" y="1751776"/>
                <a:chExt cx="1040700" cy="450600"/>
              </a:xfrm>
            </p:grpSpPr>
            <p:sp>
              <p:nvSpPr>
                <p:cNvPr id="2119" name="Google Shape;2119;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20" name="Google Shape;2120;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21" name="Google Shape;2121;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122" name="Google Shape;2122;p147"/>
              <p:cNvGrpSpPr/>
              <p:nvPr/>
            </p:nvGrpSpPr>
            <p:grpSpPr>
              <a:xfrm>
                <a:off x="8132485" y="4472879"/>
                <a:ext cx="551675" cy="228589"/>
                <a:chOff x="7660967" y="1751776"/>
                <a:chExt cx="1040700" cy="450600"/>
              </a:xfrm>
            </p:grpSpPr>
            <p:sp>
              <p:nvSpPr>
                <p:cNvPr id="2123" name="Google Shape;2123;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24" name="Google Shape;2124;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25" name="Google Shape;2125;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nvGrpSpPr>
            <p:cNvPr id="2126" name="Google Shape;2126;p147"/>
            <p:cNvGrpSpPr/>
            <p:nvPr/>
          </p:nvGrpSpPr>
          <p:grpSpPr>
            <a:xfrm>
              <a:off x="7611027" y="2888730"/>
              <a:ext cx="552418" cy="519116"/>
              <a:chOff x="8131742" y="4009313"/>
              <a:chExt cx="552418" cy="692155"/>
            </a:xfrm>
          </p:grpSpPr>
          <p:grpSp>
            <p:nvGrpSpPr>
              <p:cNvPr id="2127" name="Google Shape;2127;p147"/>
              <p:cNvGrpSpPr/>
              <p:nvPr/>
            </p:nvGrpSpPr>
            <p:grpSpPr>
              <a:xfrm>
                <a:off x="8131742" y="4009313"/>
                <a:ext cx="551675" cy="228589"/>
                <a:chOff x="7660967" y="1751776"/>
                <a:chExt cx="1040700" cy="450600"/>
              </a:xfrm>
            </p:grpSpPr>
            <p:sp>
              <p:nvSpPr>
                <p:cNvPr id="2128" name="Google Shape;2128;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29" name="Google Shape;2129;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30" name="Google Shape;2130;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131" name="Google Shape;2131;p147"/>
              <p:cNvGrpSpPr/>
              <p:nvPr/>
            </p:nvGrpSpPr>
            <p:grpSpPr>
              <a:xfrm>
                <a:off x="8132485" y="4472879"/>
                <a:ext cx="551675" cy="228589"/>
                <a:chOff x="7660967" y="1751776"/>
                <a:chExt cx="1040700" cy="450600"/>
              </a:xfrm>
            </p:grpSpPr>
            <p:sp>
              <p:nvSpPr>
                <p:cNvPr id="2132" name="Google Shape;2132;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33" name="Google Shape;2133;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34" name="Google Shape;2134;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grpSp>
        <p:nvGrpSpPr>
          <p:cNvPr id="2135" name="Google Shape;2135;p147"/>
          <p:cNvGrpSpPr/>
          <p:nvPr/>
        </p:nvGrpSpPr>
        <p:grpSpPr>
          <a:xfrm>
            <a:off x="4705105" y="3926267"/>
            <a:ext cx="553292" cy="832295"/>
            <a:chOff x="7478671" y="1969421"/>
            <a:chExt cx="842700" cy="1638300"/>
          </a:xfrm>
        </p:grpSpPr>
        <p:sp>
          <p:nvSpPr>
            <p:cNvPr id="2136" name="Google Shape;2136;p147"/>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2137" name="Google Shape;2137;p147"/>
            <p:cNvGrpSpPr/>
            <p:nvPr/>
          </p:nvGrpSpPr>
          <p:grpSpPr>
            <a:xfrm>
              <a:off x="7610284" y="2193156"/>
              <a:ext cx="552418" cy="519116"/>
              <a:chOff x="8131742" y="4009313"/>
              <a:chExt cx="552418" cy="692155"/>
            </a:xfrm>
          </p:grpSpPr>
          <p:grpSp>
            <p:nvGrpSpPr>
              <p:cNvPr id="2138" name="Google Shape;2138;p147"/>
              <p:cNvGrpSpPr/>
              <p:nvPr/>
            </p:nvGrpSpPr>
            <p:grpSpPr>
              <a:xfrm>
                <a:off x="8131742" y="4009313"/>
                <a:ext cx="551675" cy="228589"/>
                <a:chOff x="7660967" y="1751776"/>
                <a:chExt cx="1040700" cy="450600"/>
              </a:xfrm>
            </p:grpSpPr>
            <p:sp>
              <p:nvSpPr>
                <p:cNvPr id="2139" name="Google Shape;2139;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40" name="Google Shape;2140;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41" name="Google Shape;2141;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142" name="Google Shape;2142;p147"/>
              <p:cNvGrpSpPr/>
              <p:nvPr/>
            </p:nvGrpSpPr>
            <p:grpSpPr>
              <a:xfrm>
                <a:off x="8132485" y="4472879"/>
                <a:ext cx="551675" cy="228589"/>
                <a:chOff x="7660967" y="1751776"/>
                <a:chExt cx="1040700" cy="450600"/>
              </a:xfrm>
            </p:grpSpPr>
            <p:sp>
              <p:nvSpPr>
                <p:cNvPr id="2143" name="Google Shape;2143;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44" name="Google Shape;2144;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45" name="Google Shape;2145;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nvGrpSpPr>
            <p:cNvPr id="2146" name="Google Shape;2146;p147"/>
            <p:cNvGrpSpPr/>
            <p:nvPr/>
          </p:nvGrpSpPr>
          <p:grpSpPr>
            <a:xfrm>
              <a:off x="7611027" y="2888730"/>
              <a:ext cx="552418" cy="519116"/>
              <a:chOff x="8131742" y="4009313"/>
              <a:chExt cx="552418" cy="692155"/>
            </a:xfrm>
          </p:grpSpPr>
          <p:grpSp>
            <p:nvGrpSpPr>
              <p:cNvPr id="2147" name="Google Shape;2147;p147"/>
              <p:cNvGrpSpPr/>
              <p:nvPr/>
            </p:nvGrpSpPr>
            <p:grpSpPr>
              <a:xfrm>
                <a:off x="8131742" y="4009313"/>
                <a:ext cx="551675" cy="228589"/>
                <a:chOff x="7660967" y="1751776"/>
                <a:chExt cx="1040700" cy="450600"/>
              </a:xfrm>
            </p:grpSpPr>
            <p:sp>
              <p:nvSpPr>
                <p:cNvPr id="2148" name="Google Shape;2148;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49" name="Google Shape;2149;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50" name="Google Shape;2150;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151" name="Google Shape;2151;p147"/>
              <p:cNvGrpSpPr/>
              <p:nvPr/>
            </p:nvGrpSpPr>
            <p:grpSpPr>
              <a:xfrm>
                <a:off x="8132485" y="4472879"/>
                <a:ext cx="551675" cy="228589"/>
                <a:chOff x="7660967" y="1751776"/>
                <a:chExt cx="1040700" cy="450600"/>
              </a:xfrm>
            </p:grpSpPr>
            <p:sp>
              <p:nvSpPr>
                <p:cNvPr id="2152" name="Google Shape;2152;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53" name="Google Shape;2153;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54" name="Google Shape;2154;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pic>
        <p:nvPicPr>
          <p:cNvPr id="2155" name="Google Shape;2155;p147"/>
          <p:cNvPicPr preferRelativeResize="0"/>
          <p:nvPr/>
        </p:nvPicPr>
        <p:blipFill rotWithShape="1">
          <a:blip r:embed="rId3">
            <a:alphaModFix/>
          </a:blip>
          <a:srcRect b="0" l="0" r="0" t="0"/>
          <a:stretch/>
        </p:blipFill>
        <p:spPr>
          <a:xfrm>
            <a:off x="6619492" y="931234"/>
            <a:ext cx="1018978" cy="993181"/>
          </a:xfrm>
          <a:prstGeom prst="rect">
            <a:avLst/>
          </a:prstGeom>
          <a:noFill/>
          <a:ln>
            <a:noFill/>
          </a:ln>
        </p:spPr>
      </p:pic>
      <p:pic>
        <p:nvPicPr>
          <p:cNvPr id="2156" name="Google Shape;2156;p147"/>
          <p:cNvPicPr preferRelativeResize="0"/>
          <p:nvPr/>
        </p:nvPicPr>
        <p:blipFill rotWithShape="1">
          <a:blip r:embed="rId4">
            <a:alphaModFix/>
          </a:blip>
          <a:srcRect b="0" l="0" r="0" t="0"/>
          <a:stretch/>
        </p:blipFill>
        <p:spPr>
          <a:xfrm>
            <a:off x="6301838" y="2309444"/>
            <a:ext cx="1894172" cy="1133346"/>
          </a:xfrm>
          <a:prstGeom prst="rect">
            <a:avLst/>
          </a:prstGeom>
          <a:noFill/>
          <a:ln>
            <a:noFill/>
          </a:ln>
        </p:spPr>
      </p:pic>
      <p:sp>
        <p:nvSpPr>
          <p:cNvPr id="2157" name="Google Shape;2157;p147"/>
          <p:cNvSpPr txBox="1"/>
          <p:nvPr/>
        </p:nvSpPr>
        <p:spPr>
          <a:xfrm>
            <a:off x="2135768" y="717662"/>
            <a:ext cx="113364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V1Model</a:t>
            </a:r>
            <a:endParaRPr b="1" i="0" sz="1800" u="none" cap="none" strike="noStrike">
              <a:solidFill>
                <a:srgbClr val="000000"/>
              </a:solidFill>
              <a:latin typeface="Arial"/>
              <a:ea typeface="Arial"/>
              <a:cs typeface="Arial"/>
              <a:sym typeface="Arial"/>
            </a:endParaRPr>
          </a:p>
        </p:txBody>
      </p:sp>
      <p:sp>
        <p:nvSpPr>
          <p:cNvPr id="2158" name="Google Shape;2158;p147"/>
          <p:cNvSpPr/>
          <p:nvPr/>
        </p:nvSpPr>
        <p:spPr>
          <a:xfrm>
            <a:off x="6305347" y="4080274"/>
            <a:ext cx="1890663" cy="52298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Anything</a:t>
            </a:r>
            <a:endParaRPr b="1" i="0" sz="1400" u="none" cap="none" strike="noStrike">
              <a:solidFill>
                <a:schemeClr val="lt1"/>
              </a:solidFill>
              <a:latin typeface="Arial"/>
              <a:ea typeface="Arial"/>
              <a:cs typeface="Arial"/>
              <a:sym typeface="Arial"/>
            </a:endParaRPr>
          </a:p>
        </p:txBody>
      </p:sp>
      <p:sp>
        <p:nvSpPr>
          <p:cNvPr id="2159" name="Google Shape;2159;p147"/>
          <p:cNvSpPr txBox="1"/>
          <p:nvPr/>
        </p:nvSpPr>
        <p:spPr>
          <a:xfrm>
            <a:off x="1571881" y="2034221"/>
            <a:ext cx="2313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SimpleSumeSwitch</a:t>
            </a:r>
            <a:endParaRPr b="1" i="0" sz="1800" u="none" cap="none" strike="noStrike">
              <a:solidFill>
                <a:srgbClr val="000000"/>
              </a:solidFill>
              <a:latin typeface="Arial"/>
              <a:ea typeface="Arial"/>
              <a:cs typeface="Arial"/>
              <a:sym typeface="Arial"/>
            </a:endParaRPr>
          </a:p>
        </p:txBody>
      </p:sp>
      <p:sp>
        <p:nvSpPr>
          <p:cNvPr id="2160" name="Google Shape;2160;p147"/>
          <p:cNvSpPr txBox="1"/>
          <p:nvPr/>
        </p:nvSpPr>
        <p:spPr>
          <a:xfrm>
            <a:off x="769540" y="3538527"/>
            <a:ext cx="403187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Portable Switch Architecture (PSA)</a:t>
            </a:r>
            <a:endParaRPr b="1" i="0" sz="1800" u="none" cap="none" strike="noStrike">
              <a:solidFill>
                <a:srgbClr val="000000"/>
              </a:solidFill>
              <a:latin typeface="Arial"/>
              <a:ea typeface="Arial"/>
              <a:cs typeface="Arial"/>
              <a:sym typeface="Arial"/>
            </a:endParaRPr>
          </a:p>
        </p:txBody>
      </p:sp>
      <p:grpSp>
        <p:nvGrpSpPr>
          <p:cNvPr id="2161" name="Google Shape;2161;p147"/>
          <p:cNvGrpSpPr/>
          <p:nvPr/>
        </p:nvGrpSpPr>
        <p:grpSpPr>
          <a:xfrm>
            <a:off x="1380951" y="2359671"/>
            <a:ext cx="446990" cy="904705"/>
            <a:chOff x="663977" y="2864081"/>
            <a:chExt cx="722700" cy="1616700"/>
          </a:xfrm>
        </p:grpSpPr>
        <p:sp>
          <p:nvSpPr>
            <p:cNvPr id="2162" name="Google Shape;2162;p147"/>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2163" name="Google Shape;2163;p147"/>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4" name="Google Shape;2164;p147"/>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5" name="Google Shape;2165;p147"/>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6" name="Google Shape;2166;p147"/>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7" name="Google Shape;2167;p147"/>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2168" name="Google Shape;2168;p147"/>
            <p:cNvCxnSpPr>
              <a:stCxn id="2163" idx="0"/>
              <a:endCxn id="2165" idx="0"/>
            </p:cNvCxnSpPr>
            <p:nvPr/>
          </p:nvCxnSpPr>
          <p:spPr>
            <a:xfrm flipH="1" rot="-5400000">
              <a:off x="859667" y="3010056"/>
              <a:ext cx="283500" cy="306000"/>
            </a:xfrm>
            <a:prstGeom prst="curvedConnector5">
              <a:avLst>
                <a:gd fmla="val -46837" name="adj1"/>
                <a:gd fmla="val 163171" name="adj2"/>
                <a:gd fmla="val 91598" name="adj3"/>
              </a:avLst>
            </a:prstGeom>
            <a:noFill/>
            <a:ln cap="flat" cmpd="sng" w="12700">
              <a:solidFill>
                <a:srgbClr val="FF0000"/>
              </a:solidFill>
              <a:prstDash val="solid"/>
              <a:round/>
              <a:headEnd len="sm" w="sm" type="none"/>
              <a:tailEnd len="lg" w="lg" type="triangle"/>
            </a:ln>
          </p:spPr>
        </p:cxnSp>
        <p:cxnSp>
          <p:nvCxnSpPr>
            <p:cNvPr id="2169" name="Google Shape;2169;p147"/>
            <p:cNvCxnSpPr>
              <a:stCxn id="2163" idx="4"/>
              <a:endCxn id="2164" idx="0"/>
            </p:cNvCxnSpPr>
            <p:nvPr/>
          </p:nvCxnSpPr>
          <p:spPr>
            <a:xfrm flipH="1" rot="-5400000">
              <a:off x="738467" y="3366756"/>
              <a:ext cx="240300" cy="204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2170" name="Google Shape;2170;p147"/>
            <p:cNvCxnSpPr>
              <a:stCxn id="2165" idx="4"/>
              <a:endCxn id="2165" idx="6"/>
            </p:cNvCxnSpPr>
            <p:nvPr/>
          </p:nvCxnSpPr>
          <p:spPr>
            <a:xfrm rot="-5400000">
              <a:off x="1152606" y="3424419"/>
              <a:ext cx="117900" cy="114600"/>
            </a:xfrm>
            <a:prstGeom prst="curvedConnector4">
              <a:avLst>
                <a:gd fmla="val -360922" name="adj1"/>
                <a:gd fmla="val 213792" name="adj2"/>
              </a:avLst>
            </a:prstGeom>
            <a:noFill/>
            <a:ln cap="flat" cmpd="sng" w="12700">
              <a:solidFill>
                <a:srgbClr val="FF0000"/>
              </a:solidFill>
              <a:prstDash val="solid"/>
              <a:round/>
              <a:headEnd len="sm" w="sm" type="none"/>
              <a:tailEnd len="lg" w="lg" type="triangle"/>
            </a:ln>
          </p:spPr>
        </p:cxnSp>
        <p:cxnSp>
          <p:nvCxnSpPr>
            <p:cNvPr id="2171" name="Google Shape;2171;p147"/>
            <p:cNvCxnSpPr>
              <a:stCxn id="2165" idx="3"/>
              <a:endCxn id="2166" idx="6"/>
            </p:cNvCxnSpPr>
            <p:nvPr/>
          </p:nvCxnSpPr>
          <p:spPr>
            <a:xfrm rot="5400000">
              <a:off x="772684" y="3699831"/>
              <a:ext cx="494400" cy="107100"/>
            </a:xfrm>
            <a:prstGeom prst="curvedConnector2">
              <a:avLst/>
            </a:prstGeom>
            <a:noFill/>
            <a:ln cap="flat" cmpd="sng" w="12700">
              <a:solidFill>
                <a:srgbClr val="FF0000"/>
              </a:solidFill>
              <a:prstDash val="solid"/>
              <a:round/>
              <a:headEnd len="sm" w="sm" type="none"/>
              <a:tailEnd len="lg" w="lg" type="triangle"/>
            </a:ln>
          </p:spPr>
        </p:cxnSp>
        <p:cxnSp>
          <p:nvCxnSpPr>
            <p:cNvPr id="2172" name="Google Shape;2172;p147"/>
            <p:cNvCxnSpPr>
              <a:stCxn id="2164" idx="6"/>
              <a:endCxn id="2167" idx="0"/>
            </p:cNvCxnSpPr>
            <p:nvPr/>
          </p:nvCxnSpPr>
          <p:spPr>
            <a:xfrm>
              <a:off x="983272" y="3614854"/>
              <a:ext cx="196800" cy="489000"/>
            </a:xfrm>
            <a:prstGeom prst="curvedConnector2">
              <a:avLst/>
            </a:prstGeom>
            <a:noFill/>
            <a:ln cap="flat" cmpd="sng" w="12700">
              <a:solidFill>
                <a:srgbClr val="FF0000"/>
              </a:solidFill>
              <a:prstDash val="solid"/>
              <a:round/>
              <a:headEnd len="sm" w="sm" type="none"/>
              <a:tailEnd len="lg" w="lg" type="triangle"/>
            </a:ln>
          </p:spPr>
        </p:cxnSp>
        <p:cxnSp>
          <p:nvCxnSpPr>
            <p:cNvPr id="2173" name="Google Shape;2173;p147"/>
            <p:cNvCxnSpPr>
              <a:stCxn id="2167" idx="4"/>
              <a:endCxn id="2166" idx="4"/>
            </p:cNvCxnSpPr>
            <p:nvPr/>
          </p:nvCxnSpPr>
          <p:spPr>
            <a:xfrm flipH="1" rot="5400000">
              <a:off x="905694" y="4064390"/>
              <a:ext cx="220800" cy="328500"/>
            </a:xfrm>
            <a:prstGeom prst="curvedConnector3">
              <a:avLst>
                <a:gd fmla="val -70445" name="adj1"/>
              </a:avLst>
            </a:prstGeom>
            <a:noFill/>
            <a:ln cap="flat" cmpd="sng" w="12700">
              <a:solidFill>
                <a:srgbClr val="FF0000"/>
              </a:solidFill>
              <a:prstDash val="solid"/>
              <a:round/>
              <a:headEnd len="sm" w="sm" type="none"/>
              <a:tailEnd len="lg" w="lg" type="triangle"/>
            </a:ln>
          </p:spPr>
        </p:cxnSp>
      </p:grpSp>
      <p:grpSp>
        <p:nvGrpSpPr>
          <p:cNvPr id="2174" name="Google Shape;2174;p147"/>
          <p:cNvGrpSpPr/>
          <p:nvPr/>
        </p:nvGrpSpPr>
        <p:grpSpPr>
          <a:xfrm>
            <a:off x="1050276" y="1031046"/>
            <a:ext cx="446990" cy="904705"/>
            <a:chOff x="663977" y="2864081"/>
            <a:chExt cx="722700" cy="1616700"/>
          </a:xfrm>
        </p:grpSpPr>
        <p:sp>
          <p:nvSpPr>
            <p:cNvPr id="2175" name="Google Shape;2175;p147"/>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2176" name="Google Shape;2176;p147"/>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77" name="Google Shape;2177;p147"/>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78" name="Google Shape;2178;p147"/>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79" name="Google Shape;2179;p147"/>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80" name="Google Shape;2180;p147"/>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2181" name="Google Shape;2181;p147"/>
            <p:cNvCxnSpPr>
              <a:stCxn id="2176" idx="0"/>
              <a:endCxn id="2178" idx="0"/>
            </p:cNvCxnSpPr>
            <p:nvPr/>
          </p:nvCxnSpPr>
          <p:spPr>
            <a:xfrm flipH="1" rot="-5400000">
              <a:off x="859667" y="3010056"/>
              <a:ext cx="283500" cy="306000"/>
            </a:xfrm>
            <a:prstGeom prst="curvedConnector5">
              <a:avLst>
                <a:gd fmla="val -150098" name="adj1"/>
                <a:gd fmla="val 163171" name="adj2"/>
                <a:gd fmla="val 91598" name="adj3"/>
              </a:avLst>
            </a:prstGeom>
            <a:noFill/>
            <a:ln cap="flat" cmpd="sng" w="12700">
              <a:solidFill>
                <a:srgbClr val="FF0000"/>
              </a:solidFill>
              <a:prstDash val="solid"/>
              <a:round/>
              <a:headEnd len="sm" w="sm" type="none"/>
              <a:tailEnd len="lg" w="lg" type="triangle"/>
            </a:ln>
          </p:spPr>
        </p:cxnSp>
        <p:cxnSp>
          <p:nvCxnSpPr>
            <p:cNvPr id="2182" name="Google Shape;2182;p147"/>
            <p:cNvCxnSpPr>
              <a:stCxn id="2176" idx="4"/>
              <a:endCxn id="2177" idx="0"/>
            </p:cNvCxnSpPr>
            <p:nvPr/>
          </p:nvCxnSpPr>
          <p:spPr>
            <a:xfrm flipH="1" rot="-5400000">
              <a:off x="738467" y="3366756"/>
              <a:ext cx="240300" cy="204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2183" name="Google Shape;2183;p147"/>
            <p:cNvCxnSpPr>
              <a:stCxn id="2178" idx="4"/>
              <a:endCxn id="2178" idx="6"/>
            </p:cNvCxnSpPr>
            <p:nvPr/>
          </p:nvCxnSpPr>
          <p:spPr>
            <a:xfrm rot="-5400000">
              <a:off x="1152606" y="3424419"/>
              <a:ext cx="117900" cy="114600"/>
            </a:xfrm>
            <a:prstGeom prst="curvedConnector4">
              <a:avLst>
                <a:gd fmla="val -360922" name="adj1"/>
                <a:gd fmla="val 435693" name="adj2"/>
              </a:avLst>
            </a:prstGeom>
            <a:noFill/>
            <a:ln cap="flat" cmpd="sng" w="12700">
              <a:solidFill>
                <a:srgbClr val="FF0000"/>
              </a:solidFill>
              <a:prstDash val="solid"/>
              <a:round/>
              <a:headEnd len="sm" w="sm" type="none"/>
              <a:tailEnd len="lg" w="lg" type="triangle"/>
            </a:ln>
          </p:spPr>
        </p:cxnSp>
        <p:cxnSp>
          <p:nvCxnSpPr>
            <p:cNvPr id="2184" name="Google Shape;2184;p147"/>
            <p:cNvCxnSpPr>
              <a:stCxn id="2178" idx="3"/>
              <a:endCxn id="2179" idx="6"/>
            </p:cNvCxnSpPr>
            <p:nvPr/>
          </p:nvCxnSpPr>
          <p:spPr>
            <a:xfrm rot="5400000">
              <a:off x="772684" y="3699831"/>
              <a:ext cx="494400" cy="107100"/>
            </a:xfrm>
            <a:prstGeom prst="curvedConnector2">
              <a:avLst/>
            </a:prstGeom>
            <a:noFill/>
            <a:ln cap="flat" cmpd="sng" w="12700">
              <a:solidFill>
                <a:srgbClr val="FF0000"/>
              </a:solidFill>
              <a:prstDash val="solid"/>
              <a:round/>
              <a:headEnd len="sm" w="sm" type="none"/>
              <a:tailEnd len="lg" w="lg" type="triangle"/>
            </a:ln>
          </p:spPr>
        </p:cxnSp>
        <p:cxnSp>
          <p:nvCxnSpPr>
            <p:cNvPr id="2185" name="Google Shape;2185;p147"/>
            <p:cNvCxnSpPr>
              <a:stCxn id="2177" idx="6"/>
              <a:endCxn id="2180" idx="0"/>
            </p:cNvCxnSpPr>
            <p:nvPr/>
          </p:nvCxnSpPr>
          <p:spPr>
            <a:xfrm>
              <a:off x="983272" y="3614854"/>
              <a:ext cx="196800" cy="489000"/>
            </a:xfrm>
            <a:prstGeom prst="curvedConnector2">
              <a:avLst/>
            </a:prstGeom>
            <a:noFill/>
            <a:ln cap="flat" cmpd="sng" w="12700">
              <a:solidFill>
                <a:srgbClr val="FF0000"/>
              </a:solidFill>
              <a:prstDash val="solid"/>
              <a:round/>
              <a:headEnd len="sm" w="sm" type="none"/>
              <a:tailEnd len="lg" w="lg" type="triangle"/>
            </a:ln>
          </p:spPr>
        </p:cxnSp>
        <p:cxnSp>
          <p:nvCxnSpPr>
            <p:cNvPr id="2186" name="Google Shape;2186;p147"/>
            <p:cNvCxnSpPr>
              <a:stCxn id="2180" idx="4"/>
              <a:endCxn id="2179" idx="4"/>
            </p:cNvCxnSpPr>
            <p:nvPr/>
          </p:nvCxnSpPr>
          <p:spPr>
            <a:xfrm flipH="1" rot="5400000">
              <a:off x="905694" y="4064390"/>
              <a:ext cx="220800" cy="328500"/>
            </a:xfrm>
            <a:prstGeom prst="curvedConnector3">
              <a:avLst>
                <a:gd fmla="val -192721" name="adj1"/>
              </a:avLst>
            </a:prstGeom>
            <a:noFill/>
            <a:ln cap="flat" cmpd="sng" w="12700">
              <a:solidFill>
                <a:srgbClr val="FF0000"/>
              </a:solidFill>
              <a:prstDash val="solid"/>
              <a:round/>
              <a:headEnd len="sm" w="sm" type="none"/>
              <a:tailEnd len="lg" w="lg" type="triangle"/>
            </a:ln>
          </p:spPr>
        </p:cxnSp>
      </p:grpSp>
      <p:grpSp>
        <p:nvGrpSpPr>
          <p:cNvPr id="2187" name="Google Shape;2187;p147"/>
          <p:cNvGrpSpPr/>
          <p:nvPr/>
        </p:nvGrpSpPr>
        <p:grpSpPr>
          <a:xfrm>
            <a:off x="325676" y="3888996"/>
            <a:ext cx="446990" cy="904705"/>
            <a:chOff x="663977" y="2864081"/>
            <a:chExt cx="722700" cy="1616700"/>
          </a:xfrm>
        </p:grpSpPr>
        <p:sp>
          <p:nvSpPr>
            <p:cNvPr id="2188" name="Google Shape;2188;p147"/>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2189" name="Google Shape;2189;p147"/>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90" name="Google Shape;2190;p147"/>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91" name="Google Shape;2191;p147"/>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92" name="Google Shape;2192;p147"/>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93" name="Google Shape;2193;p147"/>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2194" name="Google Shape;2194;p147"/>
            <p:cNvCxnSpPr>
              <a:stCxn id="2189" idx="0"/>
              <a:endCxn id="2191" idx="0"/>
            </p:cNvCxnSpPr>
            <p:nvPr/>
          </p:nvCxnSpPr>
          <p:spPr>
            <a:xfrm flipH="1" rot="-5400000">
              <a:off x="859667" y="3010056"/>
              <a:ext cx="283500" cy="306000"/>
            </a:xfrm>
            <a:prstGeom prst="curvedConnector5">
              <a:avLst>
                <a:gd fmla="val -150098" name="adj1"/>
                <a:gd fmla="val 163171" name="adj2"/>
                <a:gd fmla="val 91598" name="adj3"/>
              </a:avLst>
            </a:prstGeom>
            <a:noFill/>
            <a:ln cap="flat" cmpd="sng" w="12700">
              <a:solidFill>
                <a:srgbClr val="FF0000"/>
              </a:solidFill>
              <a:prstDash val="solid"/>
              <a:round/>
              <a:headEnd len="sm" w="sm" type="none"/>
              <a:tailEnd len="lg" w="lg" type="triangle"/>
            </a:ln>
          </p:spPr>
        </p:cxnSp>
        <p:cxnSp>
          <p:nvCxnSpPr>
            <p:cNvPr id="2195" name="Google Shape;2195;p147"/>
            <p:cNvCxnSpPr>
              <a:stCxn id="2189" idx="4"/>
              <a:endCxn id="2190" idx="0"/>
            </p:cNvCxnSpPr>
            <p:nvPr/>
          </p:nvCxnSpPr>
          <p:spPr>
            <a:xfrm flipH="1" rot="-5400000">
              <a:off x="738467" y="3366756"/>
              <a:ext cx="240300" cy="204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2196" name="Google Shape;2196;p147"/>
            <p:cNvCxnSpPr>
              <a:stCxn id="2191" idx="4"/>
              <a:endCxn id="2191" idx="6"/>
            </p:cNvCxnSpPr>
            <p:nvPr/>
          </p:nvCxnSpPr>
          <p:spPr>
            <a:xfrm rot="-5400000">
              <a:off x="1152606" y="3424419"/>
              <a:ext cx="117900" cy="114600"/>
            </a:xfrm>
            <a:prstGeom prst="curvedConnector4">
              <a:avLst>
                <a:gd fmla="val -360922" name="adj1"/>
                <a:gd fmla="val 435693" name="adj2"/>
              </a:avLst>
            </a:prstGeom>
            <a:noFill/>
            <a:ln cap="flat" cmpd="sng" w="12700">
              <a:solidFill>
                <a:srgbClr val="FF0000"/>
              </a:solidFill>
              <a:prstDash val="solid"/>
              <a:round/>
              <a:headEnd len="sm" w="sm" type="none"/>
              <a:tailEnd len="lg" w="lg" type="triangle"/>
            </a:ln>
          </p:spPr>
        </p:cxnSp>
        <p:cxnSp>
          <p:nvCxnSpPr>
            <p:cNvPr id="2197" name="Google Shape;2197;p147"/>
            <p:cNvCxnSpPr>
              <a:stCxn id="2191" idx="3"/>
              <a:endCxn id="2192" idx="6"/>
            </p:cNvCxnSpPr>
            <p:nvPr/>
          </p:nvCxnSpPr>
          <p:spPr>
            <a:xfrm rot="5400000">
              <a:off x="772684" y="3699831"/>
              <a:ext cx="494400" cy="107100"/>
            </a:xfrm>
            <a:prstGeom prst="curvedConnector2">
              <a:avLst/>
            </a:prstGeom>
            <a:noFill/>
            <a:ln cap="flat" cmpd="sng" w="12700">
              <a:solidFill>
                <a:srgbClr val="FF0000"/>
              </a:solidFill>
              <a:prstDash val="solid"/>
              <a:round/>
              <a:headEnd len="sm" w="sm" type="none"/>
              <a:tailEnd len="lg" w="lg" type="triangle"/>
            </a:ln>
          </p:spPr>
        </p:cxnSp>
        <p:cxnSp>
          <p:nvCxnSpPr>
            <p:cNvPr id="2198" name="Google Shape;2198;p147"/>
            <p:cNvCxnSpPr>
              <a:stCxn id="2190" idx="6"/>
              <a:endCxn id="2193" idx="0"/>
            </p:cNvCxnSpPr>
            <p:nvPr/>
          </p:nvCxnSpPr>
          <p:spPr>
            <a:xfrm>
              <a:off x="983272" y="3614854"/>
              <a:ext cx="196800" cy="489000"/>
            </a:xfrm>
            <a:prstGeom prst="curvedConnector2">
              <a:avLst/>
            </a:prstGeom>
            <a:noFill/>
            <a:ln cap="flat" cmpd="sng" w="12700">
              <a:solidFill>
                <a:srgbClr val="FF0000"/>
              </a:solidFill>
              <a:prstDash val="solid"/>
              <a:round/>
              <a:headEnd len="sm" w="sm" type="none"/>
              <a:tailEnd len="lg" w="lg" type="triangle"/>
            </a:ln>
          </p:spPr>
        </p:cxnSp>
        <p:cxnSp>
          <p:nvCxnSpPr>
            <p:cNvPr id="2199" name="Google Shape;2199;p147"/>
            <p:cNvCxnSpPr>
              <a:stCxn id="2193" idx="4"/>
              <a:endCxn id="2192" idx="4"/>
            </p:cNvCxnSpPr>
            <p:nvPr/>
          </p:nvCxnSpPr>
          <p:spPr>
            <a:xfrm flipH="1" rot="5400000">
              <a:off x="905694" y="4064390"/>
              <a:ext cx="220800" cy="328500"/>
            </a:xfrm>
            <a:prstGeom prst="curvedConnector3">
              <a:avLst>
                <a:gd fmla="val -192721" name="adj1"/>
              </a:avLst>
            </a:prstGeom>
            <a:noFill/>
            <a:ln cap="flat" cmpd="sng" w="12700">
              <a:solidFill>
                <a:srgbClr val="FF0000"/>
              </a:solidFill>
              <a:prstDash val="solid"/>
              <a:round/>
              <a:headEnd len="sm" w="sm" type="none"/>
              <a:tailEnd len="lg" w="lg" type="triangle"/>
            </a:ln>
          </p:spPr>
        </p:cxnSp>
      </p:grpSp>
      <p:grpSp>
        <p:nvGrpSpPr>
          <p:cNvPr id="2200" name="Google Shape;2200;p147"/>
          <p:cNvGrpSpPr/>
          <p:nvPr/>
        </p:nvGrpSpPr>
        <p:grpSpPr>
          <a:xfrm>
            <a:off x="3269389" y="3965196"/>
            <a:ext cx="446990" cy="904705"/>
            <a:chOff x="663977" y="2864081"/>
            <a:chExt cx="722700" cy="1616700"/>
          </a:xfrm>
        </p:grpSpPr>
        <p:sp>
          <p:nvSpPr>
            <p:cNvPr id="2201" name="Google Shape;2201;p147"/>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2202" name="Google Shape;2202;p147"/>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03" name="Google Shape;2203;p147"/>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04" name="Google Shape;2204;p147"/>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05" name="Google Shape;2205;p147"/>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06" name="Google Shape;2206;p147"/>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2207" name="Google Shape;2207;p147"/>
            <p:cNvCxnSpPr>
              <a:stCxn id="2202" idx="0"/>
              <a:endCxn id="2204" idx="0"/>
            </p:cNvCxnSpPr>
            <p:nvPr/>
          </p:nvCxnSpPr>
          <p:spPr>
            <a:xfrm flipH="1" rot="-5400000">
              <a:off x="859667" y="3010056"/>
              <a:ext cx="283500" cy="306000"/>
            </a:xfrm>
            <a:prstGeom prst="curvedConnector5">
              <a:avLst>
                <a:gd fmla="val -150098" name="adj1"/>
                <a:gd fmla="val 163171" name="adj2"/>
                <a:gd fmla="val 91598" name="adj3"/>
              </a:avLst>
            </a:prstGeom>
            <a:noFill/>
            <a:ln cap="flat" cmpd="sng" w="12700">
              <a:solidFill>
                <a:srgbClr val="FF0000"/>
              </a:solidFill>
              <a:prstDash val="solid"/>
              <a:round/>
              <a:headEnd len="sm" w="sm" type="none"/>
              <a:tailEnd len="lg" w="lg" type="triangle"/>
            </a:ln>
          </p:spPr>
        </p:cxnSp>
        <p:cxnSp>
          <p:nvCxnSpPr>
            <p:cNvPr id="2208" name="Google Shape;2208;p147"/>
            <p:cNvCxnSpPr>
              <a:stCxn id="2202" idx="4"/>
              <a:endCxn id="2203" idx="0"/>
            </p:cNvCxnSpPr>
            <p:nvPr/>
          </p:nvCxnSpPr>
          <p:spPr>
            <a:xfrm flipH="1" rot="-5400000">
              <a:off x="738467" y="3366756"/>
              <a:ext cx="240300" cy="204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2209" name="Google Shape;2209;p147"/>
            <p:cNvCxnSpPr>
              <a:stCxn id="2204" idx="4"/>
              <a:endCxn id="2204" idx="6"/>
            </p:cNvCxnSpPr>
            <p:nvPr/>
          </p:nvCxnSpPr>
          <p:spPr>
            <a:xfrm rot="-5400000">
              <a:off x="1152606" y="3424419"/>
              <a:ext cx="117900" cy="114600"/>
            </a:xfrm>
            <a:prstGeom prst="curvedConnector4">
              <a:avLst>
                <a:gd fmla="val -360922" name="adj1"/>
                <a:gd fmla="val 435693" name="adj2"/>
              </a:avLst>
            </a:prstGeom>
            <a:noFill/>
            <a:ln cap="flat" cmpd="sng" w="12700">
              <a:solidFill>
                <a:srgbClr val="FF0000"/>
              </a:solidFill>
              <a:prstDash val="solid"/>
              <a:round/>
              <a:headEnd len="sm" w="sm" type="none"/>
              <a:tailEnd len="lg" w="lg" type="triangle"/>
            </a:ln>
          </p:spPr>
        </p:cxnSp>
        <p:cxnSp>
          <p:nvCxnSpPr>
            <p:cNvPr id="2210" name="Google Shape;2210;p147"/>
            <p:cNvCxnSpPr>
              <a:stCxn id="2204" idx="3"/>
              <a:endCxn id="2205" idx="6"/>
            </p:cNvCxnSpPr>
            <p:nvPr/>
          </p:nvCxnSpPr>
          <p:spPr>
            <a:xfrm rot="5400000">
              <a:off x="772684" y="3699831"/>
              <a:ext cx="494400" cy="107100"/>
            </a:xfrm>
            <a:prstGeom prst="curvedConnector2">
              <a:avLst/>
            </a:prstGeom>
            <a:noFill/>
            <a:ln cap="flat" cmpd="sng" w="12700">
              <a:solidFill>
                <a:srgbClr val="FF0000"/>
              </a:solidFill>
              <a:prstDash val="solid"/>
              <a:round/>
              <a:headEnd len="sm" w="sm" type="none"/>
              <a:tailEnd len="lg" w="lg" type="triangle"/>
            </a:ln>
          </p:spPr>
        </p:cxnSp>
        <p:cxnSp>
          <p:nvCxnSpPr>
            <p:cNvPr id="2211" name="Google Shape;2211;p147"/>
            <p:cNvCxnSpPr>
              <a:stCxn id="2203" idx="6"/>
              <a:endCxn id="2206" idx="0"/>
            </p:cNvCxnSpPr>
            <p:nvPr/>
          </p:nvCxnSpPr>
          <p:spPr>
            <a:xfrm>
              <a:off x="983272" y="3614854"/>
              <a:ext cx="196800" cy="489000"/>
            </a:xfrm>
            <a:prstGeom prst="curvedConnector2">
              <a:avLst/>
            </a:prstGeom>
            <a:noFill/>
            <a:ln cap="flat" cmpd="sng" w="12700">
              <a:solidFill>
                <a:srgbClr val="FF0000"/>
              </a:solidFill>
              <a:prstDash val="solid"/>
              <a:round/>
              <a:headEnd len="sm" w="sm" type="none"/>
              <a:tailEnd len="lg" w="lg" type="triangle"/>
            </a:ln>
          </p:spPr>
        </p:cxnSp>
        <p:cxnSp>
          <p:nvCxnSpPr>
            <p:cNvPr id="2212" name="Google Shape;2212;p147"/>
            <p:cNvCxnSpPr>
              <a:stCxn id="2206" idx="4"/>
              <a:endCxn id="2205" idx="4"/>
            </p:cNvCxnSpPr>
            <p:nvPr/>
          </p:nvCxnSpPr>
          <p:spPr>
            <a:xfrm flipH="1" rot="5400000">
              <a:off x="905694" y="4064390"/>
              <a:ext cx="220800" cy="328500"/>
            </a:xfrm>
            <a:prstGeom prst="curvedConnector3">
              <a:avLst>
                <a:gd fmla="val -192721" name="adj1"/>
              </a:avLst>
            </a:prstGeom>
            <a:noFill/>
            <a:ln cap="flat" cmpd="sng" w="12700">
              <a:solidFill>
                <a:srgbClr val="FF0000"/>
              </a:solidFill>
              <a:prstDash val="solid"/>
              <a:round/>
              <a:headEnd len="sm" w="sm" type="none"/>
              <a:tailEnd len="lg" w="lg" type="triangle"/>
            </a:ln>
          </p:spPr>
        </p:cxn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7" name="Shape 2217"/>
        <p:cNvGrpSpPr/>
        <p:nvPr/>
      </p:nvGrpSpPr>
      <p:grpSpPr>
        <a:xfrm>
          <a:off x="0" y="0"/>
          <a:ext cx="0" cy="0"/>
          <a:chOff x="0" y="0"/>
          <a:chExt cx="0" cy="0"/>
        </a:xfrm>
      </p:grpSpPr>
      <p:sp>
        <p:nvSpPr>
          <p:cNvPr id="2218" name="Google Shape;2218;p148"/>
          <p:cNvSpPr/>
          <p:nvPr/>
        </p:nvSpPr>
        <p:spPr>
          <a:xfrm>
            <a:off x="304800" y="1809750"/>
            <a:ext cx="2209800" cy="1981200"/>
          </a:xfrm>
          <a:prstGeom prst="rect">
            <a:avLst/>
          </a:prstGeom>
          <a:noFill/>
          <a:ln cap="flat" cmpd="sng" w="19050">
            <a:solidFill>
              <a:srgbClr val="000000"/>
            </a:solidFill>
            <a:prstDash val="dash"/>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19" name="Google Shape;2219;p148"/>
          <p:cNvSpPr/>
          <p:nvPr/>
        </p:nvSpPr>
        <p:spPr>
          <a:xfrm>
            <a:off x="4800600" y="1047750"/>
            <a:ext cx="3722400" cy="2743200"/>
          </a:xfrm>
          <a:prstGeom prst="rect">
            <a:avLst/>
          </a:prstGeom>
          <a:noFill/>
          <a:ln cap="flat" cmpd="sng" w="19050">
            <a:solidFill>
              <a:srgbClr val="000000"/>
            </a:solidFill>
            <a:prstDash val="dash"/>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20" name="Google Shape;2220;p14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400" u="none" cap="none" strike="noStrike">
                <a:solidFill>
                  <a:schemeClr val="dk1"/>
                </a:solidFill>
                <a:latin typeface="Arial"/>
                <a:ea typeface="Arial"/>
                <a:cs typeface="Arial"/>
                <a:sym typeface="Arial"/>
              </a:rPr>
              <a:t>Programming a P4 Target</a:t>
            </a:r>
            <a:endParaRPr b="1" i="0" sz="2700" u="none" cap="none" strike="noStrike">
              <a:solidFill>
                <a:schemeClr val="dk1"/>
              </a:solidFill>
              <a:latin typeface="Arial"/>
              <a:ea typeface="Arial"/>
              <a:cs typeface="Arial"/>
              <a:sym typeface="Arial"/>
            </a:endParaRPr>
          </a:p>
        </p:txBody>
      </p:sp>
      <p:sp>
        <p:nvSpPr>
          <p:cNvPr id="2221" name="Google Shape;2221;p14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206"/>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222" name="Google Shape;2222;p148"/>
          <p:cNvSpPr/>
          <p:nvPr/>
        </p:nvSpPr>
        <p:spPr>
          <a:xfrm>
            <a:off x="457200" y="2724150"/>
            <a:ext cx="1905000" cy="914400"/>
          </a:xfrm>
          <a:prstGeom prst="rect">
            <a:avLst/>
          </a:prstGeom>
          <a:solidFill>
            <a:srgbClr val="F1C232"/>
          </a:solidFill>
          <a:ln cap="flat" cmpd="sng" w="19050">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P4 Architecture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Model</a:t>
            </a:r>
            <a:endParaRPr b="0" i="0" sz="1400" u="none" cap="none" strike="noStrike">
              <a:solidFill>
                <a:srgbClr val="000000"/>
              </a:solidFill>
              <a:latin typeface="Arial"/>
              <a:ea typeface="Arial"/>
              <a:cs typeface="Arial"/>
              <a:sym typeface="Arial"/>
            </a:endParaRPr>
          </a:p>
        </p:txBody>
      </p:sp>
      <p:sp>
        <p:nvSpPr>
          <p:cNvPr id="2223" name="Google Shape;2223;p148"/>
          <p:cNvSpPr/>
          <p:nvPr/>
        </p:nvSpPr>
        <p:spPr>
          <a:xfrm>
            <a:off x="2743200" y="1885950"/>
            <a:ext cx="1524000" cy="609600"/>
          </a:xfrm>
          <a:prstGeom prst="rect">
            <a:avLst/>
          </a:prstGeom>
          <a:solidFill>
            <a:srgbClr val="F1C232"/>
          </a:solidFill>
          <a:ln cap="flat" cmpd="sng" w="19050">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P4 Compiler</a:t>
            </a:r>
            <a:endParaRPr b="0" i="0" sz="1400" u="none" cap="none" strike="noStrike">
              <a:solidFill>
                <a:srgbClr val="000000"/>
              </a:solidFill>
              <a:latin typeface="Arial"/>
              <a:ea typeface="Arial"/>
              <a:cs typeface="Arial"/>
              <a:sym typeface="Arial"/>
            </a:endParaRPr>
          </a:p>
        </p:txBody>
      </p:sp>
      <p:sp>
        <p:nvSpPr>
          <p:cNvPr id="2224" name="Google Shape;2224;p148"/>
          <p:cNvSpPr/>
          <p:nvPr/>
        </p:nvSpPr>
        <p:spPr>
          <a:xfrm>
            <a:off x="2286000" y="2038350"/>
            <a:ext cx="533400" cy="304800"/>
          </a:xfrm>
          <a:prstGeom prst="rightArrow">
            <a:avLst>
              <a:gd fmla="val 50000" name="adj1"/>
              <a:gd fmla="val 50000" name="adj2"/>
            </a:avLst>
          </a:prstGeom>
          <a:solidFill>
            <a:srgbClr val="FFFF00"/>
          </a:solidFill>
          <a:ln cap="flat" cmpd="sng" w="19050">
            <a:solidFill>
              <a:srgbClr val="FFD8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2225" name="Google Shape;2225;p148"/>
          <p:cNvGrpSpPr/>
          <p:nvPr/>
        </p:nvGrpSpPr>
        <p:grpSpPr>
          <a:xfrm>
            <a:off x="2743200" y="2467050"/>
            <a:ext cx="1524000" cy="1171500"/>
            <a:chOff x="3048000" y="2467050"/>
            <a:chExt cx="1524000" cy="1171500"/>
          </a:xfrm>
        </p:grpSpPr>
        <p:sp>
          <p:nvSpPr>
            <p:cNvPr id="2226" name="Google Shape;2226;p148"/>
            <p:cNvSpPr/>
            <p:nvPr/>
          </p:nvSpPr>
          <p:spPr>
            <a:xfrm>
              <a:off x="3048000" y="2876550"/>
              <a:ext cx="1524000" cy="762000"/>
            </a:xfrm>
            <a:prstGeom prst="rect">
              <a:avLst/>
            </a:prstGeom>
            <a:solidFill>
              <a:srgbClr val="DE8282"/>
            </a:solidFill>
            <a:ln cap="flat" cmpd="sng" w="19050">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400" u="none" cap="none" strike="noStrike">
                  <a:solidFill>
                    <a:srgbClr val="000000"/>
                  </a:solidFill>
                  <a:latin typeface="Arial"/>
                  <a:ea typeface="Arial"/>
                  <a:cs typeface="Arial"/>
                  <a:sym typeface="Arial"/>
                </a:rPr>
                <a:t>Target-specific configuration binary</a:t>
              </a:r>
              <a:endParaRPr b="0" i="0" sz="1400" u="none" cap="none" strike="noStrike">
                <a:solidFill>
                  <a:srgbClr val="000000"/>
                </a:solidFill>
                <a:latin typeface="Arial"/>
                <a:ea typeface="Arial"/>
                <a:cs typeface="Arial"/>
                <a:sym typeface="Arial"/>
              </a:endParaRPr>
            </a:p>
          </p:txBody>
        </p:sp>
        <p:sp>
          <p:nvSpPr>
            <p:cNvPr id="2227" name="Google Shape;2227;p148"/>
            <p:cNvSpPr/>
            <p:nvPr/>
          </p:nvSpPr>
          <p:spPr>
            <a:xfrm rot="5400000">
              <a:off x="3619500" y="2505150"/>
              <a:ext cx="381000" cy="304800"/>
            </a:xfrm>
            <a:prstGeom prst="rightArrow">
              <a:avLst>
                <a:gd fmla="val 50000" name="adj1"/>
                <a:gd fmla="val 50000" name="adj2"/>
              </a:avLst>
            </a:prstGeom>
            <a:solidFill>
              <a:srgbClr val="FFFF00"/>
            </a:solidFill>
            <a:ln cap="flat" cmpd="sng" w="19050">
              <a:solidFill>
                <a:srgbClr val="FFD8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228" name="Google Shape;2228;p148"/>
          <p:cNvGrpSpPr/>
          <p:nvPr/>
        </p:nvGrpSpPr>
        <p:grpSpPr>
          <a:xfrm>
            <a:off x="4267200" y="2724150"/>
            <a:ext cx="4117200" cy="914400"/>
            <a:chOff x="4572000" y="2724150"/>
            <a:chExt cx="4117200" cy="914400"/>
          </a:xfrm>
        </p:grpSpPr>
        <p:sp>
          <p:nvSpPr>
            <p:cNvPr id="2229" name="Google Shape;2229;p148"/>
            <p:cNvSpPr/>
            <p:nvPr/>
          </p:nvSpPr>
          <p:spPr>
            <a:xfrm>
              <a:off x="5257800" y="2724150"/>
              <a:ext cx="3431400" cy="914400"/>
            </a:xfrm>
            <a:prstGeom prst="rect">
              <a:avLst/>
            </a:prstGeom>
            <a:solidFill>
              <a:srgbClr val="F1C232"/>
            </a:solidFill>
            <a:ln cap="flat" cmpd="sng" w="19050">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Data Plane</a:t>
              </a:r>
              <a:endParaRPr b="0" i="0" sz="1400" u="none" cap="none" strike="noStrike">
                <a:solidFill>
                  <a:srgbClr val="000000"/>
                </a:solidFill>
                <a:latin typeface="Arial"/>
                <a:ea typeface="Arial"/>
                <a:cs typeface="Arial"/>
                <a:sym typeface="Arial"/>
              </a:endParaRPr>
            </a:p>
          </p:txBody>
        </p:sp>
        <p:sp>
          <p:nvSpPr>
            <p:cNvPr id="2230" name="Google Shape;2230;p148"/>
            <p:cNvSpPr/>
            <p:nvPr/>
          </p:nvSpPr>
          <p:spPr>
            <a:xfrm>
              <a:off x="5410200" y="2952750"/>
              <a:ext cx="762000" cy="5334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Tables</a:t>
              </a:r>
              <a:endParaRPr b="0" i="0" sz="1400" u="none" cap="none" strike="noStrike">
                <a:solidFill>
                  <a:srgbClr val="000000"/>
                </a:solidFill>
                <a:latin typeface="Arial"/>
                <a:ea typeface="Arial"/>
                <a:cs typeface="Arial"/>
                <a:sym typeface="Arial"/>
              </a:endParaRPr>
            </a:p>
          </p:txBody>
        </p:sp>
        <p:sp>
          <p:nvSpPr>
            <p:cNvPr id="2231" name="Google Shape;2231;p148"/>
            <p:cNvSpPr/>
            <p:nvPr/>
          </p:nvSpPr>
          <p:spPr>
            <a:xfrm>
              <a:off x="6324600" y="2952750"/>
              <a:ext cx="762000" cy="5334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Extern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objects</a:t>
              </a:r>
              <a:endParaRPr b="0" i="0" sz="1400" u="none" cap="none" strike="noStrike">
                <a:solidFill>
                  <a:srgbClr val="000000"/>
                </a:solidFill>
                <a:latin typeface="Arial"/>
                <a:ea typeface="Arial"/>
                <a:cs typeface="Arial"/>
                <a:sym typeface="Arial"/>
              </a:endParaRPr>
            </a:p>
          </p:txBody>
        </p:sp>
        <p:sp>
          <p:nvSpPr>
            <p:cNvPr id="2232" name="Google Shape;2232;p148"/>
            <p:cNvSpPr/>
            <p:nvPr/>
          </p:nvSpPr>
          <p:spPr>
            <a:xfrm>
              <a:off x="4572000" y="3028950"/>
              <a:ext cx="685800" cy="381000"/>
            </a:xfrm>
            <a:prstGeom prst="rightArrow">
              <a:avLst>
                <a:gd fmla="val 50000" name="adj1"/>
                <a:gd fmla="val 50000" name="adj2"/>
              </a:avLst>
            </a:prstGeom>
            <a:solidFill>
              <a:srgbClr val="BFBFBF"/>
            </a:solidFill>
            <a:ln cap="flat" cmpd="sng" w="9525">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Load</a:t>
              </a:r>
              <a:endParaRPr b="0" i="0" sz="1400" u="none" cap="none" strike="noStrike">
                <a:solidFill>
                  <a:srgbClr val="000000"/>
                </a:solidFill>
                <a:latin typeface="Arial"/>
                <a:ea typeface="Arial"/>
                <a:cs typeface="Arial"/>
                <a:sym typeface="Arial"/>
              </a:endParaRPr>
            </a:p>
          </p:txBody>
        </p:sp>
      </p:grpSp>
      <p:sp>
        <p:nvSpPr>
          <p:cNvPr id="2233" name="Google Shape;2233;p148"/>
          <p:cNvSpPr txBox="1"/>
          <p:nvPr/>
        </p:nvSpPr>
        <p:spPr>
          <a:xfrm>
            <a:off x="7529400" y="3790950"/>
            <a:ext cx="993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
              <a:buFont typeface="Arial"/>
              <a:buNone/>
            </a:pPr>
            <a:r>
              <a:rPr b="0" i="1" lang="en-US" sz="2000" u="none" cap="none" strike="noStrike">
                <a:solidFill>
                  <a:srgbClr val="000000"/>
                </a:solidFill>
                <a:latin typeface="Arial"/>
                <a:ea typeface="Arial"/>
                <a:cs typeface="Arial"/>
                <a:sym typeface="Arial"/>
              </a:rPr>
              <a:t>Target</a:t>
            </a:r>
            <a:endParaRPr b="0" i="0" sz="1400" u="none" cap="none" strike="noStrike">
              <a:solidFill>
                <a:srgbClr val="000000"/>
              </a:solidFill>
              <a:latin typeface="Arial"/>
              <a:ea typeface="Arial"/>
              <a:cs typeface="Arial"/>
              <a:sym typeface="Arial"/>
            </a:endParaRPr>
          </a:p>
        </p:txBody>
      </p:sp>
      <p:sp>
        <p:nvSpPr>
          <p:cNvPr id="2234" name="Google Shape;2234;p148"/>
          <p:cNvSpPr txBox="1"/>
          <p:nvPr/>
        </p:nvSpPr>
        <p:spPr>
          <a:xfrm>
            <a:off x="1600200" y="4095750"/>
            <a:ext cx="20913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
              <a:buFont typeface="Arial"/>
              <a:buNone/>
            </a:pPr>
            <a:r>
              <a:rPr b="0" i="1" lang="en-US" sz="2000" u="none" cap="none" strike="noStrike">
                <a:solidFill>
                  <a:srgbClr val="000000"/>
                </a:solidFill>
                <a:latin typeface="Arial"/>
                <a:ea typeface="Arial"/>
                <a:cs typeface="Arial"/>
                <a:sym typeface="Arial"/>
              </a:rPr>
              <a:t>Vendor supplied</a:t>
            </a:r>
            <a:endParaRPr b="0" i="0" sz="1400" u="none" cap="none" strike="noStrike">
              <a:solidFill>
                <a:srgbClr val="000000"/>
              </a:solidFill>
              <a:latin typeface="Arial"/>
              <a:ea typeface="Arial"/>
              <a:cs typeface="Arial"/>
              <a:sym typeface="Arial"/>
            </a:endParaRPr>
          </a:p>
        </p:txBody>
      </p:sp>
      <p:cxnSp>
        <p:nvCxnSpPr>
          <p:cNvPr id="2235" name="Google Shape;2235;p148"/>
          <p:cNvCxnSpPr>
            <a:stCxn id="2234" idx="0"/>
          </p:cNvCxnSpPr>
          <p:nvPr/>
        </p:nvCxnSpPr>
        <p:spPr>
          <a:xfrm rot="10800000">
            <a:off x="2057250" y="3638550"/>
            <a:ext cx="588600" cy="457200"/>
          </a:xfrm>
          <a:prstGeom prst="straightConnector1">
            <a:avLst/>
          </a:prstGeom>
          <a:noFill/>
          <a:ln cap="flat" cmpd="sng" w="25400">
            <a:solidFill>
              <a:srgbClr val="000000"/>
            </a:solidFill>
            <a:prstDash val="solid"/>
            <a:round/>
            <a:headEnd len="sm" w="sm" type="none"/>
            <a:tailEnd len="med" w="med" type="stealth"/>
          </a:ln>
        </p:spPr>
      </p:cxnSp>
      <p:cxnSp>
        <p:nvCxnSpPr>
          <p:cNvPr id="2236" name="Google Shape;2236;p148"/>
          <p:cNvCxnSpPr>
            <a:stCxn id="2234" idx="0"/>
          </p:cNvCxnSpPr>
          <p:nvPr/>
        </p:nvCxnSpPr>
        <p:spPr>
          <a:xfrm flipH="1" rot="10800000">
            <a:off x="2645850" y="2495550"/>
            <a:ext cx="249600" cy="1600200"/>
          </a:xfrm>
          <a:prstGeom prst="straightConnector1">
            <a:avLst/>
          </a:prstGeom>
          <a:noFill/>
          <a:ln cap="flat" cmpd="sng" w="25400">
            <a:solidFill>
              <a:srgbClr val="000000"/>
            </a:solidFill>
            <a:prstDash val="solid"/>
            <a:round/>
            <a:headEnd len="sm" w="sm" type="none"/>
            <a:tailEnd len="med" w="med" type="stealth"/>
          </a:ln>
        </p:spPr>
      </p:cxnSp>
      <p:cxnSp>
        <p:nvCxnSpPr>
          <p:cNvPr id="2237" name="Google Shape;2237;p148"/>
          <p:cNvCxnSpPr>
            <a:stCxn id="2234" idx="0"/>
          </p:cNvCxnSpPr>
          <p:nvPr/>
        </p:nvCxnSpPr>
        <p:spPr>
          <a:xfrm flipH="1" rot="10800000">
            <a:off x="2645850" y="3791250"/>
            <a:ext cx="2135100" cy="304500"/>
          </a:xfrm>
          <a:prstGeom prst="straightConnector1">
            <a:avLst/>
          </a:prstGeom>
          <a:noFill/>
          <a:ln cap="flat" cmpd="sng" w="25400">
            <a:solidFill>
              <a:srgbClr val="000000"/>
            </a:solidFill>
            <a:prstDash val="solid"/>
            <a:round/>
            <a:headEnd len="sm" w="sm" type="none"/>
            <a:tailEnd len="med" w="med" type="stealth"/>
          </a:ln>
        </p:spPr>
      </p:cxnSp>
      <p:grpSp>
        <p:nvGrpSpPr>
          <p:cNvPr id="2238" name="Google Shape;2238;p148"/>
          <p:cNvGrpSpPr/>
          <p:nvPr/>
        </p:nvGrpSpPr>
        <p:grpSpPr>
          <a:xfrm>
            <a:off x="457200" y="819150"/>
            <a:ext cx="3796500" cy="1676400"/>
            <a:chOff x="762000" y="819150"/>
            <a:chExt cx="3796500" cy="1676400"/>
          </a:xfrm>
        </p:grpSpPr>
        <p:sp>
          <p:nvSpPr>
            <p:cNvPr id="2239" name="Google Shape;2239;p148"/>
            <p:cNvSpPr/>
            <p:nvPr/>
          </p:nvSpPr>
          <p:spPr>
            <a:xfrm>
              <a:off x="762000" y="1885950"/>
              <a:ext cx="1905000" cy="6096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P4 Program</a:t>
              </a:r>
              <a:endParaRPr b="0" i="0" sz="1400" u="none" cap="none" strike="noStrike">
                <a:solidFill>
                  <a:srgbClr val="000000"/>
                </a:solidFill>
                <a:latin typeface="Arial"/>
                <a:ea typeface="Arial"/>
                <a:cs typeface="Arial"/>
                <a:sym typeface="Arial"/>
              </a:endParaRPr>
            </a:p>
          </p:txBody>
        </p:sp>
        <p:sp>
          <p:nvSpPr>
            <p:cNvPr id="2240" name="Google Shape;2240;p148"/>
            <p:cNvSpPr txBox="1"/>
            <p:nvPr/>
          </p:nvSpPr>
          <p:spPr>
            <a:xfrm>
              <a:off x="2743200" y="819150"/>
              <a:ext cx="18153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
                <a:buFont typeface="Arial"/>
                <a:buNone/>
              </a:pPr>
              <a:r>
                <a:rPr b="0" i="1" lang="en-US" sz="2000" u="none" cap="none" strike="noStrike">
                  <a:solidFill>
                    <a:srgbClr val="000000"/>
                  </a:solidFill>
                  <a:latin typeface="Arial"/>
                  <a:ea typeface="Arial"/>
                  <a:cs typeface="Arial"/>
                  <a:sym typeface="Arial"/>
                </a:rPr>
                <a:t>User supplied</a:t>
              </a:r>
              <a:endParaRPr b="0" i="0" sz="1400" u="none" cap="none" strike="noStrike">
                <a:solidFill>
                  <a:srgbClr val="000000"/>
                </a:solidFill>
                <a:latin typeface="Arial"/>
                <a:ea typeface="Arial"/>
                <a:cs typeface="Arial"/>
                <a:sym typeface="Arial"/>
              </a:endParaRPr>
            </a:p>
          </p:txBody>
        </p:sp>
        <p:cxnSp>
          <p:nvCxnSpPr>
            <p:cNvPr id="2241" name="Google Shape;2241;p148"/>
            <p:cNvCxnSpPr>
              <a:stCxn id="2240" idx="2"/>
            </p:cNvCxnSpPr>
            <p:nvPr/>
          </p:nvCxnSpPr>
          <p:spPr>
            <a:xfrm flipH="1">
              <a:off x="2514450" y="1219350"/>
              <a:ext cx="1136400" cy="666600"/>
            </a:xfrm>
            <a:prstGeom prst="straightConnector1">
              <a:avLst/>
            </a:prstGeom>
            <a:noFill/>
            <a:ln cap="flat" cmpd="sng" w="25400">
              <a:solidFill>
                <a:srgbClr val="000000"/>
              </a:solidFill>
              <a:prstDash val="solid"/>
              <a:round/>
              <a:headEnd len="sm" w="sm" type="none"/>
              <a:tailEnd len="med" w="med" type="stealth"/>
            </a:ln>
          </p:spPr>
        </p:cxnSp>
      </p:grpSp>
      <p:sp>
        <p:nvSpPr>
          <p:cNvPr id="2242" name="Google Shape;2242;p148"/>
          <p:cNvSpPr txBox="1"/>
          <p:nvPr/>
        </p:nvSpPr>
        <p:spPr>
          <a:xfrm>
            <a:off x="6687892" y="2322302"/>
            <a:ext cx="12717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43" name="Google Shape;2243;p148"/>
          <p:cNvSpPr/>
          <p:nvPr/>
        </p:nvSpPr>
        <p:spPr>
          <a:xfrm>
            <a:off x="4953000" y="1200150"/>
            <a:ext cx="3431400" cy="7620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2400" u="none" cap="none" strike="noStrike">
                <a:solidFill>
                  <a:srgbClr val="000000"/>
                </a:solidFill>
                <a:latin typeface="Arial"/>
                <a:ea typeface="Arial"/>
                <a:cs typeface="Arial"/>
                <a:sym typeface="Arial"/>
              </a:rPr>
              <a:t>Control Plane</a:t>
            </a:r>
            <a:endParaRPr b="0" i="0" sz="1400" u="none" cap="none" strike="noStrike">
              <a:solidFill>
                <a:srgbClr val="000000"/>
              </a:solidFill>
              <a:latin typeface="Arial"/>
              <a:ea typeface="Arial"/>
              <a:cs typeface="Arial"/>
              <a:sym typeface="Arial"/>
            </a:endParaRPr>
          </a:p>
        </p:txBody>
      </p:sp>
      <p:sp>
        <p:nvSpPr>
          <p:cNvPr id="2244" name="Google Shape;2244;p148"/>
          <p:cNvSpPr/>
          <p:nvPr/>
        </p:nvSpPr>
        <p:spPr>
          <a:xfrm>
            <a:off x="5123027" y="1962150"/>
            <a:ext cx="228600" cy="1066800"/>
          </a:xfrm>
          <a:prstGeom prst="upDownArrow">
            <a:avLst>
              <a:gd fmla="val 50000" name="adj1"/>
              <a:gd fmla="val 50000" name="adj2"/>
            </a:avLst>
          </a:prstGeom>
          <a:solidFill>
            <a:srgbClr val="666666"/>
          </a:soli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45" name="Google Shape;2245;p148"/>
          <p:cNvSpPr/>
          <p:nvPr/>
        </p:nvSpPr>
        <p:spPr>
          <a:xfrm>
            <a:off x="6342049" y="1950421"/>
            <a:ext cx="228600" cy="1066800"/>
          </a:xfrm>
          <a:prstGeom prst="upDownArrow">
            <a:avLst>
              <a:gd fmla="val 50000" name="adj1"/>
              <a:gd fmla="val 50000" name="adj2"/>
            </a:avLst>
          </a:prstGeom>
          <a:solidFill>
            <a:srgbClr val="666666"/>
          </a:soli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246" name="Google Shape;2246;p148"/>
          <p:cNvCxnSpPr>
            <a:stCxn id="2240" idx="2"/>
          </p:cNvCxnSpPr>
          <p:nvPr/>
        </p:nvCxnSpPr>
        <p:spPr>
          <a:xfrm>
            <a:off x="3346050" y="1219350"/>
            <a:ext cx="1606800" cy="285600"/>
          </a:xfrm>
          <a:prstGeom prst="straightConnector1">
            <a:avLst/>
          </a:prstGeom>
          <a:noFill/>
          <a:ln cap="flat" cmpd="sng" w="25400">
            <a:solidFill>
              <a:srgbClr val="000000"/>
            </a:solidFill>
            <a:prstDash val="solid"/>
            <a:round/>
            <a:headEnd len="sm" w="sm" type="none"/>
            <a:tailEnd len="med" w="med" type="stealth"/>
          </a:ln>
        </p:spPr>
      </p:cxnSp>
      <p:sp>
        <p:nvSpPr>
          <p:cNvPr id="2247" name="Google Shape;2247;p148"/>
          <p:cNvSpPr txBox="1"/>
          <p:nvPr/>
        </p:nvSpPr>
        <p:spPr>
          <a:xfrm>
            <a:off x="5246171" y="2064543"/>
            <a:ext cx="10668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Add/remove</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table entries</a:t>
            </a:r>
            <a:endParaRPr b="0" i="0" sz="1400" u="none" cap="none" strike="noStrike">
              <a:solidFill>
                <a:srgbClr val="000000"/>
              </a:solidFill>
              <a:latin typeface="Arial"/>
              <a:ea typeface="Arial"/>
              <a:cs typeface="Arial"/>
              <a:sym typeface="Arial"/>
            </a:endParaRPr>
          </a:p>
        </p:txBody>
      </p:sp>
      <p:sp>
        <p:nvSpPr>
          <p:cNvPr id="2248" name="Google Shape;2248;p148"/>
          <p:cNvSpPr/>
          <p:nvPr/>
        </p:nvSpPr>
        <p:spPr>
          <a:xfrm>
            <a:off x="7086530" y="2612434"/>
            <a:ext cx="993600" cy="2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CPU port</a:t>
            </a:r>
            <a:endParaRPr b="0" i="0" sz="1400" u="none" cap="none" strike="noStrike">
              <a:solidFill>
                <a:srgbClr val="000000"/>
              </a:solidFill>
              <a:latin typeface="Arial"/>
              <a:ea typeface="Arial"/>
              <a:cs typeface="Arial"/>
              <a:sym typeface="Arial"/>
            </a:endParaRPr>
          </a:p>
        </p:txBody>
      </p:sp>
      <p:sp>
        <p:nvSpPr>
          <p:cNvPr id="2249" name="Google Shape;2249;p148"/>
          <p:cNvSpPr/>
          <p:nvPr/>
        </p:nvSpPr>
        <p:spPr>
          <a:xfrm>
            <a:off x="7285952" y="1997289"/>
            <a:ext cx="228600" cy="609600"/>
          </a:xfrm>
          <a:prstGeom prst="upDownArrow">
            <a:avLst>
              <a:gd fmla="val 50000" name="adj1"/>
              <a:gd fmla="val 50000" name="adj2"/>
            </a:avLst>
          </a:prstGeom>
          <a:solidFill>
            <a:srgbClr val="666666"/>
          </a:soli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50" name="Google Shape;2250;p148"/>
          <p:cNvSpPr txBox="1"/>
          <p:nvPr/>
        </p:nvSpPr>
        <p:spPr>
          <a:xfrm>
            <a:off x="7456200" y="2037850"/>
            <a:ext cx="12306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Packet-in/out</a:t>
            </a:r>
            <a:endParaRPr b="0" i="0" sz="1400" u="none" cap="none" strike="noStrike">
              <a:solidFill>
                <a:srgbClr val="000000"/>
              </a:solidFill>
              <a:latin typeface="Arial"/>
              <a:ea typeface="Arial"/>
              <a:cs typeface="Arial"/>
              <a:sym typeface="Arial"/>
            </a:endParaRPr>
          </a:p>
        </p:txBody>
      </p:sp>
      <p:sp>
        <p:nvSpPr>
          <p:cNvPr id="2251" name="Google Shape;2251;p148"/>
          <p:cNvSpPr txBox="1"/>
          <p:nvPr/>
        </p:nvSpPr>
        <p:spPr>
          <a:xfrm>
            <a:off x="6503577" y="2093689"/>
            <a:ext cx="7620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Extern</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control</a:t>
            </a:r>
            <a:endParaRPr b="0" i="0" sz="1400" u="none" cap="none" strike="noStrike">
              <a:solidFill>
                <a:srgbClr val="000000"/>
              </a:solidFill>
              <a:latin typeface="Arial"/>
              <a:ea typeface="Arial"/>
              <a:cs typeface="Arial"/>
              <a:sym typeface="Arial"/>
            </a:endParaRPr>
          </a:p>
        </p:txBody>
      </p:sp>
      <p:sp>
        <p:nvSpPr>
          <p:cNvPr id="2252" name="Google Shape;2252;p148"/>
          <p:cNvSpPr txBox="1"/>
          <p:nvPr/>
        </p:nvSpPr>
        <p:spPr>
          <a:xfrm rot="-5400000">
            <a:off x="3701387" y="2158468"/>
            <a:ext cx="14094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RUNTIME</a:t>
            </a:r>
            <a:endParaRPr b="0" i="0" sz="1400" u="none" cap="none" strike="noStrike">
              <a:solidFill>
                <a:srgbClr val="000000"/>
              </a:solidFill>
              <a:latin typeface="Arial"/>
              <a:ea typeface="Arial"/>
              <a:cs typeface="Arial"/>
              <a:sym typeface="Arial"/>
            </a:endParaRPr>
          </a:p>
        </p:txBody>
      </p:sp>
      <p:sp>
        <p:nvSpPr>
          <p:cNvPr id="2253" name="Google Shape;2253;p148"/>
          <p:cNvSpPr/>
          <p:nvPr/>
        </p:nvSpPr>
        <p:spPr>
          <a:xfrm>
            <a:off x="4594500" y="1950424"/>
            <a:ext cx="3939900" cy="1066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8"/>
                                        </p:tgtEl>
                                        <p:attrNameLst>
                                          <p:attrName>style.visibility</p:attrName>
                                        </p:attrNameLst>
                                      </p:cBhvr>
                                      <p:to>
                                        <p:strVal val="visible"/>
                                      </p:to>
                                    </p:set>
                                    <p:animEffect filter="fade" transition="in">
                                      <p:cBhvr>
                                        <p:cTn dur="1000"/>
                                        <p:tgtEl>
                                          <p:spTgt spid="2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4"/>
                                        </p:tgtEl>
                                        <p:attrNameLst>
                                          <p:attrName>style.visibility</p:attrName>
                                        </p:attrNameLst>
                                      </p:cBhvr>
                                      <p:to>
                                        <p:strVal val="visible"/>
                                      </p:to>
                                    </p:set>
                                    <p:animEffect filter="fade" transition="in">
                                      <p:cBhvr>
                                        <p:cTn dur="1000"/>
                                        <p:tgtEl>
                                          <p:spTgt spid="2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5"/>
                                        </p:tgtEl>
                                        <p:attrNameLst>
                                          <p:attrName>style.visibility</p:attrName>
                                        </p:attrNameLst>
                                      </p:cBhvr>
                                      <p:to>
                                        <p:strVal val="visible"/>
                                      </p:to>
                                    </p:set>
                                    <p:animEffect filter="fade" transition="in">
                                      <p:cBhvr>
                                        <p:cTn dur="1000"/>
                                        <p:tgtEl>
                                          <p:spTgt spid="2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8"/>
                                        </p:tgtEl>
                                        <p:attrNameLst>
                                          <p:attrName>style.visibility</p:attrName>
                                        </p:attrNameLst>
                                      </p:cBhvr>
                                      <p:to>
                                        <p:strVal val="visible"/>
                                      </p:to>
                                    </p:set>
                                    <p:animEffect filter="fade" transition="in">
                                      <p:cBhvr>
                                        <p:cTn dur="1000"/>
                                        <p:tgtEl>
                                          <p:spTgt spid="2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6"/>
                                        </p:tgtEl>
                                        <p:attrNameLst>
                                          <p:attrName>style.visibility</p:attrName>
                                        </p:attrNameLst>
                                      </p:cBhvr>
                                      <p:to>
                                        <p:strVal val="visible"/>
                                      </p:to>
                                    </p:set>
                                    <p:animEffect filter="fade" transition="in">
                                      <p:cBhvr>
                                        <p:cTn dur="1000"/>
                                        <p:tgtEl>
                                          <p:spTgt spid="2246"/>
                                        </p:tgtEl>
                                      </p:cBhvr>
                                    </p:animEffect>
                                  </p:childTnLst>
                                </p:cTn>
                              </p:par>
                              <p:par>
                                <p:cTn fill="hold" nodeType="withEffect" presetClass="entr" presetID="10" presetSubtype="0">
                                  <p:stCondLst>
                                    <p:cond delay="0"/>
                                  </p:stCondLst>
                                  <p:childTnLst>
                                    <p:set>
                                      <p:cBhvr>
                                        <p:cTn dur="1" fill="hold">
                                          <p:stCondLst>
                                            <p:cond delay="0"/>
                                          </p:stCondLst>
                                        </p:cTn>
                                        <p:tgtEl>
                                          <p:spTgt spid="2243"/>
                                        </p:tgtEl>
                                        <p:attrNameLst>
                                          <p:attrName>style.visibility</p:attrName>
                                        </p:attrNameLst>
                                      </p:cBhvr>
                                      <p:to>
                                        <p:strVal val="visible"/>
                                      </p:to>
                                    </p:set>
                                    <p:animEffect filter="fade" transition="in">
                                      <p:cBhvr>
                                        <p:cTn dur="1000"/>
                                        <p:tgtEl>
                                          <p:spTgt spid="2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3"/>
                                        </p:tgtEl>
                                        <p:attrNameLst>
                                          <p:attrName>style.visibility</p:attrName>
                                        </p:attrNameLst>
                                      </p:cBhvr>
                                      <p:to>
                                        <p:strVal val="visible"/>
                                      </p:to>
                                    </p:set>
                                    <p:animEffect filter="fade" transition="in">
                                      <p:cBhvr>
                                        <p:cTn dur="1000"/>
                                        <p:tgtEl>
                                          <p:spTgt spid="2253"/>
                                        </p:tgtEl>
                                      </p:cBhvr>
                                    </p:animEffect>
                                  </p:childTnLst>
                                </p:cTn>
                              </p:par>
                              <p:par>
                                <p:cTn fill="hold" nodeType="withEffect" presetClass="entr" presetID="10" presetSubtype="0">
                                  <p:stCondLst>
                                    <p:cond delay="0"/>
                                  </p:stCondLst>
                                  <p:childTnLst>
                                    <p:set>
                                      <p:cBhvr>
                                        <p:cTn dur="1" fill="hold">
                                          <p:stCondLst>
                                            <p:cond delay="0"/>
                                          </p:stCondLst>
                                        </p:cTn>
                                        <p:tgtEl>
                                          <p:spTgt spid="2244"/>
                                        </p:tgtEl>
                                        <p:attrNameLst>
                                          <p:attrName>style.visibility</p:attrName>
                                        </p:attrNameLst>
                                      </p:cBhvr>
                                      <p:to>
                                        <p:strVal val="visible"/>
                                      </p:to>
                                    </p:set>
                                    <p:animEffect filter="fade" transition="in">
                                      <p:cBhvr>
                                        <p:cTn dur="1000"/>
                                        <p:tgtEl>
                                          <p:spTgt spid="2244"/>
                                        </p:tgtEl>
                                      </p:cBhvr>
                                    </p:animEffect>
                                  </p:childTnLst>
                                </p:cTn>
                              </p:par>
                              <p:par>
                                <p:cTn fill="hold" nodeType="withEffect" presetClass="entr" presetID="10" presetSubtype="0">
                                  <p:stCondLst>
                                    <p:cond delay="0"/>
                                  </p:stCondLst>
                                  <p:childTnLst>
                                    <p:set>
                                      <p:cBhvr>
                                        <p:cTn dur="1" fill="hold">
                                          <p:stCondLst>
                                            <p:cond delay="0"/>
                                          </p:stCondLst>
                                        </p:cTn>
                                        <p:tgtEl>
                                          <p:spTgt spid="2245"/>
                                        </p:tgtEl>
                                        <p:attrNameLst>
                                          <p:attrName>style.visibility</p:attrName>
                                        </p:attrNameLst>
                                      </p:cBhvr>
                                      <p:to>
                                        <p:strVal val="visible"/>
                                      </p:to>
                                    </p:set>
                                    <p:animEffect filter="fade" transition="in">
                                      <p:cBhvr>
                                        <p:cTn dur="1000"/>
                                        <p:tgtEl>
                                          <p:spTgt spid="2245"/>
                                        </p:tgtEl>
                                      </p:cBhvr>
                                    </p:animEffect>
                                  </p:childTnLst>
                                </p:cTn>
                              </p:par>
                              <p:par>
                                <p:cTn fill="hold" nodeType="withEffect" presetClass="entr" presetID="10" presetSubtype="0">
                                  <p:stCondLst>
                                    <p:cond delay="0"/>
                                  </p:stCondLst>
                                  <p:childTnLst>
                                    <p:set>
                                      <p:cBhvr>
                                        <p:cTn dur="1" fill="hold">
                                          <p:stCondLst>
                                            <p:cond delay="0"/>
                                          </p:stCondLst>
                                        </p:cTn>
                                        <p:tgtEl>
                                          <p:spTgt spid="2247"/>
                                        </p:tgtEl>
                                        <p:attrNameLst>
                                          <p:attrName>style.visibility</p:attrName>
                                        </p:attrNameLst>
                                      </p:cBhvr>
                                      <p:to>
                                        <p:strVal val="visible"/>
                                      </p:to>
                                    </p:set>
                                    <p:animEffect filter="fade" transition="in">
                                      <p:cBhvr>
                                        <p:cTn dur="1000"/>
                                        <p:tgtEl>
                                          <p:spTgt spid="2247"/>
                                        </p:tgtEl>
                                      </p:cBhvr>
                                    </p:animEffect>
                                  </p:childTnLst>
                                </p:cTn>
                              </p:par>
                              <p:par>
                                <p:cTn fill="hold" nodeType="withEffect" presetClass="entr" presetID="10" presetSubtype="0">
                                  <p:stCondLst>
                                    <p:cond delay="0"/>
                                  </p:stCondLst>
                                  <p:childTnLst>
                                    <p:set>
                                      <p:cBhvr>
                                        <p:cTn dur="1" fill="hold">
                                          <p:stCondLst>
                                            <p:cond delay="0"/>
                                          </p:stCondLst>
                                        </p:cTn>
                                        <p:tgtEl>
                                          <p:spTgt spid="2248"/>
                                        </p:tgtEl>
                                        <p:attrNameLst>
                                          <p:attrName>style.visibility</p:attrName>
                                        </p:attrNameLst>
                                      </p:cBhvr>
                                      <p:to>
                                        <p:strVal val="visible"/>
                                      </p:to>
                                    </p:set>
                                    <p:animEffect filter="fade" transition="in">
                                      <p:cBhvr>
                                        <p:cTn dur="1000"/>
                                        <p:tgtEl>
                                          <p:spTgt spid="2248"/>
                                        </p:tgtEl>
                                      </p:cBhvr>
                                    </p:animEffect>
                                  </p:childTnLst>
                                </p:cTn>
                              </p:par>
                              <p:par>
                                <p:cTn fill="hold" nodeType="withEffect" presetClass="entr" presetID="10" presetSubtype="0">
                                  <p:stCondLst>
                                    <p:cond delay="0"/>
                                  </p:stCondLst>
                                  <p:childTnLst>
                                    <p:set>
                                      <p:cBhvr>
                                        <p:cTn dur="1" fill="hold">
                                          <p:stCondLst>
                                            <p:cond delay="0"/>
                                          </p:stCondLst>
                                        </p:cTn>
                                        <p:tgtEl>
                                          <p:spTgt spid="2249"/>
                                        </p:tgtEl>
                                        <p:attrNameLst>
                                          <p:attrName>style.visibility</p:attrName>
                                        </p:attrNameLst>
                                      </p:cBhvr>
                                      <p:to>
                                        <p:strVal val="visible"/>
                                      </p:to>
                                    </p:set>
                                    <p:animEffect filter="fade" transition="in">
                                      <p:cBhvr>
                                        <p:cTn dur="1000"/>
                                        <p:tgtEl>
                                          <p:spTgt spid="2249"/>
                                        </p:tgtEl>
                                      </p:cBhvr>
                                    </p:animEffect>
                                  </p:childTnLst>
                                </p:cTn>
                              </p:par>
                              <p:par>
                                <p:cTn fill="hold" nodeType="withEffect" presetClass="entr" presetID="10" presetSubtype="0">
                                  <p:stCondLst>
                                    <p:cond delay="0"/>
                                  </p:stCondLst>
                                  <p:childTnLst>
                                    <p:set>
                                      <p:cBhvr>
                                        <p:cTn dur="1" fill="hold">
                                          <p:stCondLst>
                                            <p:cond delay="0"/>
                                          </p:stCondLst>
                                        </p:cTn>
                                        <p:tgtEl>
                                          <p:spTgt spid="2250"/>
                                        </p:tgtEl>
                                        <p:attrNameLst>
                                          <p:attrName>style.visibility</p:attrName>
                                        </p:attrNameLst>
                                      </p:cBhvr>
                                      <p:to>
                                        <p:strVal val="visible"/>
                                      </p:to>
                                    </p:set>
                                    <p:animEffect filter="fade" transition="in">
                                      <p:cBhvr>
                                        <p:cTn dur="1000"/>
                                        <p:tgtEl>
                                          <p:spTgt spid="2250"/>
                                        </p:tgtEl>
                                      </p:cBhvr>
                                    </p:animEffect>
                                  </p:childTnLst>
                                </p:cTn>
                              </p:par>
                              <p:par>
                                <p:cTn fill="hold" nodeType="withEffect" presetClass="entr" presetID="10" presetSubtype="0">
                                  <p:stCondLst>
                                    <p:cond delay="0"/>
                                  </p:stCondLst>
                                  <p:childTnLst>
                                    <p:set>
                                      <p:cBhvr>
                                        <p:cTn dur="1" fill="hold">
                                          <p:stCondLst>
                                            <p:cond delay="0"/>
                                          </p:stCondLst>
                                        </p:cTn>
                                        <p:tgtEl>
                                          <p:spTgt spid="2251"/>
                                        </p:tgtEl>
                                        <p:attrNameLst>
                                          <p:attrName>style.visibility</p:attrName>
                                        </p:attrNameLst>
                                      </p:cBhvr>
                                      <p:to>
                                        <p:strVal val="visible"/>
                                      </p:to>
                                    </p:set>
                                    <p:animEffect filter="fade" transition="in">
                                      <p:cBhvr>
                                        <p:cTn dur="1000"/>
                                        <p:tgtEl>
                                          <p:spTgt spid="2251"/>
                                        </p:tgtEl>
                                      </p:cBhvr>
                                    </p:animEffect>
                                  </p:childTnLst>
                                </p:cTn>
                              </p:par>
                              <p:par>
                                <p:cTn fill="hold" nodeType="withEffect" presetClass="entr" presetID="10" presetSubtype="0">
                                  <p:stCondLst>
                                    <p:cond delay="0"/>
                                  </p:stCondLst>
                                  <p:childTnLst>
                                    <p:set>
                                      <p:cBhvr>
                                        <p:cTn dur="1" fill="hold">
                                          <p:stCondLst>
                                            <p:cond delay="0"/>
                                          </p:stCondLst>
                                        </p:cTn>
                                        <p:tgtEl>
                                          <p:spTgt spid="2252"/>
                                        </p:tgtEl>
                                        <p:attrNameLst>
                                          <p:attrName>style.visibility</p:attrName>
                                        </p:attrNameLst>
                                      </p:cBhvr>
                                      <p:to>
                                        <p:strVal val="visible"/>
                                      </p:to>
                                    </p:set>
                                    <p:animEffect filter="fade" transition="in">
                                      <p:cBhvr>
                                        <p:cTn dur="1000"/>
                                        <p:tgtEl>
                                          <p:spTgt spid="2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7" name="Shape 2257"/>
        <p:cNvGrpSpPr/>
        <p:nvPr/>
      </p:nvGrpSpPr>
      <p:grpSpPr>
        <a:xfrm>
          <a:off x="0" y="0"/>
          <a:ext cx="0" cy="0"/>
          <a:chOff x="0" y="0"/>
          <a:chExt cx="0" cy="0"/>
        </a:xfrm>
      </p:grpSpPr>
      <p:sp>
        <p:nvSpPr>
          <p:cNvPr id="2258" name="Google Shape;2258;p149"/>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Lab 1: Basics</a:t>
            </a:r>
            <a:endParaRPr b="1" i="0" sz="2700" u="none" cap="none" strike="noStrike">
              <a:solidFill>
                <a:schemeClr val="dk1"/>
              </a:solidFill>
              <a:latin typeface="Arial"/>
              <a:ea typeface="Arial"/>
              <a:cs typeface="Arial"/>
              <a:sym typeface="Arial"/>
            </a:endParaRPr>
          </a:p>
        </p:txBody>
      </p:sp>
      <p:sp>
        <p:nvSpPr>
          <p:cNvPr id="2259" name="Google Shape;2259;p149"/>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3" name="Shape 2263"/>
        <p:cNvGrpSpPr/>
        <p:nvPr/>
      </p:nvGrpSpPr>
      <p:grpSpPr>
        <a:xfrm>
          <a:off x="0" y="0"/>
          <a:ext cx="0" cy="0"/>
          <a:chOff x="0" y="0"/>
          <a:chExt cx="0" cy="0"/>
        </a:xfrm>
      </p:grpSpPr>
      <p:sp>
        <p:nvSpPr>
          <p:cNvPr id="2264" name="Google Shape;2264;p150"/>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Before we start...</a:t>
            </a:r>
            <a:endParaRPr b="1" i="0" sz="2700" u="none" cap="none" strike="noStrike">
              <a:solidFill>
                <a:schemeClr val="dk1"/>
              </a:solidFill>
              <a:latin typeface="Arial"/>
              <a:ea typeface="Arial"/>
              <a:cs typeface="Arial"/>
              <a:sym typeface="Arial"/>
            </a:endParaRPr>
          </a:p>
        </p:txBody>
      </p:sp>
      <p:sp>
        <p:nvSpPr>
          <p:cNvPr id="2265" name="Google Shape;2265;p150"/>
          <p:cNvSpPr txBox="1"/>
          <p:nvPr>
            <p:ph idx="1" type="body"/>
          </p:nvPr>
        </p:nvSpPr>
        <p:spPr>
          <a:xfrm>
            <a:off x="152400" y="631581"/>
            <a:ext cx="8686800" cy="4114800"/>
          </a:xfrm>
          <a:prstGeom prst="rect">
            <a:avLst/>
          </a:prstGeom>
          <a:noFill/>
          <a:ln>
            <a:noFill/>
          </a:ln>
        </p:spPr>
        <p:txBody>
          <a:bodyPr anchorCtr="0" anchor="t" bIns="91425" lIns="91425" spcFirstLastPara="1" rIns="91425" wrap="square" tIns="91425">
            <a:noAutofit/>
          </a:bodyPr>
          <a:lstStyle/>
          <a:p>
            <a:pPr indent="-13335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Install VM image (Look for instructor with USB sticks)</a:t>
            </a:r>
            <a:endParaRPr b="1" i="0" sz="2100" u="none" cap="none" strike="noStrike">
              <a:solidFill>
                <a:schemeClr val="dk1"/>
              </a:solidFill>
              <a:latin typeface="Arial"/>
              <a:ea typeface="Arial"/>
              <a:cs typeface="Arial"/>
              <a:sym typeface="Arial"/>
            </a:endParaRPr>
          </a:p>
          <a:p>
            <a:pPr indent="-13335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Please make sure that your VM is up to date</a:t>
            </a:r>
            <a:endParaRPr b="1" i="0" sz="2100" u="none" cap="none" strike="noStrike">
              <a:solidFill>
                <a:schemeClr val="dk1"/>
              </a:solidFill>
              <a:latin typeface="Arial"/>
              <a:ea typeface="Arial"/>
              <a:cs typeface="Arial"/>
              <a:sym typeface="Arial"/>
            </a:endParaRPr>
          </a:p>
          <a:p>
            <a:pPr indent="-11430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 cd ~/tutorials &amp;&amp; git pull</a:t>
            </a:r>
            <a:endParaRPr b="0" i="0" sz="1800" u="none" cap="none" strike="noStrike">
              <a:solidFill>
                <a:schemeClr val="dk1"/>
              </a:solidFill>
              <a:latin typeface="Arial"/>
              <a:ea typeface="Arial"/>
              <a:cs typeface="Arial"/>
              <a:sym typeface="Arial"/>
            </a:endParaRPr>
          </a:p>
          <a:p>
            <a:pPr indent="-13335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We’ll be using several software tools pre-installed on the VM</a:t>
            </a:r>
            <a:endParaRPr b="1" i="0" sz="2100" u="none" cap="none" strike="noStrike">
              <a:solidFill>
                <a:schemeClr val="dk1"/>
              </a:solidFill>
              <a:latin typeface="Arial"/>
              <a:ea typeface="Arial"/>
              <a:cs typeface="Arial"/>
              <a:sym typeface="Arial"/>
            </a:endParaRPr>
          </a:p>
          <a:p>
            <a:pPr indent="-11430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Bmv2: a P4 software switch</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p4c</a:t>
            </a:r>
            <a:r>
              <a:rPr b="0" i="0" lang="en-US" sz="1800" u="none" cap="none" strike="noStrike">
                <a:solidFill>
                  <a:schemeClr val="dk1"/>
                </a:solidFill>
                <a:latin typeface="Arial"/>
                <a:ea typeface="Arial"/>
                <a:cs typeface="Arial"/>
                <a:sym typeface="Arial"/>
              </a:rPr>
              <a:t>: the reference P4 compiler</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Mininet: a lightweight network emulation environment</a:t>
            </a:r>
            <a:endParaRPr b="0" i="0" sz="1800" u="none" cap="none" strike="noStrike">
              <a:solidFill>
                <a:schemeClr val="dk1"/>
              </a:solidFill>
              <a:latin typeface="Arial"/>
              <a:ea typeface="Arial"/>
              <a:cs typeface="Arial"/>
              <a:sym typeface="Arial"/>
            </a:endParaRPr>
          </a:p>
          <a:p>
            <a:pPr indent="-13335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Each directory contains a few scripts</a:t>
            </a:r>
            <a:endParaRPr b="1" i="0" sz="2100" u="none" cap="none" strike="noStrike">
              <a:solidFill>
                <a:schemeClr val="dk1"/>
              </a:solidFill>
              <a:latin typeface="Arial"/>
              <a:ea typeface="Arial"/>
              <a:cs typeface="Arial"/>
              <a:sym typeface="Arial"/>
            </a:endParaRPr>
          </a:p>
          <a:p>
            <a:pPr indent="-11430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 make </a:t>
            </a:r>
            <a:r>
              <a:rPr b="0" i="0" lang="en-US" sz="1800" u="none" cap="none" strike="noStrike">
                <a:solidFill>
                  <a:schemeClr val="dk1"/>
                </a:solidFill>
                <a:latin typeface="Arial"/>
                <a:ea typeface="Arial"/>
                <a:cs typeface="Arial"/>
                <a:sym typeface="Arial"/>
              </a:rPr>
              <a:t>: compiles P4 program, execute on Bmv2 in Mininet, populate tables</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*.py</a:t>
            </a:r>
            <a:r>
              <a:rPr b="0" i="0" lang="en-US" sz="1800" u="none" cap="none" strike="noStrike">
                <a:solidFill>
                  <a:schemeClr val="dk1"/>
                </a:solidFill>
                <a:latin typeface="Arial"/>
                <a:ea typeface="Arial"/>
                <a:cs typeface="Arial"/>
                <a:sym typeface="Arial"/>
              </a:rPr>
              <a:t>: send and receive test packets in Mininet</a:t>
            </a:r>
            <a:endParaRPr b="0" i="0" sz="1800" u="none" cap="none" strike="noStrike">
              <a:solidFill>
                <a:schemeClr val="dk1"/>
              </a:solidFill>
              <a:latin typeface="Arial"/>
              <a:ea typeface="Arial"/>
              <a:cs typeface="Arial"/>
              <a:sym typeface="Arial"/>
            </a:endParaRPr>
          </a:p>
          <a:p>
            <a:pPr indent="-13335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Exercises</a:t>
            </a:r>
            <a:endParaRPr b="1" i="0" sz="2100" u="none" cap="none" strike="noStrike">
              <a:solidFill>
                <a:schemeClr val="dk1"/>
              </a:solidFill>
              <a:latin typeface="Arial"/>
              <a:ea typeface="Arial"/>
              <a:cs typeface="Arial"/>
              <a:sym typeface="Arial"/>
            </a:endParaRPr>
          </a:p>
          <a:p>
            <a:pPr indent="-11430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Each example comes with an incomplete implementation; your job is to finish it!</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Look for “TODOs” (or peek at the P4 code in </a:t>
            </a:r>
            <a:r>
              <a:rPr b="0" i="0" lang="en-US" sz="1800" u="none" cap="none" strike="noStrike">
                <a:solidFill>
                  <a:schemeClr val="dk1"/>
                </a:solidFill>
                <a:latin typeface="Consolas"/>
                <a:ea typeface="Consolas"/>
                <a:cs typeface="Consolas"/>
                <a:sym typeface="Consolas"/>
              </a:rPr>
              <a:t>solution/</a:t>
            </a:r>
            <a:r>
              <a:rPr b="0" i="0" lang="en-US" sz="1800" u="none" cap="none" strike="noStrike">
                <a:solidFill>
                  <a:schemeClr val="dk1"/>
                </a:solidFill>
                <a:latin typeface="Arial"/>
                <a:ea typeface="Arial"/>
                <a:cs typeface="Arial"/>
                <a:sym typeface="Arial"/>
              </a:rPr>
              <a:t> if you must)</a:t>
            </a:r>
            <a:endParaRPr b="0" i="0" sz="1800" u="none" cap="none" strike="noStrike">
              <a:solidFill>
                <a:schemeClr val="dk1"/>
              </a:solidFill>
              <a:latin typeface="Arial"/>
              <a:ea typeface="Arial"/>
              <a:cs typeface="Arial"/>
              <a:sym typeface="Arial"/>
            </a:endParaRPr>
          </a:p>
          <a:p>
            <a:pPr indent="-148590" lvl="0" marL="205740" marR="0" rtl="0" algn="l">
              <a:lnSpc>
                <a:spcPct val="100000"/>
              </a:lnSpc>
              <a:spcBef>
                <a:spcPts val="131"/>
              </a:spcBef>
              <a:spcAft>
                <a:spcPts val="0"/>
              </a:spcAft>
              <a:buClr>
                <a:srgbClr val="000000"/>
              </a:buClr>
              <a:buSzPts val="1100"/>
              <a:buFont typeface="Arial"/>
              <a:buNone/>
            </a:pPr>
            <a:r>
              <a:t/>
            </a:r>
            <a:endParaRPr b="0" i="0" sz="2100" u="none" cap="none" strike="noStrike">
              <a:solidFill>
                <a:schemeClr val="dk1"/>
              </a:solidFill>
              <a:latin typeface="Consolas"/>
              <a:ea typeface="Consolas"/>
              <a:cs typeface="Consolas"/>
              <a:sym typeface="Consolas"/>
            </a:endParaRPr>
          </a:p>
          <a:p>
            <a:pPr indent="-148590" lvl="0" marL="205740" marR="0" rtl="0" algn="l">
              <a:lnSpc>
                <a:spcPct val="100000"/>
              </a:lnSpc>
              <a:spcBef>
                <a:spcPts val="150"/>
              </a:spcBef>
              <a:spcAft>
                <a:spcPts val="0"/>
              </a:spcAft>
              <a:buClr>
                <a:srgbClr val="000000"/>
              </a:buClr>
              <a:buSzPts val="1100"/>
              <a:buFont typeface="Arial"/>
              <a:buNone/>
            </a:pPr>
            <a:r>
              <a:t/>
            </a:r>
            <a:endParaRPr b="0" i="0" sz="2100" u="none" cap="none" strike="noStrike">
              <a:solidFill>
                <a:schemeClr val="dk1"/>
              </a:solidFill>
              <a:latin typeface="Consolas"/>
              <a:ea typeface="Consolas"/>
              <a:cs typeface="Consolas"/>
              <a:sym typeface="Consolas"/>
            </a:endParaRPr>
          </a:p>
          <a:p>
            <a:pPr indent="-205740" lvl="0" marL="205740" marR="0" rtl="0" algn="l">
              <a:lnSpc>
                <a:spcPct val="100000"/>
              </a:lnSpc>
              <a:spcBef>
                <a:spcPts val="131"/>
              </a:spcBef>
              <a:spcAft>
                <a:spcPts val="0"/>
              </a:spcAft>
              <a:buClr>
                <a:srgbClr val="3F3151"/>
              </a:buClr>
              <a:buSzPts val="2100"/>
              <a:buFont typeface="Merriweather Sans"/>
              <a:buNone/>
            </a:pPr>
            <a:r>
              <a:t/>
            </a:r>
            <a:endParaRPr b="0" i="0" sz="2100" u="none" cap="none" strike="noStrike">
              <a:solidFill>
                <a:schemeClr val="dk1"/>
              </a:solidFill>
              <a:latin typeface="Consolas"/>
              <a:ea typeface="Consolas"/>
              <a:cs typeface="Consolas"/>
              <a:sym typeface="Consolas"/>
            </a:endParaRPr>
          </a:p>
          <a:p>
            <a:pPr indent="-205740" lvl="0" marL="205740" marR="0" rtl="0" algn="l">
              <a:lnSpc>
                <a:spcPct val="100000"/>
              </a:lnSpc>
              <a:spcBef>
                <a:spcPts val="150"/>
              </a:spcBef>
              <a:spcAft>
                <a:spcPts val="0"/>
              </a:spcAft>
              <a:buClr>
                <a:srgbClr val="3F3151"/>
              </a:buClr>
              <a:buSzPts val="2100"/>
              <a:buFont typeface="Merriweather Sans"/>
              <a:buNone/>
            </a:pPr>
            <a:r>
              <a:t/>
            </a:r>
            <a:endParaRPr b="0" i="0" sz="2100" u="none" cap="none" strike="noStrike">
              <a:solidFill>
                <a:schemeClr val="dk1"/>
              </a:solidFill>
              <a:latin typeface="Consolas"/>
              <a:ea typeface="Consolas"/>
              <a:cs typeface="Consolas"/>
              <a:sym typeface="Consolas"/>
            </a:endParaRPr>
          </a:p>
        </p:txBody>
      </p:sp>
      <p:sp>
        <p:nvSpPr>
          <p:cNvPr id="2266" name="Google Shape;2266;p150"/>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6" st="1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0" name="Shape 2270"/>
        <p:cNvGrpSpPr/>
        <p:nvPr/>
      </p:nvGrpSpPr>
      <p:grpSpPr>
        <a:xfrm>
          <a:off x="0" y="0"/>
          <a:ext cx="0" cy="0"/>
          <a:chOff x="0" y="0"/>
          <a:chExt cx="0" cy="0"/>
        </a:xfrm>
      </p:grpSpPr>
      <p:sp>
        <p:nvSpPr>
          <p:cNvPr id="2271" name="Google Shape;2271;p15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V1Model Architecture</a:t>
            </a:r>
            <a:endParaRPr/>
          </a:p>
        </p:txBody>
      </p:sp>
      <p:sp>
        <p:nvSpPr>
          <p:cNvPr id="2272" name="Google Shape;2272;p15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
        <p:nvSpPr>
          <p:cNvPr id="2273" name="Google Shape;2273;p151"/>
          <p:cNvSpPr txBox="1"/>
          <p:nvPr/>
        </p:nvSpPr>
        <p:spPr>
          <a:xfrm>
            <a:off x="152400" y="742950"/>
            <a:ext cx="8686800" cy="8826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Implemented on top of Bmv2’s </a:t>
            </a:r>
            <a:r>
              <a:rPr b="0" i="0" lang="en-US" sz="2400" u="none" cap="none" strike="noStrike">
                <a:solidFill>
                  <a:srgbClr val="000000"/>
                </a:solidFill>
                <a:latin typeface="Consolas"/>
                <a:ea typeface="Consolas"/>
                <a:cs typeface="Consolas"/>
                <a:sym typeface="Consolas"/>
              </a:rPr>
              <a:t>simple_switch</a:t>
            </a:r>
            <a:r>
              <a:rPr b="1" i="0" lang="en-US" sz="2400" u="none" cap="none" strike="noStrike">
                <a:solidFill>
                  <a:srgbClr val="000000"/>
                </a:solidFill>
                <a:latin typeface="Arial"/>
                <a:ea typeface="Arial"/>
                <a:cs typeface="Arial"/>
                <a:sym typeface="Arial"/>
              </a:rPr>
              <a:t> target</a:t>
            </a:r>
            <a:endParaRPr/>
          </a:p>
        </p:txBody>
      </p:sp>
      <p:sp>
        <p:nvSpPr>
          <p:cNvPr id="2274" name="Google Shape;2274;p151"/>
          <p:cNvSpPr/>
          <p:nvPr/>
        </p:nvSpPr>
        <p:spPr>
          <a:xfrm>
            <a:off x="3781469" y="2495550"/>
            <a:ext cx="1582800" cy="1633200"/>
          </a:xfrm>
          <a:prstGeom prst="roundRect">
            <a:avLst>
              <a:gd fmla="val 16667" name="adj"/>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1" i="0" lang="en-US" sz="1800" u="none" cap="none" strike="noStrike">
                <a:solidFill>
                  <a:schemeClr val="lt1"/>
                </a:solidFill>
                <a:latin typeface="Arial"/>
                <a:ea typeface="Arial"/>
                <a:cs typeface="Arial"/>
                <a:sym typeface="Arial"/>
              </a:rPr>
              <a:t>Traffic</a:t>
            </a:r>
            <a:endParaRPr/>
          </a:p>
          <a:p>
            <a:pPr indent="0" lvl="0" marL="0" marR="0" rtl="0" algn="ctr">
              <a:lnSpc>
                <a:spcPct val="100000"/>
              </a:lnSpc>
              <a:spcBef>
                <a:spcPts val="0"/>
              </a:spcBef>
              <a:spcAft>
                <a:spcPts val="0"/>
              </a:spcAft>
              <a:buClr>
                <a:schemeClr val="lt1"/>
              </a:buClr>
              <a:buSzPts val="450"/>
              <a:buFont typeface="Arial"/>
              <a:buNone/>
            </a:pPr>
            <a:r>
              <a:rPr b="1" i="0" lang="en-US" sz="1800" u="none" cap="none" strike="noStrike">
                <a:solidFill>
                  <a:schemeClr val="lt1"/>
                </a:solidFill>
                <a:latin typeface="Arial"/>
                <a:ea typeface="Arial"/>
                <a:cs typeface="Arial"/>
                <a:sym typeface="Arial"/>
              </a:rPr>
              <a:t>Manager</a:t>
            </a:r>
            <a:endParaRPr/>
          </a:p>
        </p:txBody>
      </p:sp>
      <p:grpSp>
        <p:nvGrpSpPr>
          <p:cNvPr id="2275" name="Google Shape;2275;p151"/>
          <p:cNvGrpSpPr/>
          <p:nvPr/>
        </p:nvGrpSpPr>
        <p:grpSpPr>
          <a:xfrm>
            <a:off x="2512968" y="2502006"/>
            <a:ext cx="1124480" cy="1626817"/>
            <a:chOff x="3140099" y="1954364"/>
            <a:chExt cx="1124480" cy="1626817"/>
          </a:xfrm>
        </p:grpSpPr>
        <p:grpSp>
          <p:nvGrpSpPr>
            <p:cNvPr id="2276" name="Google Shape;2276;p151"/>
            <p:cNvGrpSpPr/>
            <p:nvPr/>
          </p:nvGrpSpPr>
          <p:grpSpPr>
            <a:xfrm>
              <a:off x="3140099" y="1954364"/>
              <a:ext cx="1124480" cy="1626817"/>
              <a:chOff x="1485649" y="3204985"/>
              <a:chExt cx="1124480" cy="2169089"/>
            </a:xfrm>
          </p:grpSpPr>
          <p:sp>
            <p:nvSpPr>
              <p:cNvPr id="2277" name="Google Shape;2277;p151"/>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278" name="Google Shape;2278;p151"/>
              <p:cNvSpPr/>
              <p:nvPr/>
            </p:nvSpPr>
            <p:spPr>
              <a:xfrm>
                <a:off x="1485649" y="3204985"/>
                <a:ext cx="1124400" cy="2157600"/>
              </a:xfrm>
              <a:prstGeom prst="rect">
                <a:avLst/>
              </a:prstGeom>
              <a:solidFill>
                <a:schemeClr val="lt1">
                  <a:alpha val="6941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279" name="Google Shape;2279;p151"/>
            <p:cNvGrpSpPr/>
            <p:nvPr/>
          </p:nvGrpSpPr>
          <p:grpSpPr>
            <a:xfrm>
              <a:off x="3233752" y="2042277"/>
              <a:ext cx="909363" cy="1479767"/>
              <a:chOff x="2449931" y="225721"/>
              <a:chExt cx="909363" cy="1973023"/>
            </a:xfrm>
          </p:grpSpPr>
          <p:sp>
            <p:nvSpPr>
              <p:cNvPr id="2280" name="Google Shape;2280;p151"/>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1" name="Google Shape;2281;p151"/>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2" name="Google Shape;2282;p151"/>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3" name="Google Shape;2283;p151"/>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4" name="Google Shape;2284;p151"/>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5" name="Google Shape;2285;p151"/>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6" name="Google Shape;2286;p151"/>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7" name="Google Shape;2287;p151"/>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8" name="Google Shape;2288;p151"/>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9" name="Google Shape;2289;p151"/>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90" name="Google Shape;2290;p151"/>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91" name="Google Shape;2291;p151"/>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grpSp>
        <p:nvGrpSpPr>
          <p:cNvPr id="2292" name="Google Shape;2292;p151"/>
          <p:cNvGrpSpPr/>
          <p:nvPr/>
        </p:nvGrpSpPr>
        <p:grpSpPr>
          <a:xfrm>
            <a:off x="5553036" y="2535727"/>
            <a:ext cx="1124480" cy="1626817"/>
            <a:chOff x="4590657" y="1960563"/>
            <a:chExt cx="1124480" cy="1626817"/>
          </a:xfrm>
        </p:grpSpPr>
        <p:grpSp>
          <p:nvGrpSpPr>
            <p:cNvPr id="2293" name="Google Shape;2293;p151"/>
            <p:cNvGrpSpPr/>
            <p:nvPr/>
          </p:nvGrpSpPr>
          <p:grpSpPr>
            <a:xfrm>
              <a:off x="4590657" y="1960563"/>
              <a:ext cx="1124480" cy="1626817"/>
              <a:chOff x="1485649" y="3204985"/>
              <a:chExt cx="1124480" cy="2169089"/>
            </a:xfrm>
          </p:grpSpPr>
          <p:sp>
            <p:nvSpPr>
              <p:cNvPr id="2294" name="Google Shape;2294;p151"/>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295" name="Google Shape;2295;p151"/>
              <p:cNvSpPr/>
              <p:nvPr/>
            </p:nvSpPr>
            <p:spPr>
              <a:xfrm>
                <a:off x="1485649" y="3204985"/>
                <a:ext cx="1124400" cy="2157600"/>
              </a:xfrm>
              <a:prstGeom prst="rect">
                <a:avLst/>
              </a:prstGeom>
              <a:solidFill>
                <a:schemeClr val="lt1">
                  <a:alpha val="6941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296" name="Google Shape;2296;p151"/>
            <p:cNvGrpSpPr/>
            <p:nvPr/>
          </p:nvGrpSpPr>
          <p:grpSpPr>
            <a:xfrm>
              <a:off x="4698917" y="2044535"/>
              <a:ext cx="909363" cy="1479767"/>
              <a:chOff x="2449931" y="225721"/>
              <a:chExt cx="909363" cy="1973023"/>
            </a:xfrm>
          </p:grpSpPr>
          <p:sp>
            <p:nvSpPr>
              <p:cNvPr id="2297" name="Google Shape;2297;p151"/>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98" name="Google Shape;2298;p151"/>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99" name="Google Shape;2299;p151"/>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0" name="Google Shape;2300;p151"/>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1" name="Google Shape;2301;p151"/>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2" name="Google Shape;2302;p151"/>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3" name="Google Shape;2303;p151"/>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4" name="Google Shape;2304;p151"/>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5" name="Google Shape;2305;p151"/>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6" name="Google Shape;2306;p151"/>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7" name="Google Shape;2307;p151"/>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8" name="Google Shape;2308;p151"/>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grpSp>
        <p:nvGrpSpPr>
          <p:cNvPr id="2309" name="Google Shape;2309;p151"/>
          <p:cNvGrpSpPr/>
          <p:nvPr/>
        </p:nvGrpSpPr>
        <p:grpSpPr>
          <a:xfrm>
            <a:off x="6907601" y="2535269"/>
            <a:ext cx="1124480" cy="1626817"/>
            <a:chOff x="6019799" y="1969523"/>
            <a:chExt cx="1124480" cy="1626817"/>
          </a:xfrm>
        </p:grpSpPr>
        <p:grpSp>
          <p:nvGrpSpPr>
            <p:cNvPr id="2310" name="Google Shape;2310;p151"/>
            <p:cNvGrpSpPr/>
            <p:nvPr/>
          </p:nvGrpSpPr>
          <p:grpSpPr>
            <a:xfrm>
              <a:off x="6019799" y="1969523"/>
              <a:ext cx="1124480" cy="1626817"/>
              <a:chOff x="1485649" y="3204985"/>
              <a:chExt cx="1124480" cy="2169089"/>
            </a:xfrm>
          </p:grpSpPr>
          <p:sp>
            <p:nvSpPr>
              <p:cNvPr id="2311" name="Google Shape;2311;p151"/>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312" name="Google Shape;2312;p151"/>
              <p:cNvSpPr/>
              <p:nvPr/>
            </p:nvSpPr>
            <p:spPr>
              <a:xfrm>
                <a:off x="1485649" y="3204985"/>
                <a:ext cx="1124400" cy="2157600"/>
              </a:xfrm>
              <a:prstGeom prst="rect">
                <a:avLst/>
              </a:prstGeom>
              <a:solidFill>
                <a:schemeClr val="lt1">
                  <a:alpha val="6941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313" name="Google Shape;2313;p151"/>
            <p:cNvGrpSpPr/>
            <p:nvPr/>
          </p:nvGrpSpPr>
          <p:grpSpPr>
            <a:xfrm>
              <a:off x="6130034" y="2065800"/>
              <a:ext cx="909363" cy="1479767"/>
              <a:chOff x="2449931" y="225721"/>
              <a:chExt cx="909363" cy="1973023"/>
            </a:xfrm>
          </p:grpSpPr>
          <p:sp>
            <p:nvSpPr>
              <p:cNvPr id="2314" name="Google Shape;2314;p151"/>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15" name="Google Shape;2315;p151"/>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16" name="Google Shape;2316;p151"/>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17" name="Google Shape;2317;p151"/>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18" name="Google Shape;2318;p151"/>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19" name="Google Shape;2319;p151"/>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20" name="Google Shape;2320;p151"/>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21" name="Google Shape;2321;p151"/>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22" name="Google Shape;2322;p151"/>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23" name="Google Shape;2323;p151"/>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24" name="Google Shape;2324;p151"/>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25" name="Google Shape;2325;p151"/>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grpSp>
        <p:nvGrpSpPr>
          <p:cNvPr id="2326" name="Google Shape;2326;p151"/>
          <p:cNvGrpSpPr/>
          <p:nvPr/>
        </p:nvGrpSpPr>
        <p:grpSpPr>
          <a:xfrm>
            <a:off x="8253750" y="2510864"/>
            <a:ext cx="701379" cy="1638300"/>
            <a:chOff x="7478671" y="1969421"/>
            <a:chExt cx="842700" cy="1638300"/>
          </a:xfrm>
        </p:grpSpPr>
        <p:sp>
          <p:nvSpPr>
            <p:cNvPr id="2327" name="Google Shape;2327;p151"/>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grpSp>
          <p:nvGrpSpPr>
            <p:cNvPr id="2328" name="Google Shape;2328;p151"/>
            <p:cNvGrpSpPr/>
            <p:nvPr/>
          </p:nvGrpSpPr>
          <p:grpSpPr>
            <a:xfrm>
              <a:off x="7610282" y="2193160"/>
              <a:ext cx="552418" cy="519116"/>
              <a:chOff x="8131740" y="4009316"/>
              <a:chExt cx="552418" cy="692154"/>
            </a:xfrm>
          </p:grpSpPr>
          <p:grpSp>
            <p:nvGrpSpPr>
              <p:cNvPr id="2329" name="Google Shape;2329;p151"/>
              <p:cNvGrpSpPr/>
              <p:nvPr/>
            </p:nvGrpSpPr>
            <p:grpSpPr>
              <a:xfrm>
                <a:off x="8131740" y="4009316"/>
                <a:ext cx="551675" cy="228589"/>
                <a:chOff x="7660968" y="1751777"/>
                <a:chExt cx="1040700" cy="450600"/>
              </a:xfrm>
            </p:grpSpPr>
            <p:sp>
              <p:nvSpPr>
                <p:cNvPr id="2330" name="Google Shape;2330;p151"/>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331" name="Google Shape;2331;p151"/>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cxnSp>
              <p:nvCxnSpPr>
                <p:cNvPr id="2332" name="Google Shape;2332;p151"/>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grpSp>
          <p:grpSp>
            <p:nvGrpSpPr>
              <p:cNvPr id="2333" name="Google Shape;2333;p151"/>
              <p:cNvGrpSpPr/>
              <p:nvPr/>
            </p:nvGrpSpPr>
            <p:grpSpPr>
              <a:xfrm>
                <a:off x="8132483" y="4472881"/>
                <a:ext cx="551675" cy="228589"/>
                <a:chOff x="7660968" y="1751777"/>
                <a:chExt cx="1040700" cy="450600"/>
              </a:xfrm>
            </p:grpSpPr>
            <p:sp>
              <p:nvSpPr>
                <p:cNvPr id="2334" name="Google Shape;2334;p151"/>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335" name="Google Shape;2335;p151"/>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cxnSp>
              <p:nvCxnSpPr>
                <p:cNvPr id="2336" name="Google Shape;2336;p151"/>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grpSp>
        </p:grpSp>
        <p:grpSp>
          <p:nvGrpSpPr>
            <p:cNvPr id="2337" name="Google Shape;2337;p151"/>
            <p:cNvGrpSpPr/>
            <p:nvPr/>
          </p:nvGrpSpPr>
          <p:grpSpPr>
            <a:xfrm>
              <a:off x="7611025" y="2888734"/>
              <a:ext cx="552418" cy="519116"/>
              <a:chOff x="8131740" y="4009316"/>
              <a:chExt cx="552418" cy="692154"/>
            </a:xfrm>
          </p:grpSpPr>
          <p:grpSp>
            <p:nvGrpSpPr>
              <p:cNvPr id="2338" name="Google Shape;2338;p151"/>
              <p:cNvGrpSpPr/>
              <p:nvPr/>
            </p:nvGrpSpPr>
            <p:grpSpPr>
              <a:xfrm>
                <a:off x="8131740" y="4009316"/>
                <a:ext cx="551675" cy="228589"/>
                <a:chOff x="7660968" y="1751777"/>
                <a:chExt cx="1040700" cy="450600"/>
              </a:xfrm>
            </p:grpSpPr>
            <p:sp>
              <p:nvSpPr>
                <p:cNvPr id="2339" name="Google Shape;2339;p151"/>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340" name="Google Shape;2340;p151"/>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cxnSp>
              <p:nvCxnSpPr>
                <p:cNvPr id="2341" name="Google Shape;2341;p151"/>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grpSp>
          <p:grpSp>
            <p:nvGrpSpPr>
              <p:cNvPr id="2342" name="Google Shape;2342;p151"/>
              <p:cNvGrpSpPr/>
              <p:nvPr/>
            </p:nvGrpSpPr>
            <p:grpSpPr>
              <a:xfrm>
                <a:off x="8132483" y="4472881"/>
                <a:ext cx="551675" cy="228589"/>
                <a:chOff x="7660968" y="1751777"/>
                <a:chExt cx="1040700" cy="450600"/>
              </a:xfrm>
            </p:grpSpPr>
            <p:sp>
              <p:nvSpPr>
                <p:cNvPr id="2343" name="Google Shape;2343;p151"/>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344" name="Google Shape;2344;p151"/>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cxnSp>
              <p:nvCxnSpPr>
                <p:cNvPr id="2345" name="Google Shape;2345;p151"/>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grpSp>
        </p:grpSp>
      </p:grpSp>
      <p:grpSp>
        <p:nvGrpSpPr>
          <p:cNvPr id="2346" name="Google Shape;2346;p151"/>
          <p:cNvGrpSpPr/>
          <p:nvPr/>
        </p:nvGrpSpPr>
        <p:grpSpPr>
          <a:xfrm>
            <a:off x="1194116" y="2522344"/>
            <a:ext cx="1124480" cy="1626817"/>
            <a:chOff x="3140099" y="1954364"/>
            <a:chExt cx="1124480" cy="1626817"/>
          </a:xfrm>
        </p:grpSpPr>
        <p:grpSp>
          <p:nvGrpSpPr>
            <p:cNvPr id="2347" name="Google Shape;2347;p151"/>
            <p:cNvGrpSpPr/>
            <p:nvPr/>
          </p:nvGrpSpPr>
          <p:grpSpPr>
            <a:xfrm>
              <a:off x="3140099" y="1954364"/>
              <a:ext cx="1124480" cy="1626817"/>
              <a:chOff x="1485649" y="3204985"/>
              <a:chExt cx="1124480" cy="2169089"/>
            </a:xfrm>
          </p:grpSpPr>
          <p:sp>
            <p:nvSpPr>
              <p:cNvPr id="2348" name="Google Shape;2348;p151"/>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349" name="Google Shape;2349;p151"/>
              <p:cNvSpPr/>
              <p:nvPr/>
            </p:nvSpPr>
            <p:spPr>
              <a:xfrm>
                <a:off x="1485649" y="3204985"/>
                <a:ext cx="1124400" cy="2157600"/>
              </a:xfrm>
              <a:prstGeom prst="rect">
                <a:avLst/>
              </a:prstGeom>
              <a:solidFill>
                <a:schemeClr val="lt1">
                  <a:alpha val="6941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350" name="Google Shape;2350;p151"/>
            <p:cNvGrpSpPr/>
            <p:nvPr/>
          </p:nvGrpSpPr>
          <p:grpSpPr>
            <a:xfrm>
              <a:off x="3233752" y="2042277"/>
              <a:ext cx="909363" cy="1479767"/>
              <a:chOff x="2449931" y="225721"/>
              <a:chExt cx="909363" cy="1973023"/>
            </a:xfrm>
          </p:grpSpPr>
          <p:sp>
            <p:nvSpPr>
              <p:cNvPr id="2351" name="Google Shape;2351;p151"/>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2" name="Google Shape;2352;p151"/>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3" name="Google Shape;2353;p151"/>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4" name="Google Shape;2354;p151"/>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5" name="Google Shape;2355;p151"/>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6" name="Google Shape;2356;p151"/>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7" name="Google Shape;2357;p151"/>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8" name="Google Shape;2358;p151"/>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9" name="Google Shape;2359;p151"/>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60" name="Google Shape;2360;p151"/>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61" name="Google Shape;2361;p151"/>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62" name="Google Shape;2362;p151"/>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sp>
        <p:nvSpPr>
          <p:cNvPr id="2363" name="Google Shape;2363;p151"/>
          <p:cNvSpPr/>
          <p:nvPr/>
        </p:nvSpPr>
        <p:spPr>
          <a:xfrm rot="-5400000">
            <a:off x="545200" y="1964425"/>
            <a:ext cx="228600" cy="701400"/>
          </a:xfrm>
          <a:prstGeom prst="rightBrace">
            <a:avLst>
              <a:gd fmla="val 23408" name="adj1"/>
              <a:gd fmla="val 50000" name="adj2"/>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64" name="Google Shape;2364;p151"/>
          <p:cNvSpPr txBox="1"/>
          <p:nvPr/>
        </p:nvSpPr>
        <p:spPr>
          <a:xfrm>
            <a:off x="8107647" y="1685200"/>
            <a:ext cx="9936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rPr b="1" lang="en-US"/>
              <a:t>Deparser</a:t>
            </a:r>
            <a:endParaRPr b="1"/>
          </a:p>
        </p:txBody>
      </p:sp>
      <p:sp>
        <p:nvSpPr>
          <p:cNvPr id="2365" name="Google Shape;2365;p151"/>
          <p:cNvSpPr txBox="1"/>
          <p:nvPr/>
        </p:nvSpPr>
        <p:spPr>
          <a:xfrm>
            <a:off x="1335225" y="1685200"/>
            <a:ext cx="23022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rPr b="1" lang="en-US"/>
              <a:t>Checksum Verification / </a:t>
            </a:r>
            <a:r>
              <a:rPr b="1" i="0" lang="en-US" u="none" cap="none" strike="noStrike">
                <a:solidFill>
                  <a:srgbClr val="000000"/>
                </a:solidFill>
              </a:rPr>
              <a:t>Ingress </a:t>
            </a:r>
            <a:r>
              <a:rPr b="1" lang="en-US"/>
              <a:t>Match-Action</a:t>
            </a:r>
            <a:endParaRPr b="1"/>
          </a:p>
        </p:txBody>
      </p:sp>
      <p:grpSp>
        <p:nvGrpSpPr>
          <p:cNvPr id="2366" name="Google Shape;2366;p151"/>
          <p:cNvGrpSpPr/>
          <p:nvPr/>
        </p:nvGrpSpPr>
        <p:grpSpPr>
          <a:xfrm>
            <a:off x="308802" y="2497706"/>
            <a:ext cx="722700" cy="1616700"/>
            <a:chOff x="663977" y="2864081"/>
            <a:chExt cx="722700" cy="1616700"/>
          </a:xfrm>
        </p:grpSpPr>
        <p:sp>
          <p:nvSpPr>
            <p:cNvPr id="2367" name="Google Shape;2367;p151"/>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2368" name="Google Shape;2368;p151"/>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69" name="Google Shape;2369;p151"/>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70" name="Google Shape;2370;p151"/>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71" name="Google Shape;2371;p151"/>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72" name="Google Shape;2372;p151"/>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2373" name="Google Shape;2373;p151"/>
            <p:cNvCxnSpPr>
              <a:stCxn id="2368" idx="0"/>
              <a:endCxn id="2370" idx="0"/>
            </p:cNvCxnSpPr>
            <p:nvPr/>
          </p:nvCxnSpPr>
          <p:spPr>
            <a:xfrm flipH="1" rot="-5400000">
              <a:off x="859367" y="3010356"/>
              <a:ext cx="283800" cy="305700"/>
            </a:xfrm>
            <a:prstGeom prst="curvedConnector5">
              <a:avLst>
                <a:gd fmla="val -32657" name="adj1"/>
                <a:gd fmla="val 115285" name="adj2"/>
                <a:gd fmla="val 91502" name="adj3"/>
              </a:avLst>
            </a:prstGeom>
            <a:noFill/>
            <a:ln cap="flat" cmpd="sng" w="12700">
              <a:solidFill>
                <a:srgbClr val="FF0000"/>
              </a:solidFill>
              <a:prstDash val="solid"/>
              <a:round/>
              <a:headEnd len="sm" w="sm" type="none"/>
              <a:tailEnd len="lg" w="lg" type="triangle"/>
            </a:ln>
          </p:spPr>
        </p:cxnSp>
        <p:cxnSp>
          <p:nvCxnSpPr>
            <p:cNvPr id="2374" name="Google Shape;2374;p151"/>
            <p:cNvCxnSpPr>
              <a:stCxn id="2368" idx="4"/>
              <a:endCxn id="2369" idx="0"/>
            </p:cNvCxnSpPr>
            <p:nvPr/>
          </p:nvCxnSpPr>
          <p:spPr>
            <a:xfrm flipH="1" rot="-5400000">
              <a:off x="738617" y="3366606"/>
              <a:ext cx="240300" cy="207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2375" name="Google Shape;2375;p151"/>
            <p:cNvCxnSpPr>
              <a:stCxn id="2370" idx="4"/>
              <a:endCxn id="2370" idx="6"/>
            </p:cNvCxnSpPr>
            <p:nvPr/>
          </p:nvCxnSpPr>
          <p:spPr>
            <a:xfrm rot="-5400000">
              <a:off x="1152606" y="3424719"/>
              <a:ext cx="117600" cy="114300"/>
            </a:xfrm>
            <a:prstGeom prst="curvedConnector4">
              <a:avLst>
                <a:gd fmla="val -201972" name="adj1"/>
                <a:gd fmla="val 183984" name="adj2"/>
              </a:avLst>
            </a:prstGeom>
            <a:noFill/>
            <a:ln cap="flat" cmpd="sng" w="12700">
              <a:solidFill>
                <a:srgbClr val="FF0000"/>
              </a:solidFill>
              <a:prstDash val="solid"/>
              <a:round/>
              <a:headEnd len="sm" w="sm" type="none"/>
              <a:tailEnd len="lg" w="lg" type="triangle"/>
            </a:ln>
          </p:spPr>
        </p:cxnSp>
        <p:cxnSp>
          <p:nvCxnSpPr>
            <p:cNvPr id="2376" name="Google Shape;2376;p151"/>
            <p:cNvCxnSpPr>
              <a:stCxn id="2370" idx="3"/>
              <a:endCxn id="2371"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2377" name="Google Shape;2377;p151"/>
            <p:cNvCxnSpPr>
              <a:stCxn id="2369" idx="6"/>
              <a:endCxn id="2372"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2378" name="Google Shape;2378;p151"/>
            <p:cNvCxnSpPr>
              <a:stCxn id="2372" idx="4"/>
              <a:endCxn id="2371" idx="4"/>
            </p:cNvCxnSpPr>
            <p:nvPr/>
          </p:nvCxnSpPr>
          <p:spPr>
            <a:xfrm flipH="1" rot="5400000">
              <a:off x="905844" y="4064540"/>
              <a:ext cx="220500" cy="328500"/>
            </a:xfrm>
            <a:prstGeom prst="curvedConnector3">
              <a:avLst>
                <a:gd fmla="val -42136" name="adj1"/>
              </a:avLst>
            </a:prstGeom>
            <a:noFill/>
            <a:ln cap="flat" cmpd="sng" w="12700">
              <a:solidFill>
                <a:srgbClr val="FF0000"/>
              </a:solidFill>
              <a:prstDash val="solid"/>
              <a:round/>
              <a:headEnd len="sm" w="sm" type="none"/>
              <a:tailEnd len="lg" w="lg" type="triangle"/>
            </a:ln>
          </p:spPr>
        </p:cxnSp>
      </p:grpSp>
      <p:sp>
        <p:nvSpPr>
          <p:cNvPr id="2379" name="Google Shape;2379;p151"/>
          <p:cNvSpPr txBox="1"/>
          <p:nvPr/>
        </p:nvSpPr>
        <p:spPr>
          <a:xfrm>
            <a:off x="253901" y="1685200"/>
            <a:ext cx="8112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rPr b="1" lang="en-US"/>
              <a:t>Parser</a:t>
            </a:r>
            <a:endParaRPr b="1"/>
          </a:p>
        </p:txBody>
      </p:sp>
      <p:sp>
        <p:nvSpPr>
          <p:cNvPr id="2380" name="Google Shape;2380;p151"/>
          <p:cNvSpPr txBox="1"/>
          <p:nvPr/>
        </p:nvSpPr>
        <p:spPr>
          <a:xfrm>
            <a:off x="5654375" y="1685200"/>
            <a:ext cx="23022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rPr b="1" lang="en-US"/>
              <a:t>Checksum Update / E</a:t>
            </a:r>
            <a:r>
              <a:rPr b="1" i="0" lang="en-US" u="none" cap="none" strike="noStrike">
                <a:solidFill>
                  <a:srgbClr val="000000"/>
                </a:solidFill>
              </a:rPr>
              <a:t>gress </a:t>
            </a:r>
            <a:r>
              <a:rPr b="1" lang="en-US"/>
              <a:t>Match-Action</a:t>
            </a:r>
            <a:endParaRPr b="1"/>
          </a:p>
        </p:txBody>
      </p:sp>
      <p:sp>
        <p:nvSpPr>
          <p:cNvPr id="2381" name="Google Shape;2381;p151"/>
          <p:cNvSpPr/>
          <p:nvPr/>
        </p:nvSpPr>
        <p:spPr>
          <a:xfrm rot="-5400000">
            <a:off x="2306475" y="1086800"/>
            <a:ext cx="228600" cy="2403300"/>
          </a:xfrm>
          <a:prstGeom prst="rightBrace">
            <a:avLst>
              <a:gd fmla="val 23408" name="adj1"/>
              <a:gd fmla="val 50000" name="adj2"/>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82" name="Google Shape;2382;p151"/>
          <p:cNvSpPr/>
          <p:nvPr/>
        </p:nvSpPr>
        <p:spPr>
          <a:xfrm rot="-5400000">
            <a:off x="6674325" y="1075925"/>
            <a:ext cx="228600" cy="2422200"/>
          </a:xfrm>
          <a:prstGeom prst="rightBrace">
            <a:avLst>
              <a:gd fmla="val 23408" name="adj1"/>
              <a:gd fmla="val 50000" name="adj2"/>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83" name="Google Shape;2383;p151"/>
          <p:cNvSpPr/>
          <p:nvPr/>
        </p:nvSpPr>
        <p:spPr>
          <a:xfrm rot="-5400000">
            <a:off x="8490138" y="1936325"/>
            <a:ext cx="228600" cy="701400"/>
          </a:xfrm>
          <a:prstGeom prst="rightBrace">
            <a:avLst>
              <a:gd fmla="val 23408" name="adj1"/>
              <a:gd fmla="val 50000" name="adj2"/>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8" name="Shape 2388"/>
        <p:cNvGrpSpPr/>
        <p:nvPr/>
      </p:nvGrpSpPr>
      <p:grpSpPr>
        <a:xfrm>
          <a:off x="0" y="0"/>
          <a:ext cx="0" cy="0"/>
          <a:chOff x="0" y="0"/>
          <a:chExt cx="0" cy="0"/>
        </a:xfrm>
      </p:grpSpPr>
      <p:sp>
        <p:nvSpPr>
          <p:cNvPr id="2389" name="Google Shape;2389;p15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V1Model Standard Metadata</a:t>
            </a:r>
            <a:endParaRPr b="1" i="0" sz="2700" u="none" cap="none" strike="noStrike">
              <a:solidFill>
                <a:schemeClr val="dk1"/>
              </a:solidFill>
              <a:latin typeface="Arial"/>
              <a:ea typeface="Arial"/>
              <a:cs typeface="Arial"/>
              <a:sym typeface="Arial"/>
            </a:endParaRPr>
          </a:p>
        </p:txBody>
      </p:sp>
      <p:sp>
        <p:nvSpPr>
          <p:cNvPr id="2390" name="Google Shape;2390;p15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206"/>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391" name="Google Shape;2391;p152"/>
          <p:cNvSpPr txBox="1"/>
          <p:nvPr/>
        </p:nvSpPr>
        <p:spPr>
          <a:xfrm>
            <a:off x="152400" y="742950"/>
            <a:ext cx="41649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FF"/>
                </a:solidFill>
                <a:latin typeface="Consolas"/>
                <a:ea typeface="Consolas"/>
                <a:cs typeface="Consolas"/>
                <a:sym typeface="Consolas"/>
              </a:rPr>
              <a:t>struct</a:t>
            </a:r>
            <a:r>
              <a:rPr b="0" i="0" lang="en-US" sz="1300" u="none" cap="none" strike="noStrike">
                <a:solidFill>
                  <a:srgbClr val="000000"/>
                </a:solidFill>
                <a:latin typeface="Consolas"/>
                <a:ea typeface="Consolas"/>
                <a:cs typeface="Consolas"/>
                <a:sym typeface="Consolas"/>
              </a:rPr>
              <a:t> standard_metadata_t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1300" u="none" cap="none" strike="noStrike">
                <a:solidFill>
                  <a:srgbClr val="000000"/>
                </a:solidFill>
                <a:latin typeface="Consolas"/>
                <a:ea typeface="Consolas"/>
                <a:cs typeface="Consolas"/>
                <a:sym typeface="Consolas"/>
              </a:rPr>
              <a:t>   bit&lt;9&gt;  ingress_port;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1300" u="none" cap="none" strike="noStrike">
                <a:solidFill>
                  <a:srgbClr val="000000"/>
                </a:solidFill>
                <a:latin typeface="Consolas"/>
                <a:ea typeface="Consolas"/>
                <a:cs typeface="Consolas"/>
                <a:sym typeface="Consolas"/>
              </a:rPr>
              <a:t>   bit&lt;9&gt;  egress_spec;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1300" u="none" cap="none" strike="noStrike">
                <a:solidFill>
                  <a:srgbClr val="000000"/>
                </a:solidFill>
                <a:latin typeface="Consolas"/>
                <a:ea typeface="Consolas"/>
                <a:cs typeface="Consolas"/>
                <a:sym typeface="Consolas"/>
              </a:rPr>
              <a:t>   bit&lt;9&gt;  egress_port;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bit&lt;32&gt; clone_spec;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bit&lt;32&gt; instance_type;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bit&lt;1&gt;  drop;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bit&lt;16&gt; recirculate_port;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bit&lt;32&gt; packet_length;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bit&lt;32&gt; enq_timestamp;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bit&lt;19&gt; enq_qdepth;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bit&lt;32&gt; deq_timedelta;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bit&lt;19&gt; deq_qdepth;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bit&lt;48&gt; ingress_global_timestamp;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bit&lt;32&gt; lf_field_list;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bit&lt;16&gt; mcast_grp;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bit&lt;1&gt;  resubmit_flag;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bit&lt;16&gt; egress_rid;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bit&lt;1&gt;  checksum_error;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t/>
            </a:r>
            <a:endParaRPr b="0" i="0" sz="1300" u="none" cap="none" strike="noStrike">
              <a:solidFill>
                <a:srgbClr val="000000"/>
              </a:solidFill>
              <a:latin typeface="Consolas"/>
              <a:ea typeface="Consolas"/>
              <a:cs typeface="Consolas"/>
              <a:sym typeface="Consolas"/>
            </a:endParaRPr>
          </a:p>
        </p:txBody>
      </p:sp>
      <p:sp>
        <p:nvSpPr>
          <p:cNvPr id="2392" name="Google Shape;2392;p152"/>
          <p:cNvSpPr txBox="1"/>
          <p:nvPr/>
        </p:nvSpPr>
        <p:spPr>
          <a:xfrm>
            <a:off x="4808725" y="742950"/>
            <a:ext cx="4030500" cy="4114800"/>
          </a:xfrm>
          <a:prstGeom prst="rect">
            <a:avLst/>
          </a:prstGeom>
          <a:noFill/>
          <a:ln>
            <a:noFill/>
          </a:ln>
        </p:spPr>
        <p:txBody>
          <a:bodyPr anchorCtr="0" anchor="t" bIns="45700" lIns="91425" spcFirstLastPara="1" rIns="91425" wrap="square" tIns="45700">
            <a:noAutofit/>
          </a:bodyPr>
          <a:lstStyle/>
          <a:p>
            <a:pPr indent="-247650" lvl="0" marL="285750" marR="0" rtl="0" algn="l">
              <a:lnSpc>
                <a:spcPct val="150000"/>
              </a:lnSpc>
              <a:spcBef>
                <a:spcPts val="0"/>
              </a:spcBef>
              <a:spcAft>
                <a:spcPts val="0"/>
              </a:spcAft>
              <a:buClr>
                <a:srgbClr val="000000"/>
              </a:buClr>
              <a:buSzPts val="1800"/>
              <a:buFont typeface="Arial"/>
              <a:buChar char="•"/>
            </a:pPr>
            <a:r>
              <a:rPr b="1" i="0" lang="en-US" sz="1800" u="none" cap="none" strike="noStrike">
                <a:solidFill>
                  <a:srgbClr val="000000"/>
                </a:solidFill>
                <a:latin typeface="Consolas"/>
                <a:ea typeface="Consolas"/>
                <a:cs typeface="Consolas"/>
                <a:sym typeface="Consolas"/>
              </a:rPr>
              <a:t>ingress_port</a:t>
            </a:r>
            <a:r>
              <a:rPr b="0" i="0" lang="en-US" sz="1800" u="none" cap="none" strike="noStrike">
                <a:solidFill>
                  <a:srgbClr val="000000"/>
                </a:solidFill>
                <a:latin typeface="Arial"/>
                <a:ea typeface="Arial"/>
                <a:cs typeface="Arial"/>
                <a:sym typeface="Arial"/>
              </a:rPr>
              <a:t> - the port on which the packet arrived</a:t>
            </a:r>
            <a:endParaRPr b="0" i="0" sz="1400" u="none" cap="none" strike="noStrike">
              <a:solidFill>
                <a:srgbClr val="000000"/>
              </a:solidFill>
              <a:latin typeface="Arial"/>
              <a:ea typeface="Arial"/>
              <a:cs typeface="Arial"/>
              <a:sym typeface="Arial"/>
            </a:endParaRPr>
          </a:p>
          <a:p>
            <a:pPr indent="-247650" lvl="0" marL="285750" marR="0" rtl="0" algn="l">
              <a:lnSpc>
                <a:spcPct val="150000"/>
              </a:lnSpc>
              <a:spcBef>
                <a:spcPts val="0"/>
              </a:spcBef>
              <a:spcAft>
                <a:spcPts val="0"/>
              </a:spcAft>
              <a:buClr>
                <a:srgbClr val="000000"/>
              </a:buClr>
              <a:buSzPts val="1800"/>
              <a:buFont typeface="Arial"/>
              <a:buChar char="•"/>
            </a:pPr>
            <a:r>
              <a:rPr b="1" i="0" lang="en-US" sz="1800" u="none" cap="none" strike="noStrike">
                <a:solidFill>
                  <a:srgbClr val="000000"/>
                </a:solidFill>
                <a:latin typeface="Consolas"/>
                <a:ea typeface="Consolas"/>
                <a:cs typeface="Consolas"/>
                <a:sym typeface="Consolas"/>
              </a:rPr>
              <a:t>egress_spec</a:t>
            </a:r>
            <a:r>
              <a:rPr b="0" i="0" lang="en-US" sz="1800" u="none" cap="none" strike="noStrike">
                <a:solidFill>
                  <a:srgbClr val="000000"/>
                </a:solidFill>
                <a:latin typeface="Arial"/>
                <a:ea typeface="Arial"/>
                <a:cs typeface="Arial"/>
                <a:sym typeface="Arial"/>
              </a:rPr>
              <a:t> - the port to which the packet should be sent to</a:t>
            </a:r>
            <a:endParaRPr b="0" i="0" sz="1400" u="none" cap="none" strike="noStrike">
              <a:solidFill>
                <a:srgbClr val="000000"/>
              </a:solidFill>
              <a:latin typeface="Arial"/>
              <a:ea typeface="Arial"/>
              <a:cs typeface="Arial"/>
              <a:sym typeface="Arial"/>
            </a:endParaRPr>
          </a:p>
          <a:p>
            <a:pPr indent="-247650" lvl="0" marL="285750" marR="0" rtl="0" algn="l">
              <a:lnSpc>
                <a:spcPct val="150000"/>
              </a:lnSpc>
              <a:spcBef>
                <a:spcPts val="0"/>
              </a:spcBef>
              <a:spcAft>
                <a:spcPts val="0"/>
              </a:spcAft>
              <a:buClr>
                <a:srgbClr val="000000"/>
              </a:buClr>
              <a:buSzPts val="1800"/>
              <a:buFont typeface="Arial"/>
              <a:buChar char="•"/>
            </a:pPr>
            <a:r>
              <a:rPr b="1" i="0" lang="en-US" sz="1800" u="none" cap="none" strike="noStrike">
                <a:solidFill>
                  <a:srgbClr val="000000"/>
                </a:solidFill>
                <a:latin typeface="Consolas"/>
                <a:ea typeface="Consolas"/>
                <a:cs typeface="Consolas"/>
                <a:sym typeface="Consolas"/>
              </a:rPr>
              <a:t>egress_port</a:t>
            </a:r>
            <a:r>
              <a:rPr b="0" i="0" lang="en-US" sz="1800" u="none" cap="none" strike="noStrike">
                <a:solidFill>
                  <a:srgbClr val="000000"/>
                </a:solidFill>
                <a:latin typeface="Arial"/>
                <a:ea typeface="Arial"/>
                <a:cs typeface="Arial"/>
                <a:sym typeface="Arial"/>
              </a:rPr>
              <a:t> - the port that the packet will be sent out of (read only in egress pipeline)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6" name="Shape 2396"/>
        <p:cNvGrpSpPr/>
        <p:nvPr/>
      </p:nvGrpSpPr>
      <p:grpSpPr>
        <a:xfrm>
          <a:off x="0" y="0"/>
          <a:ext cx="0" cy="0"/>
          <a:chOff x="0" y="0"/>
          <a:chExt cx="0" cy="0"/>
        </a:xfrm>
      </p:grpSpPr>
      <p:sp>
        <p:nvSpPr>
          <p:cNvPr id="2397" name="Google Shape;2397;p153"/>
          <p:cNvSpPr txBox="1"/>
          <p:nvPr>
            <p:ph type="title"/>
          </p:nvPr>
        </p:nvSpPr>
        <p:spPr>
          <a:xfrm>
            <a:off x="152400" y="5885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Program Template (V1Model)</a:t>
            </a:r>
            <a:endParaRPr b="1" i="0" sz="2700" u="none" cap="none" strike="noStrike">
              <a:solidFill>
                <a:schemeClr val="dk1"/>
              </a:solidFill>
              <a:latin typeface="Arial"/>
              <a:ea typeface="Arial"/>
              <a:cs typeface="Arial"/>
              <a:sym typeface="Arial"/>
            </a:endParaRPr>
          </a:p>
        </p:txBody>
      </p:sp>
      <p:sp>
        <p:nvSpPr>
          <p:cNvPr id="2398" name="Google Shape;2398;p153"/>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399" name="Google Shape;2399;p153"/>
          <p:cNvSpPr txBox="1"/>
          <p:nvPr/>
        </p:nvSpPr>
        <p:spPr>
          <a:xfrm>
            <a:off x="152400" y="742950"/>
            <a:ext cx="4164766"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#include </a:t>
            </a:r>
            <a:r>
              <a:rPr b="0" i="0" lang="en-US" sz="1000" u="none" cap="none" strike="noStrike">
                <a:solidFill>
                  <a:schemeClr val="dk1"/>
                </a:solidFill>
                <a:latin typeface="Consolas"/>
                <a:ea typeface="Consolas"/>
                <a:cs typeface="Consolas"/>
                <a:sym typeface="Consolas"/>
              </a:rPr>
              <a:t>&lt;</a:t>
            </a:r>
            <a:r>
              <a:rPr b="0" i="0" lang="en-US" sz="1000" u="none" cap="none" strike="noStrike">
                <a:solidFill>
                  <a:srgbClr val="00B050"/>
                </a:solidFill>
                <a:latin typeface="Consolas"/>
                <a:ea typeface="Consolas"/>
                <a:cs typeface="Consolas"/>
                <a:sym typeface="Consolas"/>
              </a:rPr>
              <a:t>core.p4</a:t>
            </a:r>
            <a:r>
              <a:rPr b="0" i="0" lang="en-US" sz="1000" u="none" cap="none" strike="noStrike">
                <a:solidFill>
                  <a:schemeClr val="dk1"/>
                </a:solidFill>
                <a:latin typeface="Consolas"/>
                <a:ea typeface="Consolas"/>
                <a:cs typeface="Consolas"/>
                <a:sym typeface="Consolas"/>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#include</a:t>
            </a:r>
            <a:r>
              <a:rPr b="0" i="0" lang="en-US" sz="1000" u="none" cap="none" strike="noStrike">
                <a:solidFill>
                  <a:schemeClr val="dk1"/>
                </a:solidFill>
                <a:latin typeface="Consolas"/>
                <a:ea typeface="Consolas"/>
                <a:cs typeface="Consolas"/>
                <a:sym typeface="Consolas"/>
              </a:rPr>
              <a:t> &lt;</a:t>
            </a:r>
            <a:r>
              <a:rPr b="0" i="0" lang="en-US" sz="1000" u="none" cap="none" strike="noStrike">
                <a:solidFill>
                  <a:srgbClr val="00B050"/>
                </a:solidFill>
                <a:latin typeface="Consolas"/>
                <a:ea typeface="Consolas"/>
                <a:cs typeface="Consolas"/>
                <a:sym typeface="Consolas"/>
              </a:rPr>
              <a:t>v1model.p4</a:t>
            </a:r>
            <a:r>
              <a:rPr b="0" i="0" lang="en-US" sz="1000" u="none" cap="none" strike="noStrike">
                <a:solidFill>
                  <a:schemeClr val="dk1"/>
                </a:solidFill>
                <a:latin typeface="Consolas"/>
                <a:ea typeface="Consolas"/>
                <a:cs typeface="Consolas"/>
                <a:sym typeface="Consolas"/>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HEADERS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struct </a:t>
            </a:r>
            <a:r>
              <a:rPr b="0" i="0" lang="en-US" sz="1000" u="none" cap="none" strike="noStrike">
                <a:solidFill>
                  <a:schemeClr val="dk1"/>
                </a:solidFill>
                <a:latin typeface="Consolas"/>
                <a:ea typeface="Consolas"/>
                <a:cs typeface="Consolas"/>
                <a:sym typeface="Consolas"/>
              </a:rPr>
              <a:t>metadata { ...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struct </a:t>
            </a:r>
            <a:r>
              <a:rPr b="0" i="0" lang="en-US" sz="1000" u="none" cap="none" strike="noStrike">
                <a:solidFill>
                  <a:schemeClr val="dk1"/>
                </a:solidFill>
                <a:latin typeface="Consolas"/>
                <a:ea typeface="Consolas"/>
                <a:cs typeface="Consolas"/>
                <a:sym typeface="Consolas"/>
              </a:rPr>
              <a:t>headers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ethernet_t   ethernet;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ipv4_t       ipv4;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PARSER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parser</a:t>
            </a:r>
            <a:r>
              <a:rPr b="0" i="0" lang="en-US" sz="1000" u="none" cap="none" strike="noStrike">
                <a:solidFill>
                  <a:schemeClr val="dk1"/>
                </a:solidFill>
                <a:latin typeface="Consolas"/>
                <a:ea typeface="Consolas"/>
                <a:cs typeface="Consolas"/>
                <a:sym typeface="Consolas"/>
              </a:rPr>
              <a:t> MyParser(packet_in packet,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out</a:t>
            </a:r>
            <a:r>
              <a:rPr b="0" i="0" lang="en-US" sz="1000" u="none" cap="none" strike="noStrike">
                <a:solidFill>
                  <a:schemeClr val="dk1"/>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metadata meta,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standard_metadata_t smeta)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CHECKSUM VERIFICATION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control</a:t>
            </a:r>
            <a:r>
              <a:rPr b="0" i="0" lang="en-US" sz="1000" u="none" cap="none" strike="noStrike">
                <a:solidFill>
                  <a:schemeClr val="dk1"/>
                </a:solidFill>
                <a:latin typeface="Consolas"/>
                <a:ea typeface="Consolas"/>
                <a:cs typeface="Consolas"/>
                <a:sym typeface="Consolas"/>
              </a:rPr>
              <a:t> MyVerifyChecksum(</a:t>
            </a:r>
            <a:r>
              <a:rPr b="0" i="0" lang="en-US" sz="1000" u="none" cap="none" strike="noStrike">
                <a:solidFill>
                  <a:srgbClr val="0000FF"/>
                </a:solidFill>
                <a:latin typeface="Consolas"/>
                <a:ea typeface="Consolas"/>
                <a:cs typeface="Consolas"/>
                <a:sym typeface="Consolas"/>
              </a:rPr>
              <a:t>in</a:t>
            </a:r>
            <a:r>
              <a:rPr b="0" i="0" lang="en-US" sz="1000" u="none" cap="none" strike="noStrike">
                <a:solidFill>
                  <a:schemeClr val="dk1"/>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metadata meta)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INGRESS PROCESSING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control</a:t>
            </a:r>
            <a:r>
              <a:rPr b="0" i="0" lang="en-US" sz="1000" u="none" cap="none" strike="noStrike">
                <a:solidFill>
                  <a:schemeClr val="dk1"/>
                </a:solidFill>
                <a:latin typeface="Consolas"/>
                <a:ea typeface="Consolas"/>
                <a:cs typeface="Consolas"/>
                <a:sym typeface="Consolas"/>
              </a:rPr>
              <a:t> MyIngress(</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 </a:t>
            </a:r>
            <a:r>
              <a:rPr b="0" i="0" lang="en-US" sz="1000" u="none" cap="none" strike="noStrike">
                <a:solidFill>
                  <a:schemeClr val="dk1"/>
                </a:solidFill>
                <a:latin typeface="Consolas"/>
                <a:ea typeface="Consolas"/>
                <a:cs typeface="Consolas"/>
                <a:sym typeface="Consolas"/>
              </a:rPr>
              <a:t>metadata meta,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 </a:t>
            </a:r>
            <a:r>
              <a:rPr b="0" i="0" lang="en-US" sz="1000" u="none" cap="none" strike="noStrike">
                <a:solidFill>
                  <a:schemeClr val="dk1"/>
                </a:solidFill>
                <a:latin typeface="Consolas"/>
                <a:ea typeface="Consolas"/>
                <a:cs typeface="Consolas"/>
                <a:sym typeface="Consolas"/>
              </a:rPr>
              <a:t>standard_metadata_t std_meta)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sp>
        <p:nvSpPr>
          <p:cNvPr id="2400" name="Google Shape;2400;p153"/>
          <p:cNvSpPr txBox="1"/>
          <p:nvPr/>
        </p:nvSpPr>
        <p:spPr>
          <a:xfrm>
            <a:off x="4513289" y="742950"/>
            <a:ext cx="441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EGRESS PROCESSING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control</a:t>
            </a:r>
            <a:r>
              <a:rPr b="0" i="0" lang="en-US" sz="1000" u="none" cap="none" strike="noStrike">
                <a:solidFill>
                  <a:schemeClr val="dk1"/>
                </a:solidFill>
                <a:latin typeface="Consolas"/>
                <a:ea typeface="Consolas"/>
                <a:cs typeface="Consolas"/>
                <a:sym typeface="Consolas"/>
              </a:rPr>
              <a:t> MyEgress(</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metadata meta,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 </a:t>
            </a:r>
            <a:r>
              <a:rPr b="0" i="0" lang="en-US" sz="1000" u="none" cap="none" strike="noStrike">
                <a:solidFill>
                  <a:schemeClr val="dk1"/>
                </a:solidFill>
                <a:latin typeface="Consolas"/>
                <a:ea typeface="Consolas"/>
                <a:cs typeface="Consolas"/>
                <a:sym typeface="Consolas"/>
              </a:rPr>
              <a:t>standard_metadata_t std_meta)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CHECKSUM UPDATE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control</a:t>
            </a:r>
            <a:r>
              <a:rPr b="0" i="0" lang="en-US" sz="1000" u="none" cap="none" strike="noStrike">
                <a:solidFill>
                  <a:schemeClr val="dk1"/>
                </a:solidFill>
                <a:latin typeface="Consolas"/>
                <a:ea typeface="Consolas"/>
                <a:cs typeface="Consolas"/>
                <a:sym typeface="Consolas"/>
              </a:rPr>
              <a:t> MyComputeChecksum(</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 </a:t>
            </a:r>
            <a:r>
              <a:rPr b="0" i="0" lang="en-US" sz="1000" u="none" cap="none" strike="noStrike">
                <a:solidFill>
                  <a:schemeClr val="dk1"/>
                </a:solidFill>
                <a:latin typeface="Consolas"/>
                <a:ea typeface="Consolas"/>
                <a:cs typeface="Consolas"/>
                <a:sym typeface="Consolas"/>
              </a:rPr>
              <a:t>metadata meta)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DEPARSER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control </a:t>
            </a:r>
            <a:r>
              <a:rPr b="0" i="0" lang="en-US" sz="1000" u="none" cap="none" strike="noStrike">
                <a:solidFill>
                  <a:schemeClr val="dk1"/>
                </a:solidFill>
                <a:latin typeface="Consolas"/>
                <a:ea typeface="Consolas"/>
                <a:cs typeface="Consolas"/>
                <a:sym typeface="Consolas"/>
              </a:rPr>
              <a:t>MyDeparser(</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metadata meta)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SWITCH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V1Switch(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MyParser(),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MyVerifyChecksum(),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MyIngress(),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MyEgress(),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MyComputeChecksum(),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MyDeparser()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main;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sp>
        <p:nvSpPr>
          <p:cNvPr id="2401" name="Google Shape;2401;p153"/>
          <p:cNvSpPr/>
          <p:nvPr/>
        </p:nvSpPr>
        <p:spPr>
          <a:xfrm>
            <a:off x="152400" y="785350"/>
            <a:ext cx="1362900" cy="15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153"/>
          <p:cNvSpPr/>
          <p:nvPr/>
        </p:nvSpPr>
        <p:spPr>
          <a:xfrm>
            <a:off x="152400" y="937750"/>
            <a:ext cx="1528800" cy="15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153"/>
          <p:cNvSpPr/>
          <p:nvPr/>
        </p:nvSpPr>
        <p:spPr>
          <a:xfrm>
            <a:off x="152400" y="1090150"/>
            <a:ext cx="1772400" cy="923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153"/>
          <p:cNvSpPr/>
          <p:nvPr/>
        </p:nvSpPr>
        <p:spPr>
          <a:xfrm>
            <a:off x="152400" y="2013250"/>
            <a:ext cx="3622158" cy="1061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153"/>
          <p:cNvSpPr/>
          <p:nvPr/>
        </p:nvSpPr>
        <p:spPr>
          <a:xfrm>
            <a:off x="152400" y="3074950"/>
            <a:ext cx="3331800" cy="76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153"/>
          <p:cNvSpPr/>
          <p:nvPr/>
        </p:nvSpPr>
        <p:spPr>
          <a:xfrm>
            <a:off x="152400" y="3838150"/>
            <a:ext cx="3907200" cy="923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153"/>
          <p:cNvSpPr/>
          <p:nvPr/>
        </p:nvSpPr>
        <p:spPr>
          <a:xfrm>
            <a:off x="4513300" y="785350"/>
            <a:ext cx="3836700" cy="923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153"/>
          <p:cNvSpPr/>
          <p:nvPr/>
        </p:nvSpPr>
        <p:spPr>
          <a:xfrm>
            <a:off x="4513300" y="1708450"/>
            <a:ext cx="3416400" cy="76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153"/>
          <p:cNvSpPr/>
          <p:nvPr/>
        </p:nvSpPr>
        <p:spPr>
          <a:xfrm>
            <a:off x="4513300" y="2471650"/>
            <a:ext cx="2951700" cy="76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153"/>
          <p:cNvSpPr/>
          <p:nvPr/>
        </p:nvSpPr>
        <p:spPr>
          <a:xfrm>
            <a:off x="4513300" y="3234850"/>
            <a:ext cx="1624500" cy="1410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1"/>
                                        </p:tgtEl>
                                        <p:attrNameLst>
                                          <p:attrName>style.visibility</p:attrName>
                                        </p:attrNameLst>
                                      </p:cBhvr>
                                      <p:to>
                                        <p:strVal val="visible"/>
                                      </p:to>
                                    </p:set>
                                    <p:animEffect filter="fade" transition="in">
                                      <p:cBhvr>
                                        <p:cTn dur="1000"/>
                                        <p:tgtEl>
                                          <p:spTgt spid="2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2"/>
                                        </p:tgtEl>
                                        <p:attrNameLst>
                                          <p:attrName>style.visibility</p:attrName>
                                        </p:attrNameLst>
                                      </p:cBhvr>
                                      <p:to>
                                        <p:strVal val="visible"/>
                                      </p:to>
                                    </p:set>
                                    <p:animEffect filter="fade" transition="in">
                                      <p:cBhvr>
                                        <p:cTn dur="1000"/>
                                        <p:tgtEl>
                                          <p:spTgt spid="2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3"/>
                                        </p:tgtEl>
                                        <p:attrNameLst>
                                          <p:attrName>style.visibility</p:attrName>
                                        </p:attrNameLst>
                                      </p:cBhvr>
                                      <p:to>
                                        <p:strVal val="visible"/>
                                      </p:to>
                                    </p:set>
                                    <p:animEffect filter="fade" transition="in">
                                      <p:cBhvr>
                                        <p:cTn dur="1000"/>
                                        <p:tgtEl>
                                          <p:spTgt spid="2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4"/>
                                        </p:tgtEl>
                                        <p:attrNameLst>
                                          <p:attrName>style.visibility</p:attrName>
                                        </p:attrNameLst>
                                      </p:cBhvr>
                                      <p:to>
                                        <p:strVal val="visible"/>
                                      </p:to>
                                    </p:set>
                                    <p:animEffect filter="fade" transition="in">
                                      <p:cBhvr>
                                        <p:cTn dur="1000"/>
                                        <p:tgtEl>
                                          <p:spTgt spid="2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5"/>
                                        </p:tgtEl>
                                        <p:attrNameLst>
                                          <p:attrName>style.visibility</p:attrName>
                                        </p:attrNameLst>
                                      </p:cBhvr>
                                      <p:to>
                                        <p:strVal val="visible"/>
                                      </p:to>
                                    </p:set>
                                    <p:animEffect filter="fade" transition="in">
                                      <p:cBhvr>
                                        <p:cTn dur="1000"/>
                                        <p:tgtEl>
                                          <p:spTgt spid="2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6"/>
                                        </p:tgtEl>
                                        <p:attrNameLst>
                                          <p:attrName>style.visibility</p:attrName>
                                        </p:attrNameLst>
                                      </p:cBhvr>
                                      <p:to>
                                        <p:strVal val="visible"/>
                                      </p:to>
                                    </p:set>
                                    <p:animEffect filter="fade" transition="in">
                                      <p:cBhvr>
                                        <p:cTn dur="1000"/>
                                        <p:tgtEl>
                                          <p:spTgt spid="2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7"/>
                                        </p:tgtEl>
                                        <p:attrNameLst>
                                          <p:attrName>style.visibility</p:attrName>
                                        </p:attrNameLst>
                                      </p:cBhvr>
                                      <p:to>
                                        <p:strVal val="visible"/>
                                      </p:to>
                                    </p:set>
                                    <p:animEffect filter="fade" transition="in">
                                      <p:cBhvr>
                                        <p:cTn dur="1000"/>
                                        <p:tgtEl>
                                          <p:spTgt spid="2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8"/>
                                        </p:tgtEl>
                                        <p:attrNameLst>
                                          <p:attrName>style.visibility</p:attrName>
                                        </p:attrNameLst>
                                      </p:cBhvr>
                                      <p:to>
                                        <p:strVal val="visible"/>
                                      </p:to>
                                    </p:set>
                                    <p:animEffect filter="fade" transition="in">
                                      <p:cBhvr>
                                        <p:cTn dur="1000"/>
                                        <p:tgtEl>
                                          <p:spTgt spid="2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9"/>
                                        </p:tgtEl>
                                        <p:attrNameLst>
                                          <p:attrName>style.visibility</p:attrName>
                                        </p:attrNameLst>
                                      </p:cBhvr>
                                      <p:to>
                                        <p:strVal val="visible"/>
                                      </p:to>
                                    </p:set>
                                    <p:animEffect filter="fade" transition="in">
                                      <p:cBhvr>
                                        <p:cTn dur="1000"/>
                                        <p:tgtEl>
                                          <p:spTgt spid="2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10"/>
                                        </p:tgtEl>
                                        <p:attrNameLst>
                                          <p:attrName>style.visibility</p:attrName>
                                        </p:attrNameLst>
                                      </p:cBhvr>
                                      <p:to>
                                        <p:strVal val="visible"/>
                                      </p:to>
                                    </p:set>
                                    <p:animEffect filter="fade" transition="in">
                                      <p:cBhvr>
                                        <p:cTn dur="1000"/>
                                        <p:tgtEl>
                                          <p:spTgt spid="2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5" name="Shape 2415"/>
        <p:cNvGrpSpPr/>
        <p:nvPr/>
      </p:nvGrpSpPr>
      <p:grpSpPr>
        <a:xfrm>
          <a:off x="0" y="0"/>
          <a:ext cx="0" cy="0"/>
          <a:chOff x="0" y="0"/>
          <a:chExt cx="0" cy="0"/>
        </a:xfrm>
      </p:grpSpPr>
      <p:sp>
        <p:nvSpPr>
          <p:cNvPr id="2416" name="Google Shape;2416;p15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206"/>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417" name="Google Shape;2417;p154"/>
          <p:cNvSpPr txBox="1"/>
          <p:nvPr>
            <p:ph type="title"/>
          </p:nvPr>
        </p:nvSpPr>
        <p:spPr>
          <a:xfrm>
            <a:off x="152400" y="5885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Hello World (V1Model)</a:t>
            </a:r>
            <a:endParaRPr b="1" i="0" sz="2700" u="none" cap="none" strike="noStrike">
              <a:solidFill>
                <a:schemeClr val="dk1"/>
              </a:solidFill>
              <a:latin typeface="Arial"/>
              <a:ea typeface="Arial"/>
              <a:cs typeface="Arial"/>
              <a:sym typeface="Arial"/>
            </a:endParaRPr>
          </a:p>
        </p:txBody>
      </p:sp>
      <p:sp>
        <p:nvSpPr>
          <p:cNvPr id="2418" name="Google Shape;2418;p154"/>
          <p:cNvSpPr txBox="1"/>
          <p:nvPr/>
        </p:nvSpPr>
        <p:spPr>
          <a:xfrm>
            <a:off x="152400" y="742950"/>
            <a:ext cx="4164900" cy="4114800"/>
          </a:xfrm>
          <a:prstGeom prst="rect">
            <a:avLst/>
          </a:prstGeom>
          <a:solidFill>
            <a:srgbClr val="EEECE1"/>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#include</a:t>
            </a:r>
            <a:r>
              <a:rPr b="0" i="0" lang="en-US" sz="1000" u="none" cap="none" strike="noStrike">
                <a:solidFill>
                  <a:srgbClr val="000000"/>
                </a:solidFill>
                <a:latin typeface="Consolas"/>
                <a:ea typeface="Consolas"/>
                <a:cs typeface="Consolas"/>
                <a:sym typeface="Consolas"/>
              </a:rPr>
              <a:t> &lt;</a:t>
            </a:r>
            <a:r>
              <a:rPr b="0" i="0" lang="en-US" sz="1000" u="none" cap="none" strike="noStrike">
                <a:solidFill>
                  <a:srgbClr val="008000"/>
                </a:solidFill>
                <a:latin typeface="Consolas"/>
                <a:ea typeface="Consolas"/>
                <a:cs typeface="Consolas"/>
                <a:sym typeface="Consolas"/>
              </a:rPr>
              <a:t>core.p4</a:t>
            </a:r>
            <a:r>
              <a:rPr b="0" i="0" lang="en-US" sz="1000" u="none" cap="none" strike="noStrike">
                <a:solidFill>
                  <a:srgbClr val="000000"/>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#include</a:t>
            </a:r>
            <a:r>
              <a:rPr b="0" i="0" lang="en-US" sz="1000" u="none" cap="none" strike="noStrike">
                <a:solidFill>
                  <a:srgbClr val="000000"/>
                </a:solidFill>
                <a:latin typeface="Consolas"/>
                <a:ea typeface="Consolas"/>
                <a:cs typeface="Consolas"/>
                <a:sym typeface="Consolas"/>
              </a:rPr>
              <a:t> &lt;</a:t>
            </a:r>
            <a:r>
              <a:rPr b="0" i="0" lang="en-US" sz="1000" u="none" cap="none" strike="noStrike">
                <a:solidFill>
                  <a:srgbClr val="008000"/>
                </a:solidFill>
                <a:latin typeface="Consolas"/>
                <a:ea typeface="Consolas"/>
                <a:cs typeface="Consolas"/>
                <a:sym typeface="Consolas"/>
              </a:rPr>
              <a:t>v1model.p4</a:t>
            </a:r>
            <a:r>
              <a:rPr b="0" i="0" lang="en-US" sz="1000" u="none" cap="none" strike="noStrike">
                <a:solidFill>
                  <a:srgbClr val="000000"/>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struct</a:t>
            </a:r>
            <a:r>
              <a:rPr b="0" i="0" lang="en-US" sz="1000" u="none" cap="none" strike="noStrike">
                <a:solidFill>
                  <a:srgbClr val="000000"/>
                </a:solidFill>
                <a:latin typeface="Consolas"/>
                <a:ea typeface="Consolas"/>
                <a:cs typeface="Consolas"/>
                <a:sym typeface="Consolas"/>
              </a:rPr>
              <a:t> 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struct</a:t>
            </a:r>
            <a:r>
              <a:rPr b="0" i="0" lang="en-US" sz="1000" u="none" cap="none" strike="noStrike">
                <a:solidFill>
                  <a:srgbClr val="000000"/>
                </a:solidFill>
                <a:latin typeface="Consolas"/>
                <a:ea typeface="Consolas"/>
                <a:cs typeface="Consolas"/>
                <a:sym typeface="Consolas"/>
              </a:rPr>
              <a:t> headers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parser</a:t>
            </a:r>
            <a:r>
              <a:rPr b="0" i="0" lang="en-US" sz="1000" u="none" cap="none" strike="noStrike">
                <a:solidFill>
                  <a:srgbClr val="000000"/>
                </a:solidFill>
                <a:latin typeface="Consolas"/>
                <a:ea typeface="Consolas"/>
                <a:cs typeface="Consolas"/>
                <a:sym typeface="Consolas"/>
              </a:rPr>
              <a:t> MyParser(packet_in packet,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out</a:t>
            </a:r>
            <a:r>
              <a:rPr b="0" i="0" lang="en-US" sz="1000" u="none" cap="none" strike="noStrike">
                <a:solidFill>
                  <a:srgbClr val="000000"/>
                </a:solidFill>
                <a:latin typeface="Consolas"/>
                <a:ea typeface="Consolas"/>
                <a:cs typeface="Consolas"/>
                <a:sym typeface="Consolas"/>
              </a:rPr>
              <a:t> headers hdr,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standard_metadata_t standard_metadata)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state</a:t>
            </a:r>
            <a:r>
              <a:rPr b="0" i="0" lang="en-US" sz="1000" u="none" cap="none" strike="noStrike">
                <a:solidFill>
                  <a:srgbClr val="000000"/>
                </a:solidFill>
                <a:latin typeface="Consolas"/>
                <a:ea typeface="Consolas"/>
                <a:cs typeface="Consolas"/>
                <a:sym typeface="Consolas"/>
              </a:rPr>
              <a:t> start { </a:t>
            </a:r>
            <a:r>
              <a:rPr b="0" i="0" lang="en-US" sz="1000" u="none" cap="none" strike="noStrike">
                <a:solidFill>
                  <a:srgbClr val="0000FF"/>
                </a:solidFill>
                <a:latin typeface="Consolas"/>
                <a:ea typeface="Consolas"/>
                <a:cs typeface="Consolas"/>
                <a:sym typeface="Consolas"/>
              </a:rPr>
              <a:t>transition</a:t>
            </a:r>
            <a:r>
              <a:rPr b="0" i="0" lang="en-US" sz="1000" u="none" cap="none" strike="noStrike">
                <a:solidFill>
                  <a:srgbClr val="000000"/>
                </a:solidFill>
                <a:latin typeface="Consolas"/>
                <a:ea typeface="Consolas"/>
                <a:cs typeface="Consolas"/>
                <a:sym typeface="Consolas"/>
              </a:rPr>
              <a:t> accept;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MyVerifyChecksum(</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headers hdr,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 {   apply {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MyIngress(</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headers hdr,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standard_metadata_t standard_metadata)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if</a:t>
            </a:r>
            <a:r>
              <a:rPr b="0" i="0" lang="en-US" sz="1000" u="none" cap="none" strike="noStrike">
                <a:solidFill>
                  <a:srgbClr val="000000"/>
                </a:solidFill>
                <a:latin typeface="Consolas"/>
                <a:ea typeface="Consolas"/>
                <a:cs typeface="Consolas"/>
                <a:sym typeface="Consolas"/>
              </a:rPr>
              <a:t> (standard_metadata.ingress_port == 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standard_metadata.egress_spec =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 </a:t>
            </a:r>
            <a:r>
              <a:rPr b="0" i="0" lang="en-US" sz="1000" u="none" cap="none" strike="noStrike">
                <a:solidFill>
                  <a:srgbClr val="0000FF"/>
                </a:solidFill>
                <a:latin typeface="Consolas"/>
                <a:ea typeface="Consolas"/>
                <a:cs typeface="Consolas"/>
                <a:sym typeface="Consolas"/>
              </a:rPr>
              <a:t>else</a:t>
            </a: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if</a:t>
            </a:r>
            <a:r>
              <a:rPr b="0" i="0" lang="en-US" sz="1000" u="none" cap="none" strike="noStrike">
                <a:solidFill>
                  <a:srgbClr val="000000"/>
                </a:solidFill>
                <a:latin typeface="Consolas"/>
                <a:ea typeface="Consolas"/>
                <a:cs typeface="Consolas"/>
                <a:sym typeface="Consolas"/>
              </a:rPr>
              <a:t> (standard_metadata.ingress_port == 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standard_metadata.egress_spec =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p:txBody>
      </p:sp>
      <p:sp>
        <p:nvSpPr>
          <p:cNvPr id="2419" name="Google Shape;2419;p154"/>
          <p:cNvSpPr txBox="1"/>
          <p:nvPr/>
        </p:nvSpPr>
        <p:spPr>
          <a:xfrm>
            <a:off x="4437089" y="742950"/>
            <a:ext cx="4417200" cy="4114800"/>
          </a:xfrm>
          <a:prstGeom prst="rect">
            <a:avLst/>
          </a:prstGeom>
          <a:solidFill>
            <a:srgbClr val="EEECE1"/>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MyEgress(</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headers hdr,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standard_metadata_t standard_metadata)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MyComputeChecksum(</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headers hdr,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MyDeparser(packet_out packet, </a:t>
            </a:r>
            <a:r>
              <a:rPr b="0" i="0" lang="en-US" sz="1000" u="none" cap="none" strike="noStrike">
                <a:solidFill>
                  <a:srgbClr val="0000FF"/>
                </a:solidFill>
                <a:latin typeface="Consolas"/>
                <a:ea typeface="Consolas"/>
                <a:cs typeface="Consolas"/>
                <a:sym typeface="Consolas"/>
              </a:rPr>
              <a:t>in</a:t>
            </a:r>
            <a:r>
              <a:rPr b="0" i="0" lang="en-US" sz="1000" u="none" cap="none" strike="noStrike">
                <a:solidFill>
                  <a:srgbClr val="000000"/>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V1Switch(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MyParser(),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MyVerifyChecksum(),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MyIngress(),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MyEgress(),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MyComputeChecksum(),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MyDeparser()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main;</a:t>
            </a:r>
            <a:endParaRPr b="0" i="0" sz="1400" u="none" cap="none" strike="noStrike">
              <a:solidFill>
                <a:srgbClr val="000000"/>
              </a:solidFill>
              <a:latin typeface="Arial"/>
              <a:ea typeface="Arial"/>
              <a:cs typeface="Arial"/>
              <a:sym typeface="Arial"/>
            </a:endParaRPr>
          </a:p>
        </p:txBody>
      </p:sp>
      <p:sp>
        <p:nvSpPr>
          <p:cNvPr id="2420" name="Google Shape;2420;p154"/>
          <p:cNvSpPr/>
          <p:nvPr/>
        </p:nvSpPr>
        <p:spPr>
          <a:xfrm>
            <a:off x="711175" y="3812325"/>
            <a:ext cx="3472500" cy="81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5" name="Shape 2425"/>
        <p:cNvGrpSpPr/>
        <p:nvPr/>
      </p:nvGrpSpPr>
      <p:grpSpPr>
        <a:xfrm>
          <a:off x="0" y="0"/>
          <a:ext cx="0" cy="0"/>
          <a:chOff x="0" y="0"/>
          <a:chExt cx="0" cy="0"/>
        </a:xfrm>
      </p:grpSpPr>
      <p:sp>
        <p:nvSpPr>
          <p:cNvPr id="2426" name="Google Shape;2426;p15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206"/>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427" name="Google Shape;2427;p155"/>
          <p:cNvSpPr txBox="1"/>
          <p:nvPr>
            <p:ph type="title"/>
          </p:nvPr>
        </p:nvSpPr>
        <p:spPr>
          <a:xfrm>
            <a:off x="152400" y="5885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Hello World (V1Model)</a:t>
            </a:r>
            <a:endParaRPr b="1" i="0" sz="2700" u="none" cap="none" strike="noStrike">
              <a:solidFill>
                <a:schemeClr val="dk1"/>
              </a:solidFill>
              <a:latin typeface="Arial"/>
              <a:ea typeface="Arial"/>
              <a:cs typeface="Arial"/>
              <a:sym typeface="Arial"/>
            </a:endParaRPr>
          </a:p>
        </p:txBody>
      </p:sp>
      <p:sp>
        <p:nvSpPr>
          <p:cNvPr id="2428" name="Google Shape;2428;p155"/>
          <p:cNvSpPr txBox="1"/>
          <p:nvPr/>
        </p:nvSpPr>
        <p:spPr>
          <a:xfrm>
            <a:off x="152400" y="742950"/>
            <a:ext cx="4164900" cy="4114800"/>
          </a:xfrm>
          <a:prstGeom prst="rect">
            <a:avLst/>
          </a:prstGeom>
          <a:solidFill>
            <a:srgbClr val="EEECE1"/>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#include</a:t>
            </a:r>
            <a:r>
              <a:rPr b="0" i="0" lang="en-US" sz="1000" u="none" cap="none" strike="noStrike">
                <a:solidFill>
                  <a:srgbClr val="000000"/>
                </a:solidFill>
                <a:latin typeface="Consolas"/>
                <a:ea typeface="Consolas"/>
                <a:cs typeface="Consolas"/>
                <a:sym typeface="Consolas"/>
              </a:rPr>
              <a:t> &lt;</a:t>
            </a:r>
            <a:r>
              <a:rPr b="0" i="0" lang="en-US" sz="1000" u="none" cap="none" strike="noStrike">
                <a:solidFill>
                  <a:srgbClr val="008000"/>
                </a:solidFill>
                <a:latin typeface="Consolas"/>
                <a:ea typeface="Consolas"/>
                <a:cs typeface="Consolas"/>
                <a:sym typeface="Consolas"/>
              </a:rPr>
              <a:t>core.p4</a:t>
            </a:r>
            <a:r>
              <a:rPr b="0" i="0" lang="en-US" sz="1000" u="none" cap="none" strike="noStrike">
                <a:solidFill>
                  <a:srgbClr val="000000"/>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#include</a:t>
            </a:r>
            <a:r>
              <a:rPr b="0" i="0" lang="en-US" sz="1000" u="none" cap="none" strike="noStrike">
                <a:solidFill>
                  <a:srgbClr val="000000"/>
                </a:solidFill>
                <a:latin typeface="Consolas"/>
                <a:ea typeface="Consolas"/>
                <a:cs typeface="Consolas"/>
                <a:sym typeface="Consolas"/>
              </a:rPr>
              <a:t> &lt;</a:t>
            </a:r>
            <a:r>
              <a:rPr b="0" i="0" lang="en-US" sz="1000" u="none" cap="none" strike="noStrike">
                <a:solidFill>
                  <a:srgbClr val="008000"/>
                </a:solidFill>
                <a:latin typeface="Consolas"/>
                <a:ea typeface="Consolas"/>
                <a:cs typeface="Consolas"/>
                <a:sym typeface="Consolas"/>
              </a:rPr>
              <a:t>v1model.p4</a:t>
            </a:r>
            <a:r>
              <a:rPr b="0" i="0" lang="en-US" sz="1000" u="none" cap="none" strike="noStrike">
                <a:solidFill>
                  <a:srgbClr val="000000"/>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struct</a:t>
            </a:r>
            <a:r>
              <a:rPr b="0" i="0" lang="en-US" sz="1000" u="none" cap="none" strike="noStrike">
                <a:solidFill>
                  <a:srgbClr val="000000"/>
                </a:solidFill>
                <a:latin typeface="Consolas"/>
                <a:ea typeface="Consolas"/>
                <a:cs typeface="Consolas"/>
                <a:sym typeface="Consolas"/>
              </a:rPr>
              <a:t> 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struct</a:t>
            </a:r>
            <a:r>
              <a:rPr b="0" i="0" lang="en-US" sz="1000" u="none" cap="none" strike="noStrike">
                <a:solidFill>
                  <a:srgbClr val="000000"/>
                </a:solidFill>
                <a:latin typeface="Consolas"/>
                <a:ea typeface="Consolas"/>
                <a:cs typeface="Consolas"/>
                <a:sym typeface="Consolas"/>
              </a:rPr>
              <a:t> headers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parser</a:t>
            </a:r>
            <a:r>
              <a:rPr b="0" i="0" lang="en-US" sz="1000" u="none" cap="none" strike="noStrike">
                <a:solidFill>
                  <a:srgbClr val="000000"/>
                </a:solidFill>
                <a:latin typeface="Consolas"/>
                <a:ea typeface="Consolas"/>
                <a:cs typeface="Consolas"/>
                <a:sym typeface="Consolas"/>
              </a:rPr>
              <a:t> MyParser(packet_in packet, </a:t>
            </a:r>
            <a:r>
              <a:rPr b="0" i="0" lang="en-US" sz="1000" u="none" cap="none" strike="noStrike">
                <a:solidFill>
                  <a:srgbClr val="0000FF"/>
                </a:solidFill>
                <a:latin typeface="Consolas"/>
                <a:ea typeface="Consolas"/>
                <a:cs typeface="Consolas"/>
                <a:sym typeface="Consolas"/>
              </a:rPr>
              <a:t>out</a:t>
            </a:r>
            <a:r>
              <a:rPr b="0" i="0" lang="en-US" sz="1000" u="none" cap="none" strike="noStrike">
                <a:solidFill>
                  <a:srgbClr val="000000"/>
                </a:solidFill>
                <a:latin typeface="Consolas"/>
                <a:ea typeface="Consolas"/>
                <a:cs typeface="Consolas"/>
                <a:sym typeface="Consolas"/>
              </a:rPr>
              <a:t> headers hdr,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standard_metadata_t standard_metadata)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state</a:t>
            </a:r>
            <a:r>
              <a:rPr b="0" i="0" lang="en-US" sz="1000" u="none" cap="none" strike="noStrike">
                <a:solidFill>
                  <a:srgbClr val="000000"/>
                </a:solidFill>
                <a:latin typeface="Consolas"/>
                <a:ea typeface="Consolas"/>
                <a:cs typeface="Consolas"/>
                <a:sym typeface="Consolas"/>
              </a:rPr>
              <a:t> start { transition accept;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MyIngress(</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headers hdr,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standard_metadata_t standard_metadata)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action</a:t>
            </a:r>
            <a:r>
              <a:rPr b="0" i="0" lang="en-US" sz="1000" u="none" cap="none" strike="noStrike">
                <a:solidFill>
                  <a:srgbClr val="000000"/>
                </a:solidFill>
                <a:latin typeface="Consolas"/>
                <a:ea typeface="Consolas"/>
                <a:cs typeface="Consolas"/>
                <a:sym typeface="Consolas"/>
              </a:rPr>
              <a:t> set_egress_spec(bit&lt;9&gt; port)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standard_metadata.egress_spec = 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table</a:t>
            </a:r>
            <a:r>
              <a:rPr b="0" i="0" lang="en-US" sz="1000" u="none" cap="none" strike="noStrike">
                <a:solidFill>
                  <a:srgbClr val="000000"/>
                </a:solidFill>
                <a:latin typeface="Consolas"/>
                <a:ea typeface="Consolas"/>
                <a:cs typeface="Consolas"/>
                <a:sym typeface="Consolas"/>
              </a:rPr>
              <a:t> forward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key</a:t>
            </a:r>
            <a:r>
              <a:rPr b="0" i="0" lang="en-US" sz="1000" u="none" cap="none" strike="noStrike">
                <a:solidFill>
                  <a:srgbClr val="000000"/>
                </a:solidFill>
                <a:latin typeface="Consolas"/>
                <a:ea typeface="Consolas"/>
                <a:cs typeface="Consolas"/>
                <a:sym typeface="Consolas"/>
              </a:rPr>
              <a:t> = { standard_metadata.ingress_port: exact;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actions</a:t>
            </a:r>
            <a:r>
              <a:rPr b="0" i="0" lang="en-US" sz="1000" u="none" cap="none" strike="noStrike">
                <a:solidFill>
                  <a:srgbClr val="000000"/>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set_egress_spec;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NoAction;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size</a:t>
            </a:r>
            <a:r>
              <a:rPr b="0" i="0" lang="en-US" sz="1000" u="none" cap="none" strike="noStrike">
                <a:solidFill>
                  <a:srgbClr val="000000"/>
                </a:solidFill>
                <a:latin typeface="Consolas"/>
                <a:ea typeface="Consolas"/>
                <a:cs typeface="Consolas"/>
                <a:sym typeface="Consolas"/>
              </a:rPr>
              <a:t> = 1024;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default_action</a:t>
            </a:r>
            <a:r>
              <a:rPr b="0" i="0" lang="en-US" sz="1000" u="none" cap="none" strike="noStrike">
                <a:solidFill>
                  <a:srgbClr val="000000"/>
                </a:solidFill>
                <a:latin typeface="Consolas"/>
                <a:ea typeface="Consolas"/>
                <a:cs typeface="Consolas"/>
                <a:sym typeface="Consolas"/>
              </a:rPr>
              <a:t> = NoAction();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   forward.apply();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
        <p:nvSpPr>
          <p:cNvPr id="2429" name="Google Shape;2429;p155"/>
          <p:cNvSpPr txBox="1"/>
          <p:nvPr/>
        </p:nvSpPr>
        <p:spPr>
          <a:xfrm>
            <a:off x="4437089" y="742950"/>
            <a:ext cx="4417200" cy="4114800"/>
          </a:xfrm>
          <a:prstGeom prst="rect">
            <a:avLst/>
          </a:prstGeom>
          <a:solidFill>
            <a:srgbClr val="EEECE1"/>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MyEgress(</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headers hdr,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standard_metadata_t standard_metadata)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hlink"/>
              </a:buClr>
              <a:buSzPts val="1000"/>
              <a:buFont typeface="Consolas"/>
              <a:buNone/>
            </a:pPr>
            <a:r>
              <a:rPr b="0" i="0" lang="en-US" sz="1000" u="none" cap="none" strike="noStrike">
                <a:solidFill>
                  <a:schemeClr val="hlink"/>
                </a:solidFill>
                <a:latin typeface="Consolas"/>
                <a:ea typeface="Consolas"/>
                <a:cs typeface="Consolas"/>
                <a:sym typeface="Consolas"/>
              </a:rPr>
              <a:t>control</a:t>
            </a:r>
            <a:r>
              <a:rPr b="0" i="0" lang="en-US" sz="1000" u="none" cap="none" strike="noStrike">
                <a:solidFill>
                  <a:schemeClr val="dk1"/>
                </a:solidFill>
                <a:latin typeface="Consolas"/>
                <a:ea typeface="Consolas"/>
                <a:cs typeface="Consolas"/>
                <a:sym typeface="Consolas"/>
              </a:rPr>
              <a:t> MyVerifyChecksum(</a:t>
            </a:r>
            <a:r>
              <a:rPr b="0" i="0" lang="en-US" sz="1000" u="none" cap="none" strike="noStrike">
                <a:solidFill>
                  <a:schemeClr val="hlink"/>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headers hdr, </a:t>
            </a:r>
            <a:r>
              <a:rPr b="0" i="0" lang="en-US" sz="1000" u="none" cap="none" strike="noStrike">
                <a:solidFill>
                  <a:schemeClr val="hlink"/>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metadata meta) {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chemeClr val="dk1"/>
                </a:solidFill>
                <a:latin typeface="Consolas"/>
                <a:ea typeface="Consolas"/>
                <a:cs typeface="Consolas"/>
                <a:sym typeface="Consolas"/>
              </a:rPr>
              <a:t> {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hlink"/>
              </a:buClr>
              <a:buSzPts val="1000"/>
              <a:buFont typeface="Consolas"/>
              <a:buNone/>
            </a:pPr>
            <a:r>
              <a:t/>
            </a:r>
            <a:endParaRPr b="0" i="0" sz="10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MyComputeChecksum(</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headers hdr,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 {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MyDeparser(packet_out packet, </a:t>
            </a:r>
            <a:r>
              <a:rPr b="0" i="0" lang="en-US" sz="1000" u="none" cap="none" strike="noStrike">
                <a:solidFill>
                  <a:srgbClr val="0000FF"/>
                </a:solidFill>
                <a:latin typeface="Consolas"/>
                <a:ea typeface="Consolas"/>
                <a:cs typeface="Consolas"/>
                <a:sym typeface="Consolas"/>
              </a:rPr>
              <a:t>in</a:t>
            </a:r>
            <a:r>
              <a:rPr b="0" i="0" lang="en-US" sz="1000" u="none" cap="none" strike="noStrike">
                <a:solidFill>
                  <a:srgbClr val="000000"/>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V1Switch( MyParser(), MyVerifyChecksum(), MyIngress(), MyEgress(), MyComputeChecksum(), MyDeparser() ) main;</a:t>
            </a:r>
            <a:endParaRPr b="0" i="0" sz="1400" u="none" cap="none" strike="noStrike">
              <a:solidFill>
                <a:srgbClr val="000000"/>
              </a:solidFill>
              <a:latin typeface="Arial"/>
              <a:ea typeface="Arial"/>
              <a:cs typeface="Arial"/>
              <a:sym typeface="Arial"/>
            </a:endParaRPr>
          </a:p>
        </p:txBody>
      </p:sp>
      <p:cxnSp>
        <p:nvCxnSpPr>
          <p:cNvPr id="2430" name="Google Shape;2430;p155"/>
          <p:cNvCxnSpPr/>
          <p:nvPr/>
        </p:nvCxnSpPr>
        <p:spPr>
          <a:xfrm rot="10800000">
            <a:off x="4415701" y="3908625"/>
            <a:ext cx="461949" cy="402675"/>
          </a:xfrm>
          <a:prstGeom prst="straightConnector1">
            <a:avLst/>
          </a:prstGeom>
          <a:noFill/>
          <a:ln cap="flat" cmpd="sng" w="25400">
            <a:solidFill>
              <a:srgbClr val="000000"/>
            </a:solidFill>
            <a:prstDash val="solid"/>
            <a:round/>
            <a:headEnd len="sm" w="sm" type="none"/>
            <a:tailEnd len="sm" w="sm" type="none"/>
          </a:ln>
          <a:effectLst>
            <a:outerShdw blurRad="40000" rotWithShape="0" dir="5400000" dist="20000">
              <a:srgbClr val="000000">
                <a:alpha val="37254"/>
              </a:srgbClr>
            </a:outerShdw>
          </a:effectLst>
        </p:spPr>
      </p:cxnSp>
      <p:sp>
        <p:nvSpPr>
          <p:cNvPr id="2431" name="Google Shape;2431;p155"/>
          <p:cNvSpPr/>
          <p:nvPr/>
        </p:nvSpPr>
        <p:spPr>
          <a:xfrm>
            <a:off x="4200951" y="3275100"/>
            <a:ext cx="214750" cy="633525"/>
          </a:xfrm>
          <a:custGeom>
            <a:rect b="b" l="l" r="r" t="t"/>
            <a:pathLst>
              <a:path extrusionOk="0" h="120000" w="120000">
                <a:moveTo>
                  <a:pt x="120000" y="120000"/>
                </a:moveTo>
                <a:cubicBezTo>
                  <a:pt x="31892" y="90133"/>
                  <a:pt x="111464" y="18870"/>
                  <a:pt x="0" y="0"/>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155"/>
          <p:cNvSpPr/>
          <p:nvPr/>
        </p:nvSpPr>
        <p:spPr>
          <a:xfrm flipH="1" rot="10800000">
            <a:off x="4200951" y="3908625"/>
            <a:ext cx="214750" cy="633525"/>
          </a:xfrm>
          <a:custGeom>
            <a:rect b="b" l="l" r="r" t="t"/>
            <a:pathLst>
              <a:path extrusionOk="0" h="120000" w="120000">
                <a:moveTo>
                  <a:pt x="120000" y="120000"/>
                </a:moveTo>
                <a:cubicBezTo>
                  <a:pt x="31892" y="90133"/>
                  <a:pt x="111464" y="18870"/>
                  <a:pt x="0" y="0"/>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155"/>
          <p:cNvSpPr/>
          <p:nvPr/>
        </p:nvSpPr>
        <p:spPr>
          <a:xfrm>
            <a:off x="438974" y="3228894"/>
            <a:ext cx="3740785" cy="1343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2434" name="Google Shape;2434;p155"/>
          <p:cNvGraphicFramePr/>
          <p:nvPr/>
        </p:nvGraphicFramePr>
        <p:xfrm>
          <a:off x="4890000" y="3775788"/>
          <a:ext cx="3000000" cy="3000000"/>
        </p:xfrm>
        <a:graphic>
          <a:graphicData uri="http://schemas.openxmlformats.org/drawingml/2006/table">
            <a:tbl>
              <a:tblPr>
                <a:noFill/>
                <a:tableStyleId>{CB633647-EF6F-4AA5-9FCA-A79505760883}</a:tableStyleId>
              </a:tblPr>
              <a:tblGrid>
                <a:gridCol w="638150"/>
                <a:gridCol w="1469475"/>
                <a:gridCol w="996475"/>
              </a:tblGrid>
              <a:tr h="127000">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Key</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Action ID</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Action Data</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10825">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1</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set_egress_spec ID</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2</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127000">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2</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set_egress_spec ID</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1</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0"/>
                                        </p:tgtEl>
                                        <p:attrNameLst>
                                          <p:attrName>style.visibility</p:attrName>
                                        </p:attrNameLst>
                                      </p:cBhvr>
                                      <p:to>
                                        <p:strVal val="visible"/>
                                      </p:to>
                                    </p:set>
                                    <p:animEffect filter="fade" transition="in">
                                      <p:cBhvr>
                                        <p:cTn dur="1000"/>
                                        <p:tgtEl>
                                          <p:spTgt spid="2430"/>
                                        </p:tgtEl>
                                      </p:cBhvr>
                                    </p:animEffect>
                                  </p:childTnLst>
                                </p:cTn>
                              </p:par>
                              <p:par>
                                <p:cTn fill="hold" nodeType="withEffect" presetClass="entr" presetID="10" presetSubtype="0">
                                  <p:stCondLst>
                                    <p:cond delay="0"/>
                                  </p:stCondLst>
                                  <p:childTnLst>
                                    <p:set>
                                      <p:cBhvr>
                                        <p:cTn dur="1" fill="hold">
                                          <p:stCondLst>
                                            <p:cond delay="0"/>
                                          </p:stCondLst>
                                        </p:cTn>
                                        <p:tgtEl>
                                          <p:spTgt spid="2431"/>
                                        </p:tgtEl>
                                        <p:attrNameLst>
                                          <p:attrName>style.visibility</p:attrName>
                                        </p:attrNameLst>
                                      </p:cBhvr>
                                      <p:to>
                                        <p:strVal val="visible"/>
                                      </p:to>
                                    </p:set>
                                    <p:animEffect filter="fade" transition="in">
                                      <p:cBhvr>
                                        <p:cTn dur="1000"/>
                                        <p:tgtEl>
                                          <p:spTgt spid="2431"/>
                                        </p:tgtEl>
                                      </p:cBhvr>
                                    </p:animEffect>
                                  </p:childTnLst>
                                </p:cTn>
                              </p:par>
                              <p:par>
                                <p:cTn fill="hold" nodeType="withEffect" presetClass="entr" presetID="10" presetSubtype="0">
                                  <p:stCondLst>
                                    <p:cond delay="0"/>
                                  </p:stCondLst>
                                  <p:childTnLst>
                                    <p:set>
                                      <p:cBhvr>
                                        <p:cTn dur="1" fill="hold">
                                          <p:stCondLst>
                                            <p:cond delay="0"/>
                                          </p:stCondLst>
                                        </p:cTn>
                                        <p:tgtEl>
                                          <p:spTgt spid="2432"/>
                                        </p:tgtEl>
                                        <p:attrNameLst>
                                          <p:attrName>style.visibility</p:attrName>
                                        </p:attrNameLst>
                                      </p:cBhvr>
                                      <p:to>
                                        <p:strVal val="visible"/>
                                      </p:to>
                                    </p:set>
                                    <p:animEffect filter="fade" transition="in">
                                      <p:cBhvr>
                                        <p:cTn dur="1000"/>
                                        <p:tgtEl>
                                          <p:spTgt spid="2432"/>
                                        </p:tgtEl>
                                      </p:cBhvr>
                                    </p:animEffect>
                                  </p:childTnLst>
                                </p:cTn>
                              </p:par>
                              <p:par>
                                <p:cTn fill="hold" nodeType="withEffect" presetClass="entr" presetID="10" presetSubtype="0">
                                  <p:stCondLst>
                                    <p:cond delay="0"/>
                                  </p:stCondLst>
                                  <p:childTnLst>
                                    <p:set>
                                      <p:cBhvr>
                                        <p:cTn dur="1" fill="hold">
                                          <p:stCondLst>
                                            <p:cond delay="0"/>
                                          </p:stCondLst>
                                        </p:cTn>
                                        <p:tgtEl>
                                          <p:spTgt spid="2434"/>
                                        </p:tgtEl>
                                        <p:attrNameLst>
                                          <p:attrName>style.visibility</p:attrName>
                                        </p:attrNameLst>
                                      </p:cBhvr>
                                      <p:to>
                                        <p:strVal val="visible"/>
                                      </p:to>
                                    </p:set>
                                    <p:animEffect filter="fade" transition="in">
                                      <p:cBhvr>
                                        <p:cTn dur="1000"/>
                                        <p:tgtEl>
                                          <p:spTgt spid="2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8" name="Shape 2438"/>
        <p:cNvGrpSpPr/>
        <p:nvPr/>
      </p:nvGrpSpPr>
      <p:grpSpPr>
        <a:xfrm>
          <a:off x="0" y="0"/>
          <a:ext cx="0" cy="0"/>
          <a:chOff x="0" y="0"/>
          <a:chExt cx="0" cy="0"/>
        </a:xfrm>
      </p:grpSpPr>
      <p:sp>
        <p:nvSpPr>
          <p:cNvPr id="2439" name="Google Shape;2439;p156"/>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Running Example: Basic Forwarding</a:t>
            </a:r>
            <a:endParaRPr b="1" i="0" sz="2700" u="none" cap="none" strike="noStrike">
              <a:solidFill>
                <a:schemeClr val="dk1"/>
              </a:solidFill>
              <a:latin typeface="Arial"/>
              <a:ea typeface="Arial"/>
              <a:cs typeface="Arial"/>
              <a:sym typeface="Arial"/>
            </a:endParaRPr>
          </a:p>
        </p:txBody>
      </p:sp>
      <p:sp>
        <p:nvSpPr>
          <p:cNvPr id="2440" name="Google Shape;2440;p156"/>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p>
            <a:pPr indent="-13335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We’ll use a simple application as a running example—a basic router—to illustrate the main features of P4</a:t>
            </a:r>
            <a:r>
              <a:rPr b="1" baseline="-25000" i="0" lang="en-US" sz="2100" u="none" cap="none" strike="noStrike">
                <a:solidFill>
                  <a:schemeClr val="dk1"/>
                </a:solidFill>
                <a:latin typeface="Arial"/>
                <a:ea typeface="Arial"/>
                <a:cs typeface="Arial"/>
                <a:sym typeface="Arial"/>
              </a:rPr>
              <a:t>16</a:t>
            </a:r>
            <a:endParaRPr b="1" i="0" sz="2100" u="none" cap="none" strike="noStrike">
              <a:solidFill>
                <a:schemeClr val="dk1"/>
              </a:solidFill>
              <a:latin typeface="Arial"/>
              <a:ea typeface="Arial"/>
              <a:cs typeface="Arial"/>
              <a:sym typeface="Arial"/>
            </a:endParaRPr>
          </a:p>
          <a:p>
            <a:pPr indent="-167640" lvl="0" marL="205740" marR="0" rtl="0" algn="l">
              <a:lnSpc>
                <a:spcPct val="100000"/>
              </a:lnSpc>
              <a:spcBef>
                <a:spcPts val="150"/>
              </a:spcBef>
              <a:spcAft>
                <a:spcPts val="0"/>
              </a:spcAft>
              <a:buClr>
                <a:srgbClr val="3F3151"/>
              </a:buClr>
              <a:buSzPts val="1400"/>
              <a:buFont typeface="Merriweather Sans"/>
              <a:buNone/>
            </a:pPr>
            <a:r>
              <a:t/>
            </a:r>
            <a:endParaRPr b="1" i="0" sz="1400" u="none" cap="none" strike="noStrike">
              <a:solidFill>
                <a:schemeClr val="dk1"/>
              </a:solidFill>
              <a:latin typeface="Arial"/>
              <a:ea typeface="Arial"/>
              <a:cs typeface="Arial"/>
              <a:sym typeface="Arial"/>
            </a:endParaRPr>
          </a:p>
          <a:p>
            <a:pPr indent="-133350" lvl="0" marL="205740" marR="0" rtl="0" algn="l">
              <a:lnSpc>
                <a:spcPct val="10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Basic router functionality:</a:t>
            </a:r>
            <a:endParaRPr b="1" i="0" sz="2100" u="none" cap="none" strike="noStrike">
              <a:solidFill>
                <a:schemeClr val="dk1"/>
              </a:solidFill>
              <a:latin typeface="Arial"/>
              <a:ea typeface="Arial"/>
              <a:cs typeface="Arial"/>
              <a:sym typeface="Arial"/>
            </a:endParaRPr>
          </a:p>
          <a:p>
            <a:pPr indent="-11430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Parse Ethernet and IPv4 headers from packet</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Find destination in IPv4 routing table</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Update source / destination MAC addresses</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Decrement time-to-live (TTL) field</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Set the egress port</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Deparse headers back into a packet</a:t>
            </a:r>
            <a:endParaRPr b="0" i="0" sz="1800" u="none" cap="none" strike="noStrike">
              <a:solidFill>
                <a:schemeClr val="dk1"/>
              </a:solidFill>
              <a:latin typeface="Arial"/>
              <a:ea typeface="Arial"/>
              <a:cs typeface="Arial"/>
              <a:sym typeface="Arial"/>
            </a:endParaRPr>
          </a:p>
          <a:p>
            <a:pPr indent="-195580" lvl="1" marL="411480" marR="0" rtl="0" algn="l">
              <a:lnSpc>
                <a:spcPct val="100000"/>
              </a:lnSpc>
              <a:spcBef>
                <a:spcPts val="112"/>
              </a:spcBef>
              <a:spcAft>
                <a:spcPts val="0"/>
              </a:spcAft>
              <a:buClr>
                <a:srgbClr val="205867"/>
              </a:buClr>
              <a:buSzPts val="1600"/>
              <a:buFont typeface="Merriweather Sans"/>
              <a:buNone/>
            </a:pPr>
            <a:r>
              <a:t/>
            </a:r>
            <a:endParaRPr b="0" i="0" sz="1600" u="none" cap="none" strike="noStrike">
              <a:solidFill>
                <a:schemeClr val="dk1"/>
              </a:solidFill>
              <a:latin typeface="Arial"/>
              <a:ea typeface="Arial"/>
              <a:cs typeface="Arial"/>
              <a:sym typeface="Arial"/>
            </a:endParaRPr>
          </a:p>
          <a:p>
            <a:pPr indent="-13335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We’ve written some starter code for you (</a:t>
            </a:r>
            <a:r>
              <a:rPr b="0" i="0" lang="en-US" sz="2100" u="none" cap="none" strike="noStrike">
                <a:solidFill>
                  <a:schemeClr val="dk1"/>
                </a:solidFill>
                <a:latin typeface="Courier"/>
                <a:ea typeface="Courier"/>
                <a:cs typeface="Courier"/>
                <a:sym typeface="Courier"/>
              </a:rPr>
              <a:t>basic.p4</a:t>
            </a:r>
            <a:r>
              <a:rPr b="1" i="0" lang="en-US" sz="2100" u="none" cap="none" strike="noStrike">
                <a:solidFill>
                  <a:schemeClr val="dk1"/>
                </a:solidFill>
                <a:latin typeface="Arial"/>
                <a:ea typeface="Arial"/>
                <a:cs typeface="Arial"/>
                <a:sym typeface="Arial"/>
              </a:rPr>
              <a:t>) and implemented a static control plane</a:t>
            </a:r>
            <a:endParaRPr b="1" i="0" sz="2100" u="none" cap="none" strike="noStrike">
              <a:solidFill>
                <a:schemeClr val="dk1"/>
              </a:solidFill>
              <a:latin typeface="Arial"/>
              <a:ea typeface="Arial"/>
              <a:cs typeface="Arial"/>
              <a:sym typeface="Arial"/>
            </a:endParaRPr>
          </a:p>
        </p:txBody>
      </p:sp>
      <p:sp>
        <p:nvSpPr>
          <p:cNvPr id="2441" name="Google Shape;2441;p156"/>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130"/>
          <p:cNvSpPr/>
          <p:nvPr/>
        </p:nvSpPr>
        <p:spPr>
          <a:xfrm>
            <a:off x="1505850" y="336675"/>
            <a:ext cx="6132300" cy="329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Introduction to Data Plane Programming</a:t>
            </a:r>
            <a:endParaRPr b="1" sz="1800">
              <a:solidFill>
                <a:srgbClr val="FFFFFF"/>
              </a:solidFill>
            </a:endParaRPr>
          </a:p>
        </p:txBody>
      </p:sp>
      <p:sp>
        <p:nvSpPr>
          <p:cNvPr id="823" name="Google Shape;823;p130"/>
          <p:cNvSpPr/>
          <p:nvPr/>
        </p:nvSpPr>
        <p:spPr>
          <a:xfrm>
            <a:off x="1505850" y="754438"/>
            <a:ext cx="6132300" cy="329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Language Basics</a:t>
            </a:r>
            <a:endParaRPr b="1" sz="1800">
              <a:solidFill>
                <a:srgbClr val="FFFFFF"/>
              </a:solidFill>
            </a:endParaRPr>
          </a:p>
        </p:txBody>
      </p:sp>
      <p:sp>
        <p:nvSpPr>
          <p:cNvPr id="824" name="Google Shape;824;p130"/>
          <p:cNvSpPr/>
          <p:nvPr/>
        </p:nvSpPr>
        <p:spPr>
          <a:xfrm>
            <a:off x="1505850" y="1599900"/>
            <a:ext cx="6132300" cy="329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Software Tools &amp; P4 Runtime</a:t>
            </a:r>
            <a:endParaRPr b="1" sz="1800">
              <a:solidFill>
                <a:srgbClr val="FFFFFF"/>
              </a:solidFill>
            </a:endParaRPr>
          </a:p>
        </p:txBody>
      </p:sp>
      <p:sp>
        <p:nvSpPr>
          <p:cNvPr id="825" name="Google Shape;825;p130"/>
          <p:cNvSpPr/>
          <p:nvPr/>
        </p:nvSpPr>
        <p:spPr>
          <a:xfrm>
            <a:off x="1505850" y="2428138"/>
            <a:ext cx="6132300" cy="329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Keynote (Arvind Krishnamurthy)</a:t>
            </a:r>
            <a:endParaRPr b="1" sz="1800">
              <a:solidFill>
                <a:srgbClr val="FFFFFF"/>
              </a:solidFill>
            </a:endParaRPr>
          </a:p>
        </p:txBody>
      </p:sp>
      <p:sp>
        <p:nvSpPr>
          <p:cNvPr id="826" name="Google Shape;826;p130"/>
          <p:cNvSpPr/>
          <p:nvPr/>
        </p:nvSpPr>
        <p:spPr>
          <a:xfrm>
            <a:off x="1505850" y="2846800"/>
            <a:ext cx="6132300" cy="329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Monitoring &amp; Debugging</a:t>
            </a:r>
            <a:endParaRPr b="1" sz="1800">
              <a:solidFill>
                <a:srgbClr val="FFFFFF"/>
              </a:solidFill>
            </a:endParaRPr>
          </a:p>
        </p:txBody>
      </p:sp>
      <p:sp>
        <p:nvSpPr>
          <p:cNvPr id="827" name="Google Shape;827;p130"/>
          <p:cNvSpPr/>
          <p:nvPr/>
        </p:nvSpPr>
        <p:spPr>
          <a:xfrm>
            <a:off x="1505850" y="3643938"/>
            <a:ext cx="6132300" cy="329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Advanced Data Structures</a:t>
            </a:r>
            <a:endParaRPr b="1" sz="1800">
              <a:solidFill>
                <a:srgbClr val="FFFFFF"/>
              </a:solidFill>
            </a:endParaRPr>
          </a:p>
        </p:txBody>
      </p:sp>
      <p:sp>
        <p:nvSpPr>
          <p:cNvPr id="828" name="Google Shape;828;p130"/>
          <p:cNvSpPr/>
          <p:nvPr/>
        </p:nvSpPr>
        <p:spPr>
          <a:xfrm>
            <a:off x="1505850" y="4060838"/>
            <a:ext cx="6132300" cy="329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Panel Discussion</a:t>
            </a:r>
            <a:endParaRPr b="1" sz="1800">
              <a:solidFill>
                <a:srgbClr val="FFFFFF"/>
              </a:solidFill>
            </a:endParaRPr>
          </a:p>
        </p:txBody>
      </p:sp>
      <p:sp>
        <p:nvSpPr>
          <p:cNvPr id="829" name="Google Shape;829;p130"/>
          <p:cNvSpPr/>
          <p:nvPr/>
        </p:nvSpPr>
        <p:spPr>
          <a:xfrm>
            <a:off x="1505850" y="4477725"/>
            <a:ext cx="6132300" cy="329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Reception </a:t>
            </a:r>
            <a:endParaRPr b="1" sz="1800">
              <a:solidFill>
                <a:srgbClr val="FFFFFF"/>
              </a:solidFill>
            </a:endParaRPr>
          </a:p>
        </p:txBody>
      </p:sp>
      <p:sp>
        <p:nvSpPr>
          <p:cNvPr id="830" name="Google Shape;830;p130"/>
          <p:cNvSpPr/>
          <p:nvPr/>
        </p:nvSpPr>
        <p:spPr>
          <a:xfrm>
            <a:off x="1505850" y="2009500"/>
            <a:ext cx="6132300" cy="329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Lunch</a:t>
            </a:r>
            <a:endParaRPr b="1" sz="1800">
              <a:solidFill>
                <a:srgbClr val="FFFFFF"/>
              </a:solidFill>
            </a:endParaRPr>
          </a:p>
        </p:txBody>
      </p:sp>
      <p:sp>
        <p:nvSpPr>
          <p:cNvPr id="831" name="Google Shape;831;p130"/>
          <p:cNvSpPr/>
          <p:nvPr/>
        </p:nvSpPr>
        <p:spPr>
          <a:xfrm>
            <a:off x="1505850" y="1172188"/>
            <a:ext cx="6132300" cy="329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Break</a:t>
            </a:r>
            <a:endParaRPr b="1" sz="1800">
              <a:solidFill>
                <a:srgbClr val="FFFFFF"/>
              </a:solidFill>
            </a:endParaRPr>
          </a:p>
        </p:txBody>
      </p:sp>
      <p:sp>
        <p:nvSpPr>
          <p:cNvPr id="832" name="Google Shape;832;p130"/>
          <p:cNvSpPr/>
          <p:nvPr/>
        </p:nvSpPr>
        <p:spPr>
          <a:xfrm>
            <a:off x="1505850" y="3246525"/>
            <a:ext cx="6132300" cy="329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Break</a:t>
            </a:r>
            <a:endParaRPr b="1" sz="18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5" name="Shape 2445"/>
        <p:cNvGrpSpPr/>
        <p:nvPr/>
      </p:nvGrpSpPr>
      <p:grpSpPr>
        <a:xfrm>
          <a:off x="0" y="0"/>
          <a:ext cx="0" cy="0"/>
          <a:chOff x="0" y="0"/>
          <a:chExt cx="0" cy="0"/>
        </a:xfrm>
      </p:grpSpPr>
      <p:sp>
        <p:nvSpPr>
          <p:cNvPr id="2446" name="Google Shape;2446;p157"/>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Basic Forwarding: Topology</a:t>
            </a:r>
            <a:endParaRPr b="1" i="0" sz="2700" u="none" cap="none" strike="noStrike">
              <a:solidFill>
                <a:schemeClr val="dk1"/>
              </a:solidFill>
              <a:latin typeface="Arial"/>
              <a:ea typeface="Arial"/>
              <a:cs typeface="Arial"/>
              <a:sym typeface="Arial"/>
            </a:endParaRPr>
          </a:p>
        </p:txBody>
      </p:sp>
      <p:sp>
        <p:nvSpPr>
          <p:cNvPr id="2447" name="Google Shape;2447;p157"/>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cxnSp>
        <p:nvCxnSpPr>
          <p:cNvPr id="2448" name="Google Shape;2448;p157"/>
          <p:cNvCxnSpPr/>
          <p:nvPr/>
        </p:nvCxnSpPr>
        <p:spPr>
          <a:xfrm>
            <a:off x="2708601" y="1697111"/>
            <a:ext cx="3618746" cy="0"/>
          </a:xfrm>
          <a:prstGeom prst="straightConnector1">
            <a:avLst/>
          </a:prstGeom>
          <a:noFill/>
          <a:ln cap="flat" cmpd="sng" w="9525">
            <a:solidFill>
              <a:srgbClr val="A5A5A5"/>
            </a:solidFill>
            <a:prstDash val="solid"/>
            <a:round/>
            <a:headEnd len="sm" w="sm" type="none"/>
            <a:tailEnd len="sm" w="sm" type="none"/>
          </a:ln>
        </p:spPr>
      </p:cxnSp>
      <p:pic>
        <p:nvPicPr>
          <p:cNvPr id="2449" name="Google Shape;2449;p157"/>
          <p:cNvPicPr preferRelativeResize="0"/>
          <p:nvPr/>
        </p:nvPicPr>
        <p:blipFill rotWithShape="1">
          <a:blip r:embed="rId3">
            <a:alphaModFix/>
          </a:blip>
          <a:srcRect b="0" l="0" r="0" t="0"/>
          <a:stretch/>
        </p:blipFill>
        <p:spPr>
          <a:xfrm>
            <a:off x="1984007" y="1456183"/>
            <a:ext cx="724594" cy="479448"/>
          </a:xfrm>
          <a:prstGeom prst="rect">
            <a:avLst/>
          </a:prstGeom>
          <a:noFill/>
          <a:ln>
            <a:noFill/>
          </a:ln>
        </p:spPr>
      </p:pic>
      <p:pic>
        <p:nvPicPr>
          <p:cNvPr id="2450" name="Google Shape;2450;p157"/>
          <p:cNvPicPr preferRelativeResize="0"/>
          <p:nvPr/>
        </p:nvPicPr>
        <p:blipFill rotWithShape="1">
          <a:blip r:embed="rId3">
            <a:alphaModFix/>
          </a:blip>
          <a:srcRect b="0" l="0" r="0" t="0"/>
          <a:stretch/>
        </p:blipFill>
        <p:spPr>
          <a:xfrm>
            <a:off x="6327347" y="1456183"/>
            <a:ext cx="724594" cy="479448"/>
          </a:xfrm>
          <a:prstGeom prst="rect">
            <a:avLst/>
          </a:prstGeom>
          <a:noFill/>
          <a:ln>
            <a:noFill/>
          </a:ln>
        </p:spPr>
      </p:pic>
      <p:pic>
        <p:nvPicPr>
          <p:cNvPr id="2451" name="Google Shape;2451;p157"/>
          <p:cNvPicPr preferRelativeResize="0"/>
          <p:nvPr/>
        </p:nvPicPr>
        <p:blipFill rotWithShape="1">
          <a:blip r:embed="rId3">
            <a:alphaModFix/>
          </a:blip>
          <a:srcRect b="0" l="0" r="0" t="0"/>
          <a:stretch/>
        </p:blipFill>
        <p:spPr>
          <a:xfrm>
            <a:off x="4155677" y="3245164"/>
            <a:ext cx="724594" cy="479448"/>
          </a:xfrm>
          <a:prstGeom prst="rect">
            <a:avLst/>
          </a:prstGeom>
          <a:noFill/>
          <a:ln>
            <a:noFill/>
          </a:ln>
        </p:spPr>
      </p:pic>
      <p:cxnSp>
        <p:nvCxnSpPr>
          <p:cNvPr id="2452" name="Google Shape;2452;p157"/>
          <p:cNvCxnSpPr/>
          <p:nvPr/>
        </p:nvCxnSpPr>
        <p:spPr>
          <a:xfrm flipH="1" rot="10800000">
            <a:off x="4880270" y="1938038"/>
            <a:ext cx="1809373" cy="1548054"/>
          </a:xfrm>
          <a:prstGeom prst="straightConnector1">
            <a:avLst/>
          </a:prstGeom>
          <a:noFill/>
          <a:ln cap="flat" cmpd="sng" w="9525">
            <a:solidFill>
              <a:srgbClr val="A5A5A5"/>
            </a:solidFill>
            <a:prstDash val="solid"/>
            <a:round/>
            <a:headEnd len="sm" w="sm" type="none"/>
            <a:tailEnd len="sm" w="sm" type="none"/>
          </a:ln>
        </p:spPr>
      </p:cxnSp>
      <p:cxnSp>
        <p:nvCxnSpPr>
          <p:cNvPr id="2453" name="Google Shape;2453;p157"/>
          <p:cNvCxnSpPr/>
          <p:nvPr/>
        </p:nvCxnSpPr>
        <p:spPr>
          <a:xfrm>
            <a:off x="1159700" y="1276775"/>
            <a:ext cx="824400" cy="342900"/>
          </a:xfrm>
          <a:prstGeom prst="straightConnector1">
            <a:avLst/>
          </a:prstGeom>
          <a:noFill/>
          <a:ln cap="flat" cmpd="sng" w="9525">
            <a:solidFill>
              <a:srgbClr val="A5A5A5"/>
            </a:solidFill>
            <a:prstDash val="solid"/>
            <a:round/>
            <a:headEnd len="sm" w="sm" type="none"/>
            <a:tailEnd len="sm" w="sm" type="none"/>
          </a:ln>
        </p:spPr>
      </p:cxnSp>
      <p:grpSp>
        <p:nvGrpSpPr>
          <p:cNvPr id="2454" name="Google Shape;2454;p157"/>
          <p:cNvGrpSpPr/>
          <p:nvPr/>
        </p:nvGrpSpPr>
        <p:grpSpPr>
          <a:xfrm>
            <a:off x="321851" y="1113251"/>
            <a:ext cx="788275" cy="283872"/>
            <a:chOff x="12523788" y="-511175"/>
            <a:chExt cx="13454062" cy="4845051"/>
          </a:xfrm>
        </p:grpSpPr>
        <p:sp>
          <p:nvSpPr>
            <p:cNvPr id="2455" name="Google Shape;2455;p157"/>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56" name="Google Shape;2456;p157"/>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57" name="Google Shape;2457;p157"/>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58" name="Google Shape;2458;p157"/>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59" name="Google Shape;2459;p157"/>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0" name="Google Shape;2460;p157"/>
            <p:cNvSpPr/>
            <p:nvPr/>
          </p:nvSpPr>
          <p:spPr>
            <a:xfrm>
              <a:off x="13247688" y="1601788"/>
              <a:ext cx="10782300" cy="1912938"/>
            </a:xfrm>
            <a:prstGeom prst="rect">
              <a:avLst/>
            </a:pr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1" name="Google Shape;2461;p157"/>
            <p:cNvSpPr/>
            <p:nvPr/>
          </p:nvSpPr>
          <p:spPr>
            <a:xfrm>
              <a:off x="13247688" y="1601788"/>
              <a:ext cx="5389562" cy="1912938"/>
            </a:xfrm>
            <a:prstGeom prst="rect">
              <a:avLst/>
            </a:prstGeom>
            <a:solidFill>
              <a:srgbClr val="4B4A4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2" name="Google Shape;2462;p157"/>
            <p:cNvSpPr/>
            <p:nvPr/>
          </p:nvSpPr>
          <p:spPr>
            <a:xfrm>
              <a:off x="13874750" y="2247900"/>
              <a:ext cx="604837" cy="619125"/>
            </a:xfrm>
            <a:prstGeom prst="rect">
              <a:avLst/>
            </a:prstGeom>
            <a:solidFill>
              <a:srgbClr val="60BA5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grpSp>
      <p:grpSp>
        <p:nvGrpSpPr>
          <p:cNvPr id="2463" name="Google Shape;2463;p157"/>
          <p:cNvGrpSpPr/>
          <p:nvPr/>
        </p:nvGrpSpPr>
        <p:grpSpPr>
          <a:xfrm>
            <a:off x="4123836" y="4184269"/>
            <a:ext cx="788275" cy="283872"/>
            <a:chOff x="12523788" y="-511175"/>
            <a:chExt cx="13454062" cy="4845051"/>
          </a:xfrm>
        </p:grpSpPr>
        <p:sp>
          <p:nvSpPr>
            <p:cNvPr id="2464" name="Google Shape;2464;p157"/>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5" name="Google Shape;2465;p157"/>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6" name="Google Shape;2466;p157"/>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7" name="Google Shape;2467;p157"/>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8" name="Google Shape;2468;p157"/>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9" name="Google Shape;2469;p157"/>
            <p:cNvSpPr/>
            <p:nvPr/>
          </p:nvSpPr>
          <p:spPr>
            <a:xfrm>
              <a:off x="13247688" y="1601788"/>
              <a:ext cx="10782300" cy="1912938"/>
            </a:xfrm>
            <a:prstGeom prst="rect">
              <a:avLst/>
            </a:pr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0" name="Google Shape;2470;p157"/>
            <p:cNvSpPr/>
            <p:nvPr/>
          </p:nvSpPr>
          <p:spPr>
            <a:xfrm>
              <a:off x="13247688" y="1601788"/>
              <a:ext cx="5389562" cy="1912938"/>
            </a:xfrm>
            <a:prstGeom prst="rect">
              <a:avLst/>
            </a:prstGeom>
            <a:solidFill>
              <a:srgbClr val="4B4A4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1" name="Google Shape;2471;p157"/>
            <p:cNvSpPr/>
            <p:nvPr/>
          </p:nvSpPr>
          <p:spPr>
            <a:xfrm>
              <a:off x="13874750" y="2247900"/>
              <a:ext cx="604837" cy="619125"/>
            </a:xfrm>
            <a:prstGeom prst="rect">
              <a:avLst/>
            </a:prstGeom>
            <a:solidFill>
              <a:srgbClr val="60BA5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grpSp>
      <p:grpSp>
        <p:nvGrpSpPr>
          <p:cNvPr id="2472" name="Google Shape;2472;p157"/>
          <p:cNvGrpSpPr/>
          <p:nvPr/>
        </p:nvGrpSpPr>
        <p:grpSpPr>
          <a:xfrm>
            <a:off x="7772619" y="1077116"/>
            <a:ext cx="788275" cy="283872"/>
            <a:chOff x="12523788" y="-511175"/>
            <a:chExt cx="13454062" cy="4845051"/>
          </a:xfrm>
        </p:grpSpPr>
        <p:sp>
          <p:nvSpPr>
            <p:cNvPr id="2473" name="Google Shape;2473;p157"/>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4" name="Google Shape;2474;p157"/>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5" name="Google Shape;2475;p157"/>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6" name="Google Shape;2476;p157"/>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7" name="Google Shape;2477;p157"/>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8" name="Google Shape;2478;p157"/>
            <p:cNvSpPr/>
            <p:nvPr/>
          </p:nvSpPr>
          <p:spPr>
            <a:xfrm>
              <a:off x="13247688" y="1601788"/>
              <a:ext cx="10782300" cy="1912938"/>
            </a:xfrm>
            <a:prstGeom prst="rect">
              <a:avLst/>
            </a:pr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9" name="Google Shape;2479;p157"/>
            <p:cNvSpPr/>
            <p:nvPr/>
          </p:nvSpPr>
          <p:spPr>
            <a:xfrm>
              <a:off x="13247688" y="1601788"/>
              <a:ext cx="5389562" cy="1912938"/>
            </a:xfrm>
            <a:prstGeom prst="rect">
              <a:avLst/>
            </a:prstGeom>
            <a:solidFill>
              <a:srgbClr val="4B4A4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80" name="Google Shape;2480;p157"/>
            <p:cNvSpPr/>
            <p:nvPr/>
          </p:nvSpPr>
          <p:spPr>
            <a:xfrm>
              <a:off x="13874750" y="2247900"/>
              <a:ext cx="604837" cy="619125"/>
            </a:xfrm>
            <a:prstGeom prst="rect">
              <a:avLst/>
            </a:prstGeom>
            <a:solidFill>
              <a:srgbClr val="60BA5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grpSp>
      <p:cxnSp>
        <p:nvCxnSpPr>
          <p:cNvPr id="2481" name="Google Shape;2481;p157"/>
          <p:cNvCxnSpPr>
            <a:endCxn id="2451" idx="1"/>
          </p:cNvCxnSpPr>
          <p:nvPr/>
        </p:nvCxnSpPr>
        <p:spPr>
          <a:xfrm>
            <a:off x="2587877" y="1889788"/>
            <a:ext cx="1567800" cy="1595100"/>
          </a:xfrm>
          <a:prstGeom prst="straightConnector1">
            <a:avLst/>
          </a:prstGeom>
          <a:noFill/>
          <a:ln cap="flat" cmpd="sng" w="9525">
            <a:solidFill>
              <a:srgbClr val="A5A5A5"/>
            </a:solidFill>
            <a:prstDash val="solid"/>
            <a:round/>
            <a:headEnd len="sm" w="sm" type="none"/>
            <a:tailEnd len="sm" w="sm" type="none"/>
          </a:ln>
        </p:spPr>
      </p:cxnSp>
      <p:cxnSp>
        <p:nvCxnSpPr>
          <p:cNvPr id="2482" name="Google Shape;2482;p157"/>
          <p:cNvCxnSpPr>
            <a:endCxn id="2452" idx="3"/>
          </p:cNvCxnSpPr>
          <p:nvPr/>
        </p:nvCxnSpPr>
        <p:spPr>
          <a:xfrm flipH="1">
            <a:off x="7052019" y="1360990"/>
            <a:ext cx="720600" cy="336000"/>
          </a:xfrm>
          <a:prstGeom prst="straightConnector1">
            <a:avLst/>
          </a:prstGeom>
          <a:noFill/>
          <a:ln cap="flat" cmpd="sng" w="9525">
            <a:solidFill>
              <a:srgbClr val="A5A5A5"/>
            </a:solidFill>
            <a:prstDash val="solid"/>
            <a:round/>
            <a:headEnd len="sm" w="sm" type="none"/>
            <a:tailEnd len="sm" w="sm" type="none"/>
          </a:ln>
        </p:spPr>
      </p:cxnSp>
      <p:cxnSp>
        <p:nvCxnSpPr>
          <p:cNvPr id="2483" name="Google Shape;2483;p157"/>
          <p:cNvCxnSpPr>
            <a:stCxn id="2455" idx="2"/>
            <a:endCxn id="2481" idx="4"/>
          </p:cNvCxnSpPr>
          <p:nvPr/>
        </p:nvCxnSpPr>
        <p:spPr>
          <a:xfrm>
            <a:off x="4517974" y="3727019"/>
            <a:ext cx="0" cy="457200"/>
          </a:xfrm>
          <a:prstGeom prst="straightConnector1">
            <a:avLst/>
          </a:prstGeom>
          <a:noFill/>
          <a:ln cap="flat" cmpd="sng" w="9525">
            <a:solidFill>
              <a:srgbClr val="A5A5A5"/>
            </a:solidFill>
            <a:prstDash val="solid"/>
            <a:round/>
            <a:headEnd len="sm" w="sm" type="none"/>
            <a:tailEnd len="sm" w="sm" type="none"/>
          </a:ln>
        </p:spPr>
      </p:cxnSp>
      <p:sp>
        <p:nvSpPr>
          <p:cNvPr id="2484" name="Google Shape;2484;p157"/>
          <p:cNvSpPr txBox="1"/>
          <p:nvPr/>
        </p:nvSpPr>
        <p:spPr>
          <a:xfrm>
            <a:off x="1911871" y="1840942"/>
            <a:ext cx="484365" cy="37572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s1</a:t>
            </a:r>
            <a:endParaRPr b="0" i="0" sz="1400" u="none" cap="none" strike="noStrike">
              <a:solidFill>
                <a:srgbClr val="000000"/>
              </a:solidFill>
              <a:latin typeface="Arial"/>
              <a:ea typeface="Arial"/>
              <a:cs typeface="Arial"/>
              <a:sym typeface="Arial"/>
            </a:endParaRPr>
          </a:p>
        </p:txBody>
      </p:sp>
      <p:sp>
        <p:nvSpPr>
          <p:cNvPr id="2485" name="Google Shape;2485;p157"/>
          <p:cNvSpPr txBox="1"/>
          <p:nvPr/>
        </p:nvSpPr>
        <p:spPr>
          <a:xfrm>
            <a:off x="152400" y="1413613"/>
            <a:ext cx="1127177" cy="61482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h1</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(10.0.1.1)</a:t>
            </a:r>
            <a:endParaRPr b="0" i="0" sz="1400" u="none" cap="none" strike="noStrike">
              <a:solidFill>
                <a:srgbClr val="000000"/>
              </a:solidFill>
              <a:latin typeface="Arial"/>
              <a:ea typeface="Arial"/>
              <a:cs typeface="Arial"/>
              <a:sym typeface="Arial"/>
            </a:endParaRPr>
          </a:p>
        </p:txBody>
      </p:sp>
      <p:sp>
        <p:nvSpPr>
          <p:cNvPr id="2486" name="Google Shape;2486;p157"/>
          <p:cNvSpPr txBox="1"/>
          <p:nvPr/>
        </p:nvSpPr>
        <p:spPr>
          <a:xfrm>
            <a:off x="4659084" y="3558064"/>
            <a:ext cx="484365" cy="37572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s3</a:t>
            </a:r>
            <a:endParaRPr b="0" i="0" sz="1400" u="none" cap="none" strike="noStrike">
              <a:solidFill>
                <a:srgbClr val="000000"/>
              </a:solidFill>
              <a:latin typeface="Arial"/>
              <a:ea typeface="Arial"/>
              <a:cs typeface="Arial"/>
              <a:sym typeface="Arial"/>
            </a:endParaRPr>
          </a:p>
        </p:txBody>
      </p:sp>
      <p:sp>
        <p:nvSpPr>
          <p:cNvPr id="2487" name="Google Shape;2487;p157"/>
          <p:cNvSpPr txBox="1"/>
          <p:nvPr/>
        </p:nvSpPr>
        <p:spPr>
          <a:xfrm>
            <a:off x="6770487" y="1865675"/>
            <a:ext cx="484365" cy="37572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s2</a:t>
            </a:r>
            <a:endParaRPr b="0" i="0" sz="1400" u="none" cap="none" strike="noStrike">
              <a:solidFill>
                <a:srgbClr val="000000"/>
              </a:solidFill>
              <a:latin typeface="Arial"/>
              <a:ea typeface="Arial"/>
              <a:cs typeface="Arial"/>
              <a:sym typeface="Arial"/>
            </a:endParaRPr>
          </a:p>
        </p:txBody>
      </p:sp>
      <p:sp>
        <p:nvSpPr>
          <p:cNvPr id="2488" name="Google Shape;2488;p157"/>
          <p:cNvSpPr txBox="1"/>
          <p:nvPr/>
        </p:nvSpPr>
        <p:spPr>
          <a:xfrm>
            <a:off x="7603171" y="1424408"/>
            <a:ext cx="1127177" cy="61482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h2</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(10.0.2.2)</a:t>
            </a:r>
            <a:endParaRPr b="0" i="0" sz="1400" u="none" cap="none" strike="noStrike">
              <a:solidFill>
                <a:srgbClr val="000000"/>
              </a:solidFill>
              <a:latin typeface="Arial"/>
              <a:ea typeface="Arial"/>
              <a:cs typeface="Arial"/>
              <a:sym typeface="Arial"/>
            </a:endParaRPr>
          </a:p>
        </p:txBody>
      </p:sp>
      <p:sp>
        <p:nvSpPr>
          <p:cNvPr id="2489" name="Google Shape;2489;p157"/>
          <p:cNvSpPr/>
          <p:nvPr/>
        </p:nvSpPr>
        <p:spPr>
          <a:xfrm>
            <a:off x="1164197" y="1246114"/>
            <a:ext cx="6583799" cy="383650"/>
          </a:xfrm>
          <a:custGeom>
            <a:rect b="b" l="l" r="r" t="t"/>
            <a:pathLst>
              <a:path extrusionOk="0" h="120000" w="120000">
                <a:moveTo>
                  <a:pt x="0" y="0"/>
                </a:moveTo>
                <a:cubicBezTo>
                  <a:pt x="5639" y="40321"/>
                  <a:pt x="11278" y="80643"/>
                  <a:pt x="21428" y="100643"/>
                </a:cubicBezTo>
                <a:cubicBezTo>
                  <a:pt x="31578" y="120642"/>
                  <a:pt x="60902" y="119997"/>
                  <a:pt x="60902" y="119997"/>
                </a:cubicBezTo>
                <a:lnTo>
                  <a:pt x="100827" y="112255"/>
                </a:lnTo>
                <a:cubicBezTo>
                  <a:pt x="110676" y="93546"/>
                  <a:pt x="120000" y="7741"/>
                  <a:pt x="120000" y="7741"/>
                </a:cubicBezTo>
              </a:path>
            </a:pathLst>
          </a:custGeom>
          <a:noFill/>
          <a:ln cap="flat" cmpd="sng" w="2857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490" name="Google Shape;2490;p157"/>
          <p:cNvSpPr txBox="1"/>
          <p:nvPr/>
        </p:nvSpPr>
        <p:spPr>
          <a:xfrm>
            <a:off x="3954342" y="4471527"/>
            <a:ext cx="1127177" cy="61482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h3</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(10.0.3.3)</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5" name="Shape 2495"/>
        <p:cNvGrpSpPr/>
        <p:nvPr/>
      </p:nvGrpSpPr>
      <p:grpSpPr>
        <a:xfrm>
          <a:off x="0" y="0"/>
          <a:ext cx="0" cy="0"/>
          <a:chOff x="0" y="0"/>
          <a:chExt cx="0" cy="0"/>
        </a:xfrm>
      </p:grpSpPr>
      <p:sp>
        <p:nvSpPr>
          <p:cNvPr id="2496" name="Google Shape;2496;p158"/>
          <p:cNvSpPr txBox="1"/>
          <p:nvPr>
            <p:ph idx="1" type="body"/>
          </p:nvPr>
        </p:nvSpPr>
        <p:spPr>
          <a:xfrm>
            <a:off x="152401" y="742950"/>
            <a:ext cx="2935574"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typedef </a:t>
            </a:r>
            <a:r>
              <a:rPr b="0" i="0" lang="en-US" sz="1100" u="none" cap="none" strike="noStrike">
                <a:solidFill>
                  <a:schemeClr val="dk1"/>
                </a:solidFill>
                <a:latin typeface="Consolas"/>
                <a:ea typeface="Consolas"/>
                <a:cs typeface="Consolas"/>
                <a:sym typeface="Consolas"/>
              </a:rPr>
              <a:t>bit&lt;48&gt; macAddr_t;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typedef </a:t>
            </a:r>
            <a:r>
              <a:rPr b="0" i="0" lang="en-US" sz="1100" u="none" cap="none" strike="noStrike">
                <a:solidFill>
                  <a:schemeClr val="dk1"/>
                </a:solidFill>
                <a:latin typeface="Consolas"/>
                <a:ea typeface="Consolas"/>
                <a:cs typeface="Consolas"/>
                <a:sym typeface="Consolas"/>
              </a:rPr>
              <a:t>bit&lt;32&gt; ip4Addr_t;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header</a:t>
            </a:r>
            <a:r>
              <a:rPr b="0" i="0" lang="en-US" sz="1100" u="none" cap="none" strike="noStrike">
                <a:solidFill>
                  <a:schemeClr val="dk1"/>
                </a:solidFill>
                <a:latin typeface="Consolas"/>
                <a:ea typeface="Consolas"/>
                <a:cs typeface="Consolas"/>
                <a:sym typeface="Consolas"/>
              </a:rPr>
              <a:t> ethernet_t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macAddr_t dstAddr;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macAddr_t srcAddr;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bit&lt;16&gt;   etherType;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header</a:t>
            </a:r>
            <a:r>
              <a:rPr b="0" i="0" lang="en-US" sz="1100" u="none" cap="none" strike="noStrike">
                <a:solidFill>
                  <a:schemeClr val="dk1"/>
                </a:solidFill>
                <a:latin typeface="Consolas"/>
                <a:ea typeface="Consolas"/>
                <a:cs typeface="Consolas"/>
                <a:sym typeface="Consolas"/>
              </a:rPr>
              <a:t> ipv4_t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bit&lt;4&gt;    version;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bit&lt;4&gt;    ihl;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bit&lt;8&gt;    diffserv;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bit&lt;16&gt;   totalLen;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bit&lt;16&gt;   identification;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bit&lt;3&gt;    flags;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bit&lt;13&gt;   fragOffset;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bit&lt;8&gt;    ttl;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bit&lt;8&gt;    protocol;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bit&lt;16&gt;   hdrChecksum;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ip4Addr_t srcAddr;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ip4Addr_t dstAddr;</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90000"/>
              </a:lnSpc>
              <a:spcBef>
                <a:spcPts val="225"/>
              </a:spcBef>
              <a:spcAft>
                <a:spcPts val="0"/>
              </a:spcAft>
              <a:buClr>
                <a:srgbClr val="3F3151"/>
              </a:buClr>
              <a:buSzPts val="275"/>
              <a:buFont typeface="Merriweather Sans"/>
              <a:buNone/>
            </a:pPr>
            <a:r>
              <a:t/>
            </a:r>
            <a:endParaRPr b="0" i="0" sz="1100" u="none" cap="none" strike="noStrike">
              <a:solidFill>
                <a:schemeClr val="dk1"/>
              </a:solidFill>
              <a:latin typeface="Arial"/>
              <a:ea typeface="Arial"/>
              <a:cs typeface="Arial"/>
              <a:sym typeface="Arial"/>
            </a:endParaRPr>
          </a:p>
        </p:txBody>
      </p:sp>
      <p:sp>
        <p:nvSpPr>
          <p:cNvPr id="2497" name="Google Shape;2497;p158"/>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1" i="0" lang="en-US" sz="2400" u="none" cap="none" strike="noStrike">
                <a:solidFill>
                  <a:schemeClr val="dk1"/>
                </a:solidFill>
                <a:latin typeface="Arial"/>
                <a:ea typeface="Arial"/>
                <a:cs typeface="Arial"/>
                <a:sym typeface="Arial"/>
              </a:rPr>
              <a:t>P4</a:t>
            </a:r>
            <a:r>
              <a:rPr b="1" baseline="-25000" i="0" lang="en-US" sz="2400" u="none" cap="none" strike="noStrike">
                <a:solidFill>
                  <a:schemeClr val="dk1"/>
                </a:solidFill>
                <a:latin typeface="Arial"/>
                <a:ea typeface="Arial"/>
                <a:cs typeface="Arial"/>
                <a:sym typeface="Arial"/>
              </a:rPr>
              <a:t>16</a:t>
            </a:r>
            <a:r>
              <a:rPr b="1" i="0" lang="en-US" sz="2400" u="none" cap="none" strike="noStrike">
                <a:solidFill>
                  <a:schemeClr val="dk1"/>
                </a:solidFill>
                <a:latin typeface="Arial"/>
                <a:ea typeface="Arial"/>
                <a:cs typeface="Arial"/>
                <a:sym typeface="Arial"/>
              </a:rPr>
              <a:t> Types (Basic and Header Types)</a:t>
            </a:r>
            <a:endParaRPr b="1" i="0" sz="2700" u="none" cap="none" strike="noStrike">
              <a:solidFill>
                <a:schemeClr val="dk1"/>
              </a:solidFill>
              <a:latin typeface="Arial"/>
              <a:ea typeface="Arial"/>
              <a:cs typeface="Arial"/>
              <a:sym typeface="Arial"/>
            </a:endParaRPr>
          </a:p>
        </p:txBody>
      </p:sp>
      <p:sp>
        <p:nvSpPr>
          <p:cNvPr id="2498" name="Google Shape;2498;p158"/>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499" name="Google Shape;2499;p158"/>
          <p:cNvSpPr txBox="1"/>
          <p:nvPr>
            <p:ph idx="2" type="body"/>
          </p:nvPr>
        </p:nvSpPr>
        <p:spPr>
          <a:xfrm>
            <a:off x="3462728" y="742950"/>
            <a:ext cx="5393406"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Merriweather Sans"/>
              <a:buNone/>
            </a:pPr>
            <a:r>
              <a:rPr b="1" i="0" lang="en-US" sz="1600" u="none" cap="none" strike="noStrike">
                <a:solidFill>
                  <a:schemeClr val="dk1"/>
                </a:solidFill>
                <a:latin typeface="Arial"/>
                <a:ea typeface="Arial"/>
                <a:cs typeface="Arial"/>
                <a:sym typeface="Arial"/>
              </a:rPr>
              <a:t>Basic Types</a:t>
            </a:r>
            <a:endParaRPr b="1" i="0" sz="1500" u="none" cap="none" strike="noStrike">
              <a:solidFill>
                <a:schemeClr val="dk1"/>
              </a:solidFill>
              <a:latin typeface="Arial"/>
              <a:ea typeface="Arial"/>
              <a:cs typeface="Arial"/>
              <a:sym typeface="Arial"/>
            </a:endParaRPr>
          </a:p>
          <a:p>
            <a:pPr indent="-173736" lvl="0" marL="173736" marR="0" rtl="0" algn="l">
              <a:lnSpc>
                <a:spcPct val="100000"/>
              </a:lnSpc>
              <a:spcBef>
                <a:spcPts val="131"/>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bit&lt;n&gt;</a:t>
            </a:r>
            <a:r>
              <a:rPr b="0" i="0" lang="en-US" sz="1600" u="none" cap="none" strike="noStrike">
                <a:solidFill>
                  <a:schemeClr val="dk1"/>
                </a:solidFill>
                <a:latin typeface="Arial"/>
                <a:ea typeface="Arial"/>
                <a:cs typeface="Arial"/>
                <a:sym typeface="Arial"/>
              </a:rPr>
              <a:t>: Unsigned integer (bitstring) of size n</a:t>
            </a:r>
            <a:endParaRPr b="1" i="0" sz="1500" u="none" cap="none" strike="noStrike">
              <a:solidFill>
                <a:schemeClr val="dk1"/>
              </a:solidFill>
              <a:latin typeface="Arial"/>
              <a:ea typeface="Arial"/>
              <a:cs typeface="Arial"/>
              <a:sym typeface="Arial"/>
            </a:endParaRPr>
          </a:p>
          <a:p>
            <a:pPr indent="-173736" lvl="0" marL="173736" marR="0" rtl="0" algn="l">
              <a:lnSpc>
                <a:spcPct val="100000"/>
              </a:lnSpc>
              <a:spcBef>
                <a:spcPts val="131"/>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bit</a:t>
            </a:r>
            <a:r>
              <a:rPr b="0" i="0" lang="en-US" sz="1600" u="none" cap="none" strike="noStrike">
                <a:solidFill>
                  <a:schemeClr val="dk1"/>
                </a:solidFill>
                <a:latin typeface="Arial"/>
                <a:ea typeface="Arial"/>
                <a:cs typeface="Arial"/>
                <a:sym typeface="Arial"/>
              </a:rPr>
              <a:t> is the same as </a:t>
            </a:r>
            <a:r>
              <a:rPr b="1" i="0" lang="en-US" sz="1600" u="none" cap="none" strike="noStrike">
                <a:solidFill>
                  <a:schemeClr val="dk1"/>
                </a:solidFill>
                <a:latin typeface="Arial"/>
                <a:ea typeface="Arial"/>
                <a:cs typeface="Arial"/>
                <a:sym typeface="Arial"/>
              </a:rPr>
              <a:t>bit&lt;1&gt;</a:t>
            </a:r>
            <a:endParaRPr b="1" i="0" sz="1500" u="none" cap="none" strike="noStrike">
              <a:solidFill>
                <a:schemeClr val="dk1"/>
              </a:solidFill>
              <a:latin typeface="Arial"/>
              <a:ea typeface="Arial"/>
              <a:cs typeface="Arial"/>
              <a:sym typeface="Arial"/>
            </a:endParaRPr>
          </a:p>
          <a:p>
            <a:pPr indent="-173736" lvl="0" marL="173736" marR="0" rtl="0" algn="l">
              <a:lnSpc>
                <a:spcPct val="100000"/>
              </a:lnSpc>
              <a:spcBef>
                <a:spcPts val="94"/>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int&lt;n&gt;</a:t>
            </a:r>
            <a:r>
              <a:rPr b="0" i="0" lang="en-US" sz="1600" u="none" cap="none" strike="noStrike">
                <a:solidFill>
                  <a:schemeClr val="dk1"/>
                </a:solidFill>
                <a:latin typeface="Arial"/>
                <a:ea typeface="Arial"/>
                <a:cs typeface="Arial"/>
                <a:sym typeface="Arial"/>
              </a:rPr>
              <a:t>: Signed integer of size n (&gt;=2)</a:t>
            </a:r>
            <a:endParaRPr b="1" i="0" sz="1500" u="none" cap="none" strike="noStrike">
              <a:solidFill>
                <a:schemeClr val="dk1"/>
              </a:solidFill>
              <a:latin typeface="Arial"/>
              <a:ea typeface="Arial"/>
              <a:cs typeface="Arial"/>
              <a:sym typeface="Arial"/>
            </a:endParaRPr>
          </a:p>
          <a:p>
            <a:pPr indent="-173736" lvl="0" marL="173736" marR="0" rtl="0" algn="l">
              <a:lnSpc>
                <a:spcPct val="100000"/>
              </a:lnSpc>
              <a:spcBef>
                <a:spcPts val="112"/>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varbit&lt;n&gt;</a:t>
            </a:r>
            <a:r>
              <a:rPr b="0" i="0" lang="en-US" sz="1600" u="none" cap="none" strike="noStrike">
                <a:solidFill>
                  <a:schemeClr val="dk1"/>
                </a:solidFill>
                <a:latin typeface="Arial"/>
                <a:ea typeface="Arial"/>
                <a:cs typeface="Arial"/>
                <a:sym typeface="Arial"/>
              </a:rPr>
              <a:t>: Variable-length bitstring</a:t>
            </a:r>
            <a:endParaRPr b="1" i="0" sz="1500" u="none" cap="none" strike="noStrike">
              <a:solidFill>
                <a:schemeClr val="dk1"/>
              </a:solidFill>
              <a:latin typeface="Arial"/>
              <a:ea typeface="Arial"/>
              <a:cs typeface="Arial"/>
              <a:sym typeface="Arial"/>
            </a:endParaRPr>
          </a:p>
          <a:p>
            <a:pPr indent="-173736" lvl="0" marL="173736" marR="0" rtl="0" algn="l">
              <a:lnSpc>
                <a:spcPct val="100000"/>
              </a:lnSpc>
              <a:spcBef>
                <a:spcPts val="112"/>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112"/>
              </a:spcBef>
              <a:spcAft>
                <a:spcPts val="0"/>
              </a:spcAft>
              <a:buClr>
                <a:schemeClr val="dk1"/>
              </a:buClr>
              <a:buSzPts val="400"/>
              <a:buFont typeface="Merriweather Sans"/>
              <a:buNone/>
            </a:pPr>
            <a:r>
              <a:rPr b="1" i="0" lang="en-US" sz="1600" u="none" cap="none" strike="noStrike">
                <a:solidFill>
                  <a:schemeClr val="dk1"/>
                </a:solidFill>
                <a:latin typeface="Arial"/>
                <a:ea typeface="Arial"/>
                <a:cs typeface="Arial"/>
                <a:sym typeface="Arial"/>
              </a:rPr>
              <a:t>Header Types: </a:t>
            </a:r>
            <a:r>
              <a:rPr b="0" i="0" lang="en-US" sz="1600" u="none" cap="none" strike="noStrike">
                <a:solidFill>
                  <a:schemeClr val="dk1"/>
                </a:solidFill>
                <a:latin typeface="Arial"/>
                <a:ea typeface="Arial"/>
                <a:cs typeface="Arial"/>
                <a:sym typeface="Arial"/>
              </a:rPr>
              <a:t>Ordered collection of members</a:t>
            </a:r>
            <a:endParaRPr b="1" i="0" sz="1500" u="none" cap="none" strike="noStrike">
              <a:solidFill>
                <a:schemeClr val="dk1"/>
              </a:solidFill>
              <a:latin typeface="Arial"/>
              <a:ea typeface="Arial"/>
              <a:cs typeface="Arial"/>
              <a:sym typeface="Arial"/>
            </a:endParaRPr>
          </a:p>
          <a:p>
            <a:pPr indent="-173736" lvl="2" marL="173736" marR="0" rtl="0" algn="l">
              <a:lnSpc>
                <a:spcPct val="100000"/>
              </a:lnSpc>
              <a:spcBef>
                <a:spcPts val="76"/>
              </a:spcBef>
              <a:spcAft>
                <a:spcPts val="0"/>
              </a:spcAft>
              <a:buClr>
                <a:srgbClr val="1F1828"/>
              </a:buClr>
              <a:buSzPts val="1600"/>
              <a:buFont typeface="Arial"/>
              <a:buChar char="•"/>
            </a:pPr>
            <a:r>
              <a:rPr b="0" i="0" lang="en-US" sz="1600" u="none" cap="none" strike="noStrike">
                <a:solidFill>
                  <a:schemeClr val="dk1"/>
                </a:solidFill>
                <a:latin typeface="Arial"/>
                <a:ea typeface="Arial"/>
                <a:cs typeface="Arial"/>
                <a:sym typeface="Arial"/>
              </a:rPr>
              <a:t>Can contain </a:t>
            </a:r>
            <a:r>
              <a:rPr b="1" i="0" lang="en-US" sz="1600" u="none" cap="none" strike="noStrike">
                <a:solidFill>
                  <a:schemeClr val="dk1"/>
                </a:solidFill>
                <a:latin typeface="Arial"/>
                <a:ea typeface="Arial"/>
                <a:cs typeface="Arial"/>
                <a:sym typeface="Arial"/>
              </a:rPr>
              <a:t>bit&lt;n&gt;</a:t>
            </a:r>
            <a:r>
              <a:rPr b="0" i="0" lang="en-US" sz="1600" u="none" cap="none" strike="noStrike">
                <a:solidFill>
                  <a:schemeClr val="dk1"/>
                </a:solidFill>
                <a:latin typeface="Arial"/>
                <a:ea typeface="Arial"/>
                <a:cs typeface="Arial"/>
                <a:sym typeface="Arial"/>
              </a:rPr>
              <a:t>,</a:t>
            </a:r>
            <a:r>
              <a:rPr b="1" i="0" lang="en-US" sz="1600" u="none" cap="none" strike="noStrike">
                <a:solidFill>
                  <a:schemeClr val="dk1"/>
                </a:solidFill>
                <a:latin typeface="Arial"/>
                <a:ea typeface="Arial"/>
                <a:cs typeface="Arial"/>
                <a:sym typeface="Arial"/>
              </a:rPr>
              <a:t> int&lt;n&gt;</a:t>
            </a:r>
            <a:r>
              <a:rPr b="0" i="0" lang="en-US" sz="1600" u="none" cap="none" strike="noStrike">
                <a:solidFill>
                  <a:schemeClr val="dk1"/>
                </a:solidFill>
                <a:latin typeface="Arial"/>
                <a:ea typeface="Arial"/>
                <a:cs typeface="Arial"/>
                <a:sym typeface="Arial"/>
              </a:rPr>
              <a:t>, and </a:t>
            </a:r>
            <a:r>
              <a:rPr b="1" i="0" lang="en-US" sz="1600" u="none" cap="none" strike="noStrike">
                <a:solidFill>
                  <a:schemeClr val="dk1"/>
                </a:solidFill>
                <a:latin typeface="Arial"/>
                <a:ea typeface="Arial"/>
                <a:cs typeface="Arial"/>
                <a:sym typeface="Arial"/>
              </a:rPr>
              <a:t>varbit&lt;n&gt;</a:t>
            </a:r>
            <a:endParaRPr b="0" i="0" sz="1200" u="none" cap="none" strike="noStrike">
              <a:solidFill>
                <a:schemeClr val="dk1"/>
              </a:solidFill>
              <a:latin typeface="Arial"/>
              <a:ea typeface="Arial"/>
              <a:cs typeface="Arial"/>
              <a:sym typeface="Arial"/>
            </a:endParaRPr>
          </a:p>
          <a:p>
            <a:pPr indent="-173736" lvl="2" marL="173736" marR="0" rtl="0" algn="l">
              <a:lnSpc>
                <a:spcPct val="100000"/>
              </a:lnSpc>
              <a:spcBef>
                <a:spcPts val="94"/>
              </a:spcBef>
              <a:spcAft>
                <a:spcPts val="0"/>
              </a:spcAft>
              <a:buClr>
                <a:srgbClr val="1F1828"/>
              </a:buClr>
              <a:buSzPts val="1600"/>
              <a:buFont typeface="Arial"/>
              <a:buChar char="•"/>
            </a:pPr>
            <a:r>
              <a:rPr b="0" i="0" lang="en-US" sz="1600" u="none" cap="none" strike="noStrike">
                <a:solidFill>
                  <a:schemeClr val="dk1"/>
                </a:solidFill>
                <a:latin typeface="Arial"/>
                <a:ea typeface="Arial"/>
                <a:cs typeface="Arial"/>
                <a:sym typeface="Arial"/>
              </a:rPr>
              <a:t>Byte-aligned</a:t>
            </a:r>
            <a:endParaRPr b="0" i="0" sz="1200" u="none" cap="none" strike="noStrike">
              <a:solidFill>
                <a:schemeClr val="dk1"/>
              </a:solidFill>
              <a:latin typeface="Arial"/>
              <a:ea typeface="Arial"/>
              <a:cs typeface="Arial"/>
              <a:sym typeface="Arial"/>
            </a:endParaRPr>
          </a:p>
          <a:p>
            <a:pPr indent="-173736" lvl="2" marL="173736" marR="0" rtl="0" algn="l">
              <a:lnSpc>
                <a:spcPct val="100000"/>
              </a:lnSpc>
              <a:spcBef>
                <a:spcPts val="76"/>
              </a:spcBef>
              <a:spcAft>
                <a:spcPts val="0"/>
              </a:spcAft>
              <a:buClr>
                <a:srgbClr val="1F1828"/>
              </a:buClr>
              <a:buSzPts val="1600"/>
              <a:buFont typeface="Arial"/>
              <a:buChar char="•"/>
            </a:pPr>
            <a:r>
              <a:rPr b="0" i="0" lang="en-US" sz="1600" u="none" cap="none" strike="noStrike">
                <a:solidFill>
                  <a:schemeClr val="dk1"/>
                </a:solidFill>
                <a:latin typeface="Arial"/>
                <a:ea typeface="Arial"/>
                <a:cs typeface="Arial"/>
                <a:sym typeface="Arial"/>
              </a:rPr>
              <a:t>Can be valid or invalid</a:t>
            </a:r>
            <a:endParaRPr b="0" i="0" sz="1200" u="none" cap="none" strike="noStrike">
              <a:solidFill>
                <a:schemeClr val="dk1"/>
              </a:solidFill>
              <a:latin typeface="Arial"/>
              <a:ea typeface="Arial"/>
              <a:cs typeface="Arial"/>
              <a:sym typeface="Arial"/>
            </a:endParaRPr>
          </a:p>
          <a:p>
            <a:pPr indent="-173736" lvl="2" marL="173736" marR="0" rtl="0" algn="l">
              <a:lnSpc>
                <a:spcPct val="100000"/>
              </a:lnSpc>
              <a:spcBef>
                <a:spcPts val="76"/>
              </a:spcBef>
              <a:spcAft>
                <a:spcPts val="0"/>
              </a:spcAft>
              <a:buClr>
                <a:srgbClr val="1F1828"/>
              </a:buClr>
              <a:buSzPts val="1600"/>
              <a:buFont typeface="Arial"/>
              <a:buChar char="•"/>
            </a:pPr>
            <a:r>
              <a:rPr b="0" i="0" lang="en-US" sz="1600" u="none" cap="none" strike="noStrike">
                <a:solidFill>
                  <a:schemeClr val="dk1"/>
                </a:solidFill>
                <a:latin typeface="Arial"/>
                <a:ea typeface="Arial"/>
                <a:cs typeface="Arial"/>
                <a:sym typeface="Arial"/>
              </a:rPr>
              <a:t>Provides several operations to test and set validity bit: </a:t>
            </a:r>
            <a:r>
              <a:rPr b="1" i="0" lang="en-US" sz="1600" u="none" cap="none" strike="noStrike">
                <a:solidFill>
                  <a:schemeClr val="dk1"/>
                </a:solidFill>
                <a:latin typeface="Arial"/>
                <a:ea typeface="Arial"/>
                <a:cs typeface="Arial"/>
                <a:sym typeface="Arial"/>
              </a:rPr>
              <a:t>isValid()</a:t>
            </a:r>
            <a:r>
              <a:rPr b="0" i="0" lang="en-US" sz="1600" u="none" cap="none" strike="noStrike">
                <a:solidFill>
                  <a:schemeClr val="dk1"/>
                </a:solidFill>
                <a:latin typeface="Arial"/>
                <a:ea typeface="Arial"/>
                <a:cs typeface="Arial"/>
                <a:sym typeface="Arial"/>
              </a:rPr>
              <a:t>,</a:t>
            </a:r>
            <a:r>
              <a:rPr b="1" i="0" lang="en-US" sz="1600" u="none" cap="none" strike="noStrike">
                <a:solidFill>
                  <a:schemeClr val="dk1"/>
                </a:solidFill>
                <a:latin typeface="Arial"/>
                <a:ea typeface="Arial"/>
                <a:cs typeface="Arial"/>
                <a:sym typeface="Arial"/>
              </a:rPr>
              <a:t> setValid()</a:t>
            </a:r>
            <a:r>
              <a:rPr b="0" i="0" lang="en-US" sz="1600" u="none" cap="none" strike="noStrike">
                <a:solidFill>
                  <a:schemeClr val="dk1"/>
                </a:solidFill>
                <a:latin typeface="Arial"/>
                <a:ea typeface="Arial"/>
                <a:cs typeface="Arial"/>
                <a:sym typeface="Arial"/>
              </a:rPr>
              <a:t>, and</a:t>
            </a:r>
            <a:r>
              <a:rPr b="1" i="0" lang="en-US" sz="1600" u="none" cap="none" strike="noStrike">
                <a:solidFill>
                  <a:schemeClr val="dk1"/>
                </a:solidFill>
                <a:latin typeface="Arial"/>
                <a:ea typeface="Arial"/>
                <a:cs typeface="Arial"/>
                <a:sym typeface="Arial"/>
              </a:rPr>
              <a:t> setInvalid()</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76"/>
              </a:spcBef>
              <a:spcAft>
                <a:spcPts val="0"/>
              </a:spcAft>
              <a:buClr>
                <a:srgbClr val="3F3151"/>
              </a:buClr>
              <a:buSzPts val="1500"/>
              <a:buFont typeface="Merriweather Sans"/>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112"/>
              </a:spcBef>
              <a:spcAft>
                <a:spcPts val="0"/>
              </a:spcAft>
              <a:buClr>
                <a:srgbClr val="3F3151"/>
              </a:buClr>
              <a:buSzPts val="1500"/>
              <a:buFont typeface="Merriweather Sans"/>
              <a:buNone/>
            </a:pPr>
            <a:r>
              <a:rPr b="1" i="0" lang="en-US" sz="1600" u="none" cap="none" strike="noStrike">
                <a:solidFill>
                  <a:schemeClr val="dk1"/>
                </a:solidFill>
                <a:latin typeface="Arial"/>
                <a:ea typeface="Arial"/>
                <a:cs typeface="Arial"/>
                <a:sym typeface="Arial"/>
              </a:rPr>
              <a:t>Typedef</a:t>
            </a:r>
            <a:r>
              <a:rPr b="1" i="0" lang="en-US" sz="1700" u="none" cap="none" strike="noStrike">
                <a:solidFill>
                  <a:schemeClr val="dk1"/>
                </a:solidFill>
                <a:latin typeface="Arial"/>
                <a:ea typeface="Arial"/>
                <a:cs typeface="Arial"/>
                <a:sym typeface="Arial"/>
              </a:rPr>
              <a:t>: </a:t>
            </a:r>
            <a:r>
              <a:rPr b="0" i="0" lang="en-US" sz="1700" u="none" cap="none" strike="noStrike">
                <a:solidFill>
                  <a:schemeClr val="dk1"/>
                </a:solidFill>
                <a:latin typeface="Arial"/>
                <a:ea typeface="Arial"/>
                <a:cs typeface="Arial"/>
                <a:sym typeface="Arial"/>
              </a:rPr>
              <a:t>Alternative name for a type</a:t>
            </a:r>
            <a:endParaRPr b="1" i="0" sz="1500" u="none" cap="none" strike="noStrike">
              <a:solidFill>
                <a:schemeClr val="dk1"/>
              </a:solidFill>
              <a:latin typeface="Arial"/>
              <a:ea typeface="Arial"/>
              <a:cs typeface="Arial"/>
              <a:sym typeface="Arial"/>
            </a:endParaRPr>
          </a:p>
        </p:txBody>
      </p:sp>
      <p:sp>
        <p:nvSpPr>
          <p:cNvPr id="2500" name="Google Shape;2500;p158"/>
          <p:cNvSpPr/>
          <p:nvPr/>
        </p:nvSpPr>
        <p:spPr>
          <a:xfrm>
            <a:off x="1981200" y="2876550"/>
            <a:ext cx="304799" cy="15239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5" name="Shape 2505"/>
        <p:cNvGrpSpPr/>
        <p:nvPr/>
      </p:nvGrpSpPr>
      <p:grpSpPr>
        <a:xfrm>
          <a:off x="0" y="0"/>
          <a:ext cx="0" cy="0"/>
          <a:chOff x="0" y="0"/>
          <a:chExt cx="0" cy="0"/>
        </a:xfrm>
      </p:grpSpPr>
      <p:sp>
        <p:nvSpPr>
          <p:cNvPr id="2506" name="Google Shape;2506;p159"/>
          <p:cNvSpPr txBox="1"/>
          <p:nvPr>
            <p:ph idx="1" type="body"/>
          </p:nvPr>
        </p:nvSpPr>
        <p:spPr>
          <a:xfrm>
            <a:off x="152401" y="742950"/>
            <a:ext cx="2935574"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275"/>
              <a:buFont typeface="Merriweather Sans"/>
              <a:buNone/>
            </a:pPr>
            <a:r>
              <a:rPr b="0" i="0" lang="en-US" sz="1100" u="none" cap="none" strike="noStrike">
                <a:solidFill>
                  <a:srgbClr val="C00000"/>
                </a:solidFill>
                <a:latin typeface="Consolas"/>
                <a:ea typeface="Consolas"/>
                <a:cs typeface="Consolas"/>
                <a:sym typeface="Consolas"/>
              </a:rPr>
              <a:t>/* Architecture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struct </a:t>
            </a:r>
            <a:r>
              <a:rPr b="0" i="0" lang="en-US" sz="1100" u="none" cap="none" strike="noStrike">
                <a:solidFill>
                  <a:schemeClr val="dk1"/>
                </a:solidFill>
                <a:latin typeface="Consolas"/>
                <a:ea typeface="Consolas"/>
                <a:cs typeface="Consolas"/>
                <a:sym typeface="Consolas"/>
              </a:rPr>
              <a:t>standard_metadata_t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bit&lt;9&gt;  ingress_port;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bit&lt;9&gt;  egress_spec;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bit&lt;9&gt;  egress_port;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bit&lt;32&gt; clone_spec;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bit&lt;32&gt; instance_type;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bit&lt;1&gt;  drop;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bit&lt;16&gt; recirculate_port;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bit&lt;32&gt; packet_length;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C00000"/>
                </a:solidFill>
                <a:latin typeface="Consolas"/>
                <a:ea typeface="Consolas"/>
                <a:cs typeface="Consolas"/>
                <a:sym typeface="Consolas"/>
              </a:rPr>
              <a:t>/* User program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struct </a:t>
            </a:r>
            <a:r>
              <a:rPr b="0" i="0" lang="en-US" sz="1100" u="none" cap="none" strike="noStrike">
                <a:solidFill>
                  <a:schemeClr val="dk1"/>
                </a:solidFill>
                <a:latin typeface="Consolas"/>
                <a:ea typeface="Consolas"/>
                <a:cs typeface="Consolas"/>
                <a:sym typeface="Consolas"/>
              </a:rPr>
              <a:t>metadata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struct </a:t>
            </a:r>
            <a:r>
              <a:rPr b="0" i="0" lang="en-US" sz="1100" u="none" cap="none" strike="noStrike">
                <a:solidFill>
                  <a:schemeClr val="dk1"/>
                </a:solidFill>
                <a:latin typeface="Consolas"/>
                <a:ea typeface="Consolas"/>
                <a:cs typeface="Consolas"/>
                <a:sym typeface="Consolas"/>
              </a:rPr>
              <a:t>headers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ethernet_t   ethernet;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ipv4_t       ipv4;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p:txBody>
      </p:sp>
      <p:sp>
        <p:nvSpPr>
          <p:cNvPr id="2507" name="Google Shape;2507;p159"/>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1" i="0" lang="en-US" sz="2400" u="none" cap="none" strike="noStrike">
                <a:solidFill>
                  <a:schemeClr val="dk1"/>
                </a:solidFill>
                <a:latin typeface="Arial"/>
                <a:ea typeface="Arial"/>
                <a:cs typeface="Arial"/>
                <a:sym typeface="Arial"/>
              </a:rPr>
              <a:t>P4</a:t>
            </a:r>
            <a:r>
              <a:rPr b="1" baseline="-25000" i="0" lang="en-US" sz="2400" u="none" cap="none" strike="noStrike">
                <a:solidFill>
                  <a:schemeClr val="dk1"/>
                </a:solidFill>
                <a:latin typeface="Arial"/>
                <a:ea typeface="Arial"/>
                <a:cs typeface="Arial"/>
                <a:sym typeface="Arial"/>
              </a:rPr>
              <a:t>16</a:t>
            </a:r>
            <a:r>
              <a:rPr b="1" i="0" lang="en-US" sz="2400" u="none" cap="none" strike="noStrike">
                <a:solidFill>
                  <a:schemeClr val="dk1"/>
                </a:solidFill>
                <a:latin typeface="Arial"/>
                <a:ea typeface="Arial"/>
                <a:cs typeface="Arial"/>
                <a:sym typeface="Arial"/>
              </a:rPr>
              <a:t> Types (Other Types)</a:t>
            </a:r>
            <a:endParaRPr b="1" i="0" sz="2700" u="none" cap="none" strike="noStrike">
              <a:solidFill>
                <a:schemeClr val="dk1"/>
              </a:solidFill>
              <a:latin typeface="Arial"/>
              <a:ea typeface="Arial"/>
              <a:cs typeface="Arial"/>
              <a:sym typeface="Arial"/>
            </a:endParaRPr>
          </a:p>
        </p:txBody>
      </p:sp>
      <p:sp>
        <p:nvSpPr>
          <p:cNvPr id="2508" name="Google Shape;2508;p159"/>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509" name="Google Shape;2509;p159"/>
          <p:cNvSpPr txBox="1"/>
          <p:nvPr>
            <p:ph idx="2" type="body"/>
          </p:nvPr>
        </p:nvSpPr>
        <p:spPr>
          <a:xfrm>
            <a:off x="3210875" y="742950"/>
            <a:ext cx="5781000" cy="4114800"/>
          </a:xfrm>
          <a:prstGeom prst="rect">
            <a:avLst/>
          </a:prstGeom>
          <a:noFill/>
          <a:ln>
            <a:noFill/>
          </a:ln>
        </p:spPr>
        <p:txBody>
          <a:bodyPr anchorCtr="0" anchor="t" bIns="45700" lIns="91425" spcFirstLastPara="1" rIns="91425" wrap="square" tIns="45700">
            <a:noAutofit/>
          </a:bodyPr>
          <a:lstStyle/>
          <a:p>
            <a:pPr indent="-34291" lvl="0" marL="34291" marR="0" rtl="0" algn="l">
              <a:lnSpc>
                <a:spcPct val="150000"/>
              </a:lnSpc>
              <a:spcBef>
                <a:spcPts val="0"/>
              </a:spcBef>
              <a:spcAft>
                <a:spcPts val="0"/>
              </a:spcAft>
              <a:buClr>
                <a:srgbClr val="3F3151"/>
              </a:buClr>
              <a:buSzPts val="475"/>
              <a:buFont typeface="Merriweather Sans"/>
              <a:buNone/>
            </a:pPr>
            <a:r>
              <a:rPr b="1" i="0" lang="en-US" sz="1900" u="none" cap="none" strike="noStrike">
                <a:solidFill>
                  <a:schemeClr val="dk1"/>
                </a:solidFill>
                <a:latin typeface="Arial"/>
                <a:ea typeface="Arial"/>
                <a:cs typeface="Arial"/>
                <a:sym typeface="Arial"/>
              </a:rPr>
              <a:t>Other useful types</a:t>
            </a:r>
            <a:endParaRPr b="1" i="0" sz="1500" u="none" cap="none" strike="noStrike">
              <a:solidFill>
                <a:schemeClr val="dk1"/>
              </a:solidFill>
              <a:latin typeface="Arial"/>
              <a:ea typeface="Arial"/>
              <a:cs typeface="Arial"/>
              <a:sym typeface="Arial"/>
            </a:endParaRPr>
          </a:p>
          <a:p>
            <a:pPr indent="-292061" lvl="1" marL="491490" marR="0" rtl="0" algn="l">
              <a:lnSpc>
                <a:spcPct val="150000"/>
              </a:lnSpc>
              <a:spcBef>
                <a:spcPts val="94"/>
              </a:spcBef>
              <a:spcAft>
                <a:spcPts val="0"/>
              </a:spcAft>
              <a:buClr>
                <a:srgbClr val="205867"/>
              </a:buClr>
              <a:buSzPts val="1700"/>
              <a:buFont typeface="Arial"/>
              <a:buChar char="•"/>
            </a:pPr>
            <a:r>
              <a:rPr b="1" i="0" lang="en-US" sz="1700" u="none" cap="none" strike="noStrike">
                <a:solidFill>
                  <a:schemeClr val="dk1"/>
                </a:solidFill>
                <a:latin typeface="Arial"/>
                <a:ea typeface="Arial"/>
                <a:cs typeface="Arial"/>
                <a:sym typeface="Arial"/>
              </a:rPr>
              <a:t>Struct</a:t>
            </a:r>
            <a:r>
              <a:rPr b="0" i="0" lang="en-US" sz="1700" u="none" cap="none" strike="noStrike">
                <a:solidFill>
                  <a:schemeClr val="dk1"/>
                </a:solidFill>
                <a:latin typeface="Arial"/>
                <a:ea typeface="Arial"/>
                <a:cs typeface="Arial"/>
                <a:sym typeface="Arial"/>
              </a:rPr>
              <a:t>: Unordered collection of members (with no alignment restrictions)</a:t>
            </a:r>
            <a:endParaRPr b="0" i="0" sz="1350" u="none" cap="none" strike="noStrike">
              <a:solidFill>
                <a:schemeClr val="dk1"/>
              </a:solidFill>
              <a:latin typeface="Arial"/>
              <a:ea typeface="Arial"/>
              <a:cs typeface="Arial"/>
              <a:sym typeface="Arial"/>
            </a:endParaRPr>
          </a:p>
          <a:p>
            <a:pPr indent="-292061" lvl="1" marL="491490" marR="0" rtl="0" algn="l">
              <a:lnSpc>
                <a:spcPct val="150000"/>
              </a:lnSpc>
              <a:spcBef>
                <a:spcPts val="76"/>
              </a:spcBef>
              <a:spcAft>
                <a:spcPts val="0"/>
              </a:spcAft>
              <a:buClr>
                <a:srgbClr val="205867"/>
              </a:buClr>
              <a:buSzPts val="1700"/>
              <a:buFont typeface="Arial"/>
              <a:buChar char="•"/>
            </a:pPr>
            <a:r>
              <a:rPr b="1" i="0" lang="en-US" sz="1700" u="none" cap="none" strike="noStrike">
                <a:solidFill>
                  <a:schemeClr val="dk1"/>
                </a:solidFill>
                <a:latin typeface="Arial"/>
                <a:ea typeface="Arial"/>
                <a:cs typeface="Arial"/>
                <a:sym typeface="Arial"/>
              </a:rPr>
              <a:t>Header Stack: </a:t>
            </a:r>
            <a:r>
              <a:rPr b="0" i="0" lang="en-US" sz="1700" u="none" cap="none" strike="noStrike">
                <a:solidFill>
                  <a:schemeClr val="dk1"/>
                </a:solidFill>
                <a:latin typeface="Arial"/>
                <a:ea typeface="Arial"/>
                <a:cs typeface="Arial"/>
                <a:sym typeface="Arial"/>
              </a:rPr>
              <a:t>array of headers</a:t>
            </a:r>
            <a:endParaRPr b="0" i="0" sz="1350" u="none" cap="none" strike="noStrike">
              <a:solidFill>
                <a:schemeClr val="dk1"/>
              </a:solidFill>
              <a:latin typeface="Arial"/>
              <a:ea typeface="Arial"/>
              <a:cs typeface="Arial"/>
              <a:sym typeface="Arial"/>
            </a:endParaRPr>
          </a:p>
          <a:p>
            <a:pPr indent="-292061" lvl="1" marL="491490" marR="0" rtl="0" algn="l">
              <a:lnSpc>
                <a:spcPct val="150000"/>
              </a:lnSpc>
              <a:spcBef>
                <a:spcPts val="76"/>
              </a:spcBef>
              <a:spcAft>
                <a:spcPts val="0"/>
              </a:spcAft>
              <a:buClr>
                <a:srgbClr val="205867"/>
              </a:buClr>
              <a:buSzPts val="1700"/>
              <a:buFont typeface="Arial"/>
              <a:buChar char="•"/>
            </a:pPr>
            <a:r>
              <a:rPr b="1" i="0" lang="en-US" sz="1700" u="none" cap="none" strike="noStrike">
                <a:solidFill>
                  <a:schemeClr val="dk1"/>
                </a:solidFill>
                <a:latin typeface="Arial"/>
                <a:ea typeface="Arial"/>
                <a:cs typeface="Arial"/>
                <a:sym typeface="Arial"/>
              </a:rPr>
              <a:t>Header Union:</a:t>
            </a:r>
            <a:r>
              <a:rPr b="0" i="0" lang="en-US" sz="1700" u="none" cap="none" strike="noStrike">
                <a:solidFill>
                  <a:schemeClr val="dk1"/>
                </a:solidFill>
                <a:latin typeface="Arial"/>
                <a:ea typeface="Arial"/>
                <a:cs typeface="Arial"/>
                <a:sym typeface="Arial"/>
              </a:rPr>
              <a:t> one of several headers</a:t>
            </a:r>
            <a:endParaRPr b="0" i="0" sz="1350" u="none" cap="none" strike="noStrike">
              <a:solidFill>
                <a:schemeClr val="dk1"/>
              </a:solidFill>
              <a:latin typeface="Arial"/>
              <a:ea typeface="Arial"/>
              <a:cs typeface="Arial"/>
              <a:sym typeface="Arial"/>
            </a:endParaRPr>
          </a:p>
        </p:txBody>
      </p:sp>
      <p:sp>
        <p:nvSpPr>
          <p:cNvPr id="2510" name="Google Shape;2510;p159"/>
          <p:cNvSpPr/>
          <p:nvPr/>
        </p:nvSpPr>
        <p:spPr>
          <a:xfrm>
            <a:off x="1981200" y="2876550"/>
            <a:ext cx="304799" cy="15239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4" name="Shape 2514"/>
        <p:cNvGrpSpPr/>
        <p:nvPr/>
      </p:nvGrpSpPr>
      <p:grpSpPr>
        <a:xfrm>
          <a:off x="0" y="0"/>
          <a:ext cx="0" cy="0"/>
          <a:chOff x="0" y="0"/>
          <a:chExt cx="0" cy="0"/>
        </a:xfrm>
      </p:grpSpPr>
      <p:sp>
        <p:nvSpPr>
          <p:cNvPr id="2515" name="Google Shape;2515;p160"/>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Parsers</a:t>
            </a:r>
            <a:endParaRPr b="1" i="0" sz="2700" u="none" cap="none" strike="noStrike">
              <a:solidFill>
                <a:schemeClr val="dk1"/>
              </a:solidFill>
              <a:latin typeface="Arial"/>
              <a:ea typeface="Arial"/>
              <a:cs typeface="Arial"/>
              <a:sym typeface="Arial"/>
            </a:endParaRPr>
          </a:p>
        </p:txBody>
      </p:sp>
      <p:sp>
        <p:nvSpPr>
          <p:cNvPr id="2516" name="Google Shape;2516;p160"/>
          <p:cNvSpPr txBox="1"/>
          <p:nvPr>
            <p:ph idx="1" type="body"/>
          </p:nvPr>
        </p:nvSpPr>
        <p:spPr>
          <a:xfrm>
            <a:off x="152398" y="742950"/>
            <a:ext cx="5613687"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Parsers are functions that map packets into headers and metadata, written in a state machine style</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Every parser has three predefined states</a:t>
            </a:r>
            <a:endParaRPr b="1" i="0" sz="2100" u="none" cap="none" strike="noStrike">
              <a:solidFill>
                <a:schemeClr val="dk1"/>
              </a:solidFill>
              <a:latin typeface="Arial"/>
              <a:ea typeface="Arial"/>
              <a:cs typeface="Arial"/>
              <a:sym typeface="Arial"/>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start</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accept</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reject</a:t>
            </a:r>
            <a:endParaRPr b="0" i="0" sz="1800" u="none" cap="none" strike="noStrike">
              <a:solidFill>
                <a:schemeClr val="dk1"/>
              </a:solidFill>
              <a:latin typeface="Arial"/>
              <a:ea typeface="Arial"/>
              <a:cs typeface="Arial"/>
              <a:sym typeface="Arial"/>
            </a:endParaRPr>
          </a:p>
          <a:p>
            <a:pPr indent="-205740" lvl="0" marL="205740" marR="0" rtl="0" algn="l">
              <a:lnSpc>
                <a:spcPct val="100000"/>
              </a:lnSpc>
              <a:spcBef>
                <a:spcPts val="113"/>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Other states may be defined by the programmer</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13"/>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In each state, execute zero or more statements, and then transition to another state (loops are OK)</a:t>
            </a:r>
            <a:endParaRPr b="1" i="0" sz="2100" u="none" cap="none" strike="noStrike">
              <a:solidFill>
                <a:schemeClr val="dk1"/>
              </a:solidFill>
              <a:latin typeface="Arial"/>
              <a:ea typeface="Arial"/>
              <a:cs typeface="Arial"/>
              <a:sym typeface="Arial"/>
            </a:endParaRPr>
          </a:p>
        </p:txBody>
      </p:sp>
      <p:sp>
        <p:nvSpPr>
          <p:cNvPr id="2517" name="Google Shape;2517;p160"/>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518" name="Google Shape;2518;p160"/>
          <p:cNvSpPr/>
          <p:nvPr/>
        </p:nvSpPr>
        <p:spPr>
          <a:xfrm>
            <a:off x="6855972" y="985758"/>
            <a:ext cx="609599" cy="609599"/>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416"/>
              <a:buFont typeface="Arial"/>
              <a:buNone/>
            </a:pPr>
            <a:r>
              <a:rPr b="0" i="0" lang="en-US" sz="1665" u="none" cap="none" strike="noStrike">
                <a:solidFill>
                  <a:schemeClr val="lt1"/>
                </a:solidFill>
                <a:latin typeface="Arial"/>
                <a:ea typeface="Arial"/>
                <a:cs typeface="Arial"/>
                <a:sym typeface="Arial"/>
              </a:rPr>
              <a:t>start</a:t>
            </a:r>
            <a:endParaRPr b="0" i="0" sz="1400" u="none" cap="none" strike="noStrike">
              <a:solidFill>
                <a:srgbClr val="000000"/>
              </a:solidFill>
              <a:latin typeface="Arial"/>
              <a:ea typeface="Arial"/>
              <a:cs typeface="Arial"/>
              <a:sym typeface="Arial"/>
            </a:endParaRPr>
          </a:p>
        </p:txBody>
      </p:sp>
      <p:sp>
        <p:nvSpPr>
          <p:cNvPr id="2519" name="Google Shape;2519;p160"/>
          <p:cNvSpPr/>
          <p:nvPr/>
        </p:nvSpPr>
        <p:spPr>
          <a:xfrm>
            <a:off x="5981700" y="4019550"/>
            <a:ext cx="609599" cy="609599"/>
          </a:xfrm>
          <a:prstGeom prst="ellipse">
            <a:avLst/>
          </a:prstGeom>
          <a:solidFill>
            <a:schemeClr val="accent3"/>
          </a:solidFill>
          <a:ln cap="flat" cmpd="sng" w="25400">
            <a:solidFill>
              <a:srgbClr val="718840"/>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75"/>
              <a:buFont typeface="Arial"/>
              <a:buNone/>
            </a:pPr>
            <a:r>
              <a:rPr b="0" i="0" lang="en-US" sz="1100" u="none" cap="none" strike="noStrike">
                <a:solidFill>
                  <a:schemeClr val="lt1"/>
                </a:solidFill>
                <a:latin typeface="Arial"/>
                <a:ea typeface="Arial"/>
                <a:cs typeface="Arial"/>
                <a:sym typeface="Arial"/>
              </a:rPr>
              <a:t>accept</a:t>
            </a:r>
            <a:endParaRPr b="0" i="0" sz="1400" u="none" cap="none" strike="noStrike">
              <a:solidFill>
                <a:srgbClr val="000000"/>
              </a:solidFill>
              <a:latin typeface="Arial"/>
              <a:ea typeface="Arial"/>
              <a:cs typeface="Arial"/>
              <a:sym typeface="Arial"/>
            </a:endParaRPr>
          </a:p>
        </p:txBody>
      </p:sp>
      <p:sp>
        <p:nvSpPr>
          <p:cNvPr id="2520" name="Google Shape;2520;p160"/>
          <p:cNvSpPr/>
          <p:nvPr/>
        </p:nvSpPr>
        <p:spPr>
          <a:xfrm>
            <a:off x="7772400" y="4017705"/>
            <a:ext cx="609599" cy="609599"/>
          </a:xfrm>
          <a:prstGeom prst="ellipse">
            <a:avLst/>
          </a:prstGeom>
          <a:solidFill>
            <a:schemeClr val="accent2"/>
          </a:solidFill>
          <a:ln cap="flat" cmpd="sng" w="25400">
            <a:solidFill>
              <a:srgbClr val="8C3A38"/>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80000"/>
              </a:lnSpc>
              <a:spcBef>
                <a:spcPts val="0"/>
              </a:spcBef>
              <a:spcAft>
                <a:spcPts val="0"/>
              </a:spcAft>
              <a:buClr>
                <a:schemeClr val="lt1"/>
              </a:buClr>
              <a:buSzPts val="315"/>
              <a:buFont typeface="Arial"/>
              <a:buNone/>
            </a:pPr>
            <a:r>
              <a:rPr b="0" i="0" lang="en-US" sz="1260" u="none" cap="none" strike="noStrike">
                <a:solidFill>
                  <a:schemeClr val="lt1"/>
                </a:solidFill>
                <a:latin typeface="Arial"/>
                <a:ea typeface="Arial"/>
                <a:cs typeface="Arial"/>
                <a:sym typeface="Arial"/>
              </a:rPr>
              <a:t>reject</a:t>
            </a:r>
            <a:endParaRPr b="0" i="0" sz="1400" u="none" cap="none" strike="noStrike">
              <a:solidFill>
                <a:srgbClr val="000000"/>
              </a:solidFill>
              <a:latin typeface="Arial"/>
              <a:ea typeface="Arial"/>
              <a:cs typeface="Arial"/>
              <a:sym typeface="Arial"/>
            </a:endParaRPr>
          </a:p>
        </p:txBody>
      </p:sp>
      <p:grpSp>
        <p:nvGrpSpPr>
          <p:cNvPr id="2521" name="Google Shape;2521;p160"/>
          <p:cNvGrpSpPr/>
          <p:nvPr/>
        </p:nvGrpSpPr>
        <p:grpSpPr>
          <a:xfrm>
            <a:off x="6169653" y="2106110"/>
            <a:ext cx="2057399" cy="1465660"/>
            <a:chOff x="6169653" y="2106110"/>
            <a:chExt cx="2057399" cy="1465660"/>
          </a:xfrm>
        </p:grpSpPr>
        <p:sp>
          <p:nvSpPr>
            <p:cNvPr id="2522" name="Google Shape;2522;p160"/>
            <p:cNvSpPr/>
            <p:nvPr/>
          </p:nvSpPr>
          <p:spPr>
            <a:xfrm>
              <a:off x="6169653" y="2106110"/>
              <a:ext cx="2057399" cy="1465660"/>
            </a:xfrm>
            <a:prstGeom prst="cloud">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23" name="Google Shape;2523;p160"/>
            <p:cNvSpPr/>
            <p:nvPr/>
          </p:nvSpPr>
          <p:spPr>
            <a:xfrm>
              <a:off x="7084053" y="2319549"/>
              <a:ext cx="228600" cy="235528"/>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24" name="Google Shape;2524;p160"/>
            <p:cNvSpPr/>
            <p:nvPr/>
          </p:nvSpPr>
          <p:spPr>
            <a:xfrm>
              <a:off x="6551173" y="2687296"/>
              <a:ext cx="228600" cy="235528"/>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25" name="Google Shape;2525;p160"/>
            <p:cNvSpPr/>
            <p:nvPr/>
          </p:nvSpPr>
          <p:spPr>
            <a:xfrm>
              <a:off x="7236972" y="2603411"/>
              <a:ext cx="228600" cy="235528"/>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26" name="Google Shape;2526;p160"/>
            <p:cNvSpPr/>
            <p:nvPr/>
          </p:nvSpPr>
          <p:spPr>
            <a:xfrm>
              <a:off x="6703314" y="2958781"/>
              <a:ext cx="228600" cy="235528"/>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27" name="Google Shape;2527;p160"/>
            <p:cNvSpPr/>
            <p:nvPr/>
          </p:nvSpPr>
          <p:spPr>
            <a:xfrm>
              <a:off x="7213367" y="3039977"/>
              <a:ext cx="228600" cy="235528"/>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528" name="Google Shape;2528;p160"/>
            <p:cNvCxnSpPr>
              <a:stCxn id="2523" idx="6"/>
              <a:endCxn id="2525" idx="7"/>
            </p:cNvCxnSpPr>
            <p:nvPr/>
          </p:nvCxnSpPr>
          <p:spPr>
            <a:xfrm>
              <a:off x="7312653" y="2437313"/>
              <a:ext cx="119400" cy="200700"/>
            </a:xfrm>
            <a:prstGeom prst="curvedConnector2">
              <a:avLst/>
            </a:prstGeom>
            <a:noFill/>
            <a:ln cap="flat" cmpd="sng" w="12700">
              <a:solidFill>
                <a:srgbClr val="FF0000"/>
              </a:solidFill>
              <a:prstDash val="solid"/>
              <a:round/>
              <a:headEnd len="sm" w="sm" type="none"/>
              <a:tailEnd len="lg" w="lg" type="triangle"/>
            </a:ln>
          </p:spPr>
        </p:cxnSp>
        <p:cxnSp>
          <p:nvCxnSpPr>
            <p:cNvPr id="2529" name="Google Shape;2529;p160"/>
            <p:cNvCxnSpPr>
              <a:stCxn id="2523" idx="4"/>
              <a:endCxn id="2524" idx="0"/>
            </p:cNvCxnSpPr>
            <p:nvPr/>
          </p:nvCxnSpPr>
          <p:spPr>
            <a:xfrm rot="5400000">
              <a:off x="6865803" y="2354827"/>
              <a:ext cx="132300" cy="5328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2530" name="Google Shape;2530;p160"/>
            <p:cNvCxnSpPr>
              <a:stCxn id="2525" idx="4"/>
              <a:endCxn id="2525" idx="6"/>
            </p:cNvCxnSpPr>
            <p:nvPr/>
          </p:nvCxnSpPr>
          <p:spPr>
            <a:xfrm rot="-5400000">
              <a:off x="7349472" y="2722839"/>
              <a:ext cx="117900" cy="114300"/>
            </a:xfrm>
            <a:prstGeom prst="curvedConnector4">
              <a:avLst>
                <a:gd fmla="val -112714" name="adj1"/>
                <a:gd fmla="val 274193" name="adj2"/>
              </a:avLst>
            </a:prstGeom>
            <a:noFill/>
            <a:ln cap="flat" cmpd="sng" w="12700">
              <a:solidFill>
                <a:srgbClr val="FF0000"/>
              </a:solidFill>
              <a:prstDash val="solid"/>
              <a:round/>
              <a:headEnd len="sm" w="sm" type="none"/>
              <a:tailEnd len="lg" w="lg" type="triangle"/>
            </a:ln>
          </p:spPr>
        </p:cxnSp>
        <p:cxnSp>
          <p:nvCxnSpPr>
            <p:cNvPr id="2531" name="Google Shape;2531;p160"/>
            <p:cNvCxnSpPr>
              <a:stCxn id="2525" idx="3"/>
              <a:endCxn id="2526" idx="6"/>
            </p:cNvCxnSpPr>
            <p:nvPr/>
          </p:nvCxnSpPr>
          <p:spPr>
            <a:xfrm rot="5400000">
              <a:off x="6965200" y="2771297"/>
              <a:ext cx="272100" cy="338400"/>
            </a:xfrm>
            <a:prstGeom prst="curvedConnector2">
              <a:avLst/>
            </a:prstGeom>
            <a:noFill/>
            <a:ln cap="flat" cmpd="sng" w="12700">
              <a:solidFill>
                <a:srgbClr val="FF0000"/>
              </a:solidFill>
              <a:prstDash val="solid"/>
              <a:round/>
              <a:headEnd len="sm" w="sm" type="none"/>
              <a:tailEnd len="lg" w="lg" type="triangle"/>
            </a:ln>
          </p:spPr>
        </p:cxnSp>
        <p:cxnSp>
          <p:nvCxnSpPr>
            <p:cNvPr id="2532" name="Google Shape;2532;p160"/>
            <p:cNvCxnSpPr>
              <a:stCxn id="2524" idx="6"/>
              <a:endCxn id="2527" idx="0"/>
            </p:cNvCxnSpPr>
            <p:nvPr/>
          </p:nvCxnSpPr>
          <p:spPr>
            <a:xfrm>
              <a:off x="6779773" y="2805060"/>
              <a:ext cx="547800" cy="234900"/>
            </a:xfrm>
            <a:prstGeom prst="curvedConnector2">
              <a:avLst/>
            </a:prstGeom>
            <a:noFill/>
            <a:ln cap="flat" cmpd="sng" w="12700">
              <a:solidFill>
                <a:srgbClr val="FF0000"/>
              </a:solidFill>
              <a:prstDash val="solid"/>
              <a:round/>
              <a:headEnd len="sm" w="sm" type="none"/>
              <a:tailEnd len="lg" w="lg" type="triangle"/>
            </a:ln>
          </p:spPr>
        </p:cxnSp>
        <p:cxnSp>
          <p:nvCxnSpPr>
            <p:cNvPr id="2533" name="Google Shape;2533;p160"/>
            <p:cNvCxnSpPr>
              <a:stCxn id="2527" idx="4"/>
              <a:endCxn id="2526" idx="4"/>
            </p:cNvCxnSpPr>
            <p:nvPr/>
          </p:nvCxnSpPr>
          <p:spPr>
            <a:xfrm flipH="1" rot="5400000">
              <a:off x="7032017" y="2979855"/>
              <a:ext cx="81300" cy="510000"/>
            </a:xfrm>
            <a:prstGeom prst="curvedConnector3">
              <a:avLst>
                <a:gd fmla="val -119373" name="adj1"/>
              </a:avLst>
            </a:prstGeom>
            <a:noFill/>
            <a:ln cap="flat" cmpd="sng" w="12700">
              <a:solidFill>
                <a:srgbClr val="FF0000"/>
              </a:solidFill>
              <a:prstDash val="solid"/>
              <a:round/>
              <a:headEnd len="sm" w="sm" type="none"/>
              <a:tailEnd len="lg" w="lg" type="triangle"/>
            </a:ln>
          </p:spPr>
        </p:cxnSp>
      </p:grpSp>
      <p:sp>
        <p:nvSpPr>
          <p:cNvPr id="2534" name="Google Shape;2534;p160"/>
          <p:cNvSpPr/>
          <p:nvPr/>
        </p:nvSpPr>
        <p:spPr>
          <a:xfrm rot="5400000">
            <a:off x="6935692" y="1743488"/>
            <a:ext cx="450161" cy="235794"/>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35" name="Google Shape;2535;p160"/>
          <p:cNvSpPr/>
          <p:nvPr/>
        </p:nvSpPr>
        <p:spPr>
          <a:xfrm rot="1800000">
            <a:off x="6491271" y="3563922"/>
            <a:ext cx="200058" cy="473133"/>
          </a:xfrm>
          <a:prstGeom prst="downArrow">
            <a:avLst>
              <a:gd fmla="val 50000" name="adj1"/>
              <a:gd fmla="val 50000" name="adj2"/>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36" name="Google Shape;2536;p160"/>
          <p:cNvSpPr/>
          <p:nvPr/>
        </p:nvSpPr>
        <p:spPr>
          <a:xfrm rot="-1800000">
            <a:off x="7719749" y="3537990"/>
            <a:ext cx="200058" cy="473133"/>
          </a:xfrm>
          <a:prstGeom prst="downArrow">
            <a:avLst>
              <a:gd fmla="val 50000" name="adj1"/>
              <a:gd fmla="val 50000" name="adj2"/>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1" name="Shape 2541"/>
        <p:cNvGrpSpPr/>
        <p:nvPr/>
      </p:nvGrpSpPr>
      <p:grpSpPr>
        <a:xfrm>
          <a:off x="0" y="0"/>
          <a:ext cx="0" cy="0"/>
          <a:chOff x="0" y="0"/>
          <a:chExt cx="0" cy="0"/>
        </a:xfrm>
      </p:grpSpPr>
      <p:sp>
        <p:nvSpPr>
          <p:cNvPr id="2542" name="Google Shape;2542;p161"/>
          <p:cNvSpPr/>
          <p:nvPr/>
        </p:nvSpPr>
        <p:spPr>
          <a:xfrm>
            <a:off x="7620000" y="1338215"/>
            <a:ext cx="838199" cy="644754"/>
          </a:xfrm>
          <a:prstGeom prst="rightArrow">
            <a:avLst>
              <a:gd fmla="val 50000" name="adj1"/>
              <a:gd fmla="val 50000" name="adj2"/>
            </a:avLst>
          </a:prstGeom>
          <a:solidFill>
            <a:schemeClr val="accent3"/>
          </a:solidFill>
          <a:ln cap="flat" cmpd="sng" w="25400">
            <a:solidFill>
              <a:srgbClr val="718840"/>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Narrow"/>
              <a:ea typeface="Arial Narrow"/>
              <a:cs typeface="Arial Narrow"/>
              <a:sym typeface="Arial Narrow"/>
            </a:endParaRPr>
          </a:p>
        </p:txBody>
      </p:sp>
      <p:sp>
        <p:nvSpPr>
          <p:cNvPr id="2543" name="Google Shape;2543;p161"/>
          <p:cNvSpPr/>
          <p:nvPr/>
        </p:nvSpPr>
        <p:spPr>
          <a:xfrm>
            <a:off x="7620000" y="2108183"/>
            <a:ext cx="838199" cy="644754"/>
          </a:xfrm>
          <a:prstGeom prst="rightArrow">
            <a:avLst>
              <a:gd fmla="val 50000" name="adj1"/>
              <a:gd fmla="val 50000" name="adj2"/>
            </a:avLst>
          </a:prstGeom>
          <a:solidFill>
            <a:schemeClr val="accent3"/>
          </a:solidFill>
          <a:ln cap="flat" cmpd="sng" w="25400">
            <a:solidFill>
              <a:srgbClr val="718840"/>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Narrow"/>
              <a:ea typeface="Arial Narrow"/>
              <a:cs typeface="Arial Narrow"/>
              <a:sym typeface="Arial Narrow"/>
            </a:endParaRPr>
          </a:p>
        </p:txBody>
      </p:sp>
      <p:sp>
        <p:nvSpPr>
          <p:cNvPr id="2544" name="Google Shape;2544;p161"/>
          <p:cNvSpPr txBox="1"/>
          <p:nvPr>
            <p:ph idx="1" type="body"/>
          </p:nvPr>
        </p:nvSpPr>
        <p:spPr>
          <a:xfrm>
            <a:off x="152400" y="742950"/>
            <a:ext cx="4419599"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275"/>
              <a:buFont typeface="Merriweather Sans"/>
              <a:buNone/>
            </a:pPr>
            <a:r>
              <a:rPr b="0" i="0" lang="en-US" sz="1100" u="none" cap="none" strike="noStrike">
                <a:solidFill>
                  <a:srgbClr val="C00000"/>
                </a:solidFill>
                <a:latin typeface="Consolas"/>
                <a:ea typeface="Consolas"/>
                <a:cs typeface="Consolas"/>
                <a:sym typeface="Consolas"/>
              </a:rPr>
              <a:t>/* From core.p4 */</a:t>
            </a:r>
            <a:endParaRPr b="0" i="0" sz="900" u="none" cap="none" strike="noStrike">
              <a:solidFill>
                <a:schemeClr val="dk1"/>
              </a:solidFill>
              <a:latin typeface="Arial"/>
              <a:ea typeface="Arial"/>
              <a:cs typeface="Arial"/>
              <a:sym typeface="Arial"/>
            </a:endParaRPr>
          </a:p>
          <a:p>
            <a:pPr indent="0" lvl="0" marL="0" marR="0" rtl="0" algn="l">
              <a:lnSpc>
                <a:spcPct val="90000"/>
              </a:lnSpc>
              <a:spcBef>
                <a:spcPts val="225"/>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extern</a:t>
            </a:r>
            <a:r>
              <a:rPr b="0" i="0" lang="en-US" sz="1100" u="none" cap="none" strike="noStrike">
                <a:solidFill>
                  <a:schemeClr val="dk1"/>
                </a:solidFill>
                <a:latin typeface="Consolas"/>
                <a:ea typeface="Consolas"/>
                <a:cs typeface="Consolas"/>
                <a:sym typeface="Consolas"/>
              </a:rPr>
              <a:t> packet_in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75"/>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void extract&lt;T&gt;(</a:t>
            </a:r>
            <a:r>
              <a:rPr b="0" i="0" lang="en-US" sz="1100" u="none" cap="none" strike="noStrike">
                <a:solidFill>
                  <a:srgbClr val="0744B8"/>
                </a:solidFill>
                <a:latin typeface="Consolas"/>
                <a:ea typeface="Consolas"/>
                <a:cs typeface="Consolas"/>
                <a:sym typeface="Consolas"/>
              </a:rPr>
              <a:t>out</a:t>
            </a:r>
            <a:r>
              <a:rPr b="0" i="0" lang="en-US" sz="1100" u="none" cap="none" strike="noStrike">
                <a:solidFill>
                  <a:schemeClr val="dk1"/>
                </a:solidFill>
                <a:latin typeface="Consolas"/>
                <a:ea typeface="Consolas"/>
                <a:cs typeface="Consolas"/>
                <a:sym typeface="Consolas"/>
              </a:rPr>
              <a:t> T hdr);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void extract&lt;T&gt;(</a:t>
            </a:r>
            <a:r>
              <a:rPr b="0" i="0" lang="en-US" sz="1100" u="none" cap="none" strike="noStrike">
                <a:solidFill>
                  <a:srgbClr val="0744B8"/>
                </a:solidFill>
                <a:latin typeface="Consolas"/>
                <a:ea typeface="Consolas"/>
                <a:cs typeface="Consolas"/>
                <a:sym typeface="Consolas"/>
              </a:rPr>
              <a:t>out</a:t>
            </a:r>
            <a:r>
              <a:rPr b="0" i="0" lang="en-US" sz="1100" u="none" cap="none" strike="noStrike">
                <a:solidFill>
                  <a:schemeClr val="dk1"/>
                </a:solidFill>
                <a:latin typeface="Consolas"/>
                <a:ea typeface="Consolas"/>
                <a:cs typeface="Consolas"/>
                <a:sym typeface="Consolas"/>
              </a:rPr>
              <a:t> T variableSizeHeader,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r>
              <a:rPr b="0" i="0" lang="en-US" sz="1100" u="none" cap="none" strike="noStrike">
                <a:solidFill>
                  <a:srgbClr val="0744B8"/>
                </a:solidFill>
                <a:latin typeface="Consolas"/>
                <a:ea typeface="Consolas"/>
                <a:cs typeface="Consolas"/>
                <a:sym typeface="Consolas"/>
              </a:rPr>
              <a:t>in</a:t>
            </a:r>
            <a:r>
              <a:rPr b="0" i="0" lang="en-US" sz="1100" u="none" cap="none" strike="noStrike">
                <a:solidFill>
                  <a:schemeClr val="dk1"/>
                </a:solidFill>
                <a:latin typeface="Consolas"/>
                <a:ea typeface="Consolas"/>
                <a:cs typeface="Consolas"/>
                <a:sym typeface="Consolas"/>
              </a:rPr>
              <a:t> bit&lt;32&gt; variableFieldSizeInBits);</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T lookahead&lt;T&gt;();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void advance(</a:t>
            </a:r>
            <a:r>
              <a:rPr b="0" i="0" lang="en-US" sz="1100" u="none" cap="none" strike="noStrike">
                <a:solidFill>
                  <a:srgbClr val="0744B8"/>
                </a:solidFill>
                <a:latin typeface="Consolas"/>
                <a:ea typeface="Consolas"/>
                <a:cs typeface="Consolas"/>
                <a:sym typeface="Consolas"/>
              </a:rPr>
              <a:t>in</a:t>
            </a:r>
            <a:r>
              <a:rPr b="0" i="0" lang="en-US" sz="1100" u="none" cap="none" strike="noStrike">
                <a:solidFill>
                  <a:schemeClr val="dk1"/>
                </a:solidFill>
                <a:latin typeface="Consolas"/>
                <a:ea typeface="Consolas"/>
                <a:cs typeface="Consolas"/>
                <a:sym typeface="Consolas"/>
              </a:rPr>
              <a:t> bit&lt;32&gt; sizeInBits);</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bit&lt;32&gt; length();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C00000"/>
                </a:solidFill>
                <a:latin typeface="Consolas"/>
                <a:ea typeface="Consolas"/>
                <a:cs typeface="Consolas"/>
                <a:sym typeface="Consolas"/>
              </a:rPr>
              <a:t>/* User Program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parser</a:t>
            </a:r>
            <a:r>
              <a:rPr b="0" i="0" lang="en-US" sz="1100" u="none" cap="none" strike="noStrike">
                <a:solidFill>
                  <a:schemeClr val="dk1"/>
                </a:solidFill>
                <a:latin typeface="Consolas"/>
                <a:ea typeface="Consolas"/>
                <a:cs typeface="Consolas"/>
                <a:sym typeface="Consolas"/>
              </a:rPr>
              <a:t> MyParser(packet_in packet,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r>
              <a:rPr b="0" i="0" lang="en-US" sz="1100" u="none" cap="none" strike="noStrike">
                <a:solidFill>
                  <a:srgbClr val="0744B8"/>
                </a:solidFill>
                <a:latin typeface="Consolas"/>
                <a:ea typeface="Consolas"/>
                <a:cs typeface="Consolas"/>
                <a:sym typeface="Consolas"/>
              </a:rPr>
              <a:t>out</a:t>
            </a:r>
            <a:r>
              <a:rPr b="0" i="0" lang="en-US" sz="1100" u="none" cap="none" strike="noStrike">
                <a:solidFill>
                  <a:schemeClr val="dk1"/>
                </a:solidFill>
                <a:latin typeface="Consolas"/>
                <a:ea typeface="Consolas"/>
                <a:cs typeface="Consolas"/>
                <a:sym typeface="Consolas"/>
              </a:rPr>
              <a:t> headers hdr,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r>
              <a:rPr b="0" i="0" lang="en-US" sz="1100" u="none" cap="none" strike="noStrike">
                <a:solidFill>
                  <a:srgbClr val="0744B8"/>
                </a:solidFill>
                <a:latin typeface="Consolas"/>
                <a:ea typeface="Consolas"/>
                <a:cs typeface="Consolas"/>
                <a:sym typeface="Consolas"/>
              </a:rPr>
              <a:t>inout </a:t>
            </a:r>
            <a:r>
              <a:rPr b="0" i="0" lang="en-US" sz="1100" u="none" cap="none" strike="noStrike">
                <a:solidFill>
                  <a:schemeClr val="dk1"/>
                </a:solidFill>
                <a:latin typeface="Consolas"/>
                <a:ea typeface="Consolas"/>
                <a:cs typeface="Consolas"/>
                <a:sym typeface="Consolas"/>
              </a:rPr>
              <a:t>metadata meta,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r>
              <a:rPr b="0" i="0" lang="en-US" sz="1100" u="none" cap="none" strike="noStrike">
                <a:solidFill>
                  <a:srgbClr val="0744B8"/>
                </a:solidFill>
                <a:latin typeface="Consolas"/>
                <a:ea typeface="Consolas"/>
                <a:cs typeface="Consolas"/>
                <a:sym typeface="Consolas"/>
              </a:rPr>
              <a:t>inout </a:t>
            </a:r>
            <a:r>
              <a:rPr b="0" i="0" lang="en-US" sz="1100" u="none" cap="none" strike="noStrike">
                <a:solidFill>
                  <a:schemeClr val="dk1"/>
                </a:solidFill>
                <a:latin typeface="Consolas"/>
                <a:ea typeface="Consolas"/>
                <a:cs typeface="Consolas"/>
                <a:sym typeface="Consolas"/>
              </a:rPr>
              <a:t>standard_metadata_t std_meta)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r>
              <a:rPr b="0" i="0" lang="en-US" sz="1100" u="none" cap="none" strike="noStrike">
                <a:solidFill>
                  <a:srgbClr val="0744B8"/>
                </a:solidFill>
                <a:latin typeface="Consolas"/>
                <a:ea typeface="Consolas"/>
                <a:cs typeface="Consolas"/>
                <a:sym typeface="Consolas"/>
              </a:rPr>
              <a:t>state</a:t>
            </a:r>
            <a:r>
              <a:rPr b="0" i="0" lang="en-US" sz="1100" u="none" cap="none" strike="noStrike">
                <a:solidFill>
                  <a:schemeClr val="dk1"/>
                </a:solidFill>
                <a:latin typeface="Consolas"/>
                <a:ea typeface="Consolas"/>
                <a:cs typeface="Consolas"/>
                <a:sym typeface="Consolas"/>
              </a:rPr>
              <a:t> start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packet.extract(hdr.ethernet);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r>
              <a:rPr b="0" i="0" lang="en-US" sz="1100" u="none" cap="none" strike="noStrike">
                <a:solidFill>
                  <a:srgbClr val="0744B8"/>
                </a:solidFill>
                <a:latin typeface="Consolas"/>
                <a:ea typeface="Consolas"/>
                <a:cs typeface="Consolas"/>
                <a:sym typeface="Consolas"/>
              </a:rPr>
              <a:t>transition</a:t>
            </a:r>
            <a:r>
              <a:rPr b="0" i="0" lang="en-US" sz="1100" u="none" cap="none" strike="noStrike">
                <a:solidFill>
                  <a:schemeClr val="dk1"/>
                </a:solidFill>
                <a:latin typeface="Consolas"/>
                <a:ea typeface="Consolas"/>
                <a:cs typeface="Consolas"/>
                <a:sym typeface="Consolas"/>
              </a:rPr>
              <a:t> accept;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90000"/>
              </a:lnSpc>
              <a:spcBef>
                <a:spcPts val="225"/>
              </a:spcBef>
              <a:spcAft>
                <a:spcPts val="0"/>
              </a:spcAft>
              <a:buClr>
                <a:srgbClr val="3F3151"/>
              </a:buClr>
              <a:buSzPts val="275"/>
              <a:buFont typeface="Merriweather Sans"/>
              <a:buNone/>
            </a:pPr>
            <a:r>
              <a:t/>
            </a:r>
            <a:endParaRPr b="1" i="0" sz="1100" u="none" cap="none" strike="noStrike">
              <a:solidFill>
                <a:schemeClr val="dk1"/>
              </a:solidFill>
              <a:latin typeface="Consolas"/>
              <a:ea typeface="Consolas"/>
              <a:cs typeface="Consolas"/>
              <a:sym typeface="Consolas"/>
            </a:endParaRPr>
          </a:p>
        </p:txBody>
      </p:sp>
      <p:sp>
        <p:nvSpPr>
          <p:cNvPr id="2545" name="Google Shape;2545;p161"/>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Parsers (V1Model)</a:t>
            </a:r>
            <a:endParaRPr b="1" i="0" sz="2700" u="none" cap="none" strike="noStrike">
              <a:solidFill>
                <a:schemeClr val="dk1"/>
              </a:solidFill>
              <a:latin typeface="Arial"/>
              <a:ea typeface="Arial"/>
              <a:cs typeface="Arial"/>
              <a:sym typeface="Arial"/>
            </a:endParaRPr>
          </a:p>
        </p:txBody>
      </p:sp>
      <p:sp>
        <p:nvSpPr>
          <p:cNvPr id="2546" name="Google Shape;2546;p161"/>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547" name="Google Shape;2547;p161"/>
          <p:cNvSpPr/>
          <p:nvPr/>
        </p:nvSpPr>
        <p:spPr>
          <a:xfrm>
            <a:off x="5943600" y="1079578"/>
            <a:ext cx="1676399" cy="2891461"/>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MyParser</a:t>
            </a:r>
            <a:endParaRPr b="0" i="0" sz="1400" u="none" cap="none" strike="noStrike">
              <a:solidFill>
                <a:srgbClr val="000000"/>
              </a:solidFill>
              <a:latin typeface="Arial"/>
              <a:ea typeface="Arial"/>
              <a:cs typeface="Arial"/>
              <a:sym typeface="Arial"/>
            </a:endParaRPr>
          </a:p>
        </p:txBody>
      </p:sp>
      <p:sp>
        <p:nvSpPr>
          <p:cNvPr id="2548" name="Google Shape;2548;p161"/>
          <p:cNvSpPr/>
          <p:nvPr/>
        </p:nvSpPr>
        <p:spPr>
          <a:xfrm>
            <a:off x="5084087" y="3539292"/>
            <a:ext cx="838199" cy="304799"/>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Narrow"/>
              <a:ea typeface="Arial Narrow"/>
              <a:cs typeface="Arial Narrow"/>
              <a:sym typeface="Arial Narrow"/>
            </a:endParaRPr>
          </a:p>
        </p:txBody>
      </p:sp>
      <p:sp>
        <p:nvSpPr>
          <p:cNvPr id="2549" name="Google Shape;2549;p161"/>
          <p:cNvSpPr txBox="1"/>
          <p:nvPr/>
        </p:nvSpPr>
        <p:spPr>
          <a:xfrm>
            <a:off x="6248400" y="3568548"/>
            <a:ext cx="1066800" cy="246300"/>
          </a:xfrm>
          <a:prstGeom prst="rect">
            <a:avLst/>
          </a:prstGeom>
          <a:noFill/>
          <a:ln>
            <a:noFill/>
          </a:ln>
        </p:spPr>
        <p:txBody>
          <a:bodyPr anchorCtr="0" anchor="t" bIns="45700" lIns="91425" spcFirstLastPara="1" rIns="0" wrap="square" tIns="45700">
            <a:noAutofit/>
          </a:bodyPr>
          <a:lstStyle/>
          <a:p>
            <a:pPr indent="0" lvl="0" marL="0" marR="0" rtl="0" algn="l">
              <a:lnSpc>
                <a:spcPct val="100000"/>
              </a:lnSpc>
              <a:spcBef>
                <a:spcPts val="0"/>
              </a:spcBef>
              <a:spcAft>
                <a:spcPts val="0"/>
              </a:spcAft>
              <a:buClr>
                <a:schemeClr val="lt1"/>
              </a:buClr>
              <a:buSzPts val="250"/>
              <a:buFont typeface="Arial"/>
              <a:buNone/>
            </a:pPr>
            <a:r>
              <a:rPr b="0" i="0" lang="en-US" sz="1000" u="none" cap="none" strike="noStrike">
                <a:solidFill>
                  <a:schemeClr val="lt1"/>
                </a:solidFill>
                <a:latin typeface="Arial"/>
                <a:ea typeface="Arial"/>
                <a:cs typeface="Arial"/>
                <a:sym typeface="Arial"/>
              </a:rPr>
              <a:t>standard_meta</a:t>
            </a:r>
            <a:endParaRPr b="0" i="0" sz="1400" u="none" cap="none" strike="noStrike">
              <a:solidFill>
                <a:srgbClr val="000000"/>
              </a:solidFill>
              <a:latin typeface="Arial"/>
              <a:ea typeface="Arial"/>
              <a:cs typeface="Arial"/>
              <a:sym typeface="Arial"/>
            </a:endParaRPr>
          </a:p>
        </p:txBody>
      </p:sp>
      <p:sp>
        <p:nvSpPr>
          <p:cNvPr id="2550" name="Google Shape;2550;p161"/>
          <p:cNvSpPr txBox="1"/>
          <p:nvPr/>
        </p:nvSpPr>
        <p:spPr>
          <a:xfrm>
            <a:off x="7265131" y="1537480"/>
            <a:ext cx="354868" cy="246220"/>
          </a:xfrm>
          <a:prstGeom prst="rect">
            <a:avLst/>
          </a:prstGeom>
          <a:noFill/>
          <a:ln>
            <a:noFill/>
          </a:ln>
        </p:spPr>
        <p:txBody>
          <a:bodyPr anchorCtr="0" anchor="t" bIns="45700" lIns="91425" spcFirstLastPara="1" rIns="0" wrap="square" tIns="45700">
            <a:noAutofit/>
          </a:bodyPr>
          <a:lstStyle/>
          <a:p>
            <a:pPr indent="0" lvl="0" marL="0" marR="0" rtl="0" algn="l">
              <a:lnSpc>
                <a:spcPct val="100000"/>
              </a:lnSpc>
              <a:spcBef>
                <a:spcPts val="0"/>
              </a:spcBef>
              <a:spcAft>
                <a:spcPts val="0"/>
              </a:spcAft>
              <a:buClr>
                <a:schemeClr val="lt1"/>
              </a:buClr>
              <a:buSzPts val="250"/>
              <a:buFont typeface="Arial"/>
              <a:buNone/>
            </a:pPr>
            <a:r>
              <a:rPr b="0" i="0" lang="en-US" sz="1000" u="none" cap="none" strike="noStrike">
                <a:solidFill>
                  <a:schemeClr val="lt1"/>
                </a:solidFill>
                <a:latin typeface="Arial"/>
                <a:ea typeface="Arial"/>
                <a:cs typeface="Arial"/>
                <a:sym typeface="Arial"/>
              </a:rPr>
              <a:t>hdr</a:t>
            </a:r>
            <a:endParaRPr b="0" i="0" sz="1400" u="none" cap="none" strike="noStrike">
              <a:solidFill>
                <a:srgbClr val="000000"/>
              </a:solidFill>
              <a:latin typeface="Arial"/>
              <a:ea typeface="Arial"/>
              <a:cs typeface="Arial"/>
              <a:sym typeface="Arial"/>
            </a:endParaRPr>
          </a:p>
        </p:txBody>
      </p:sp>
      <p:sp>
        <p:nvSpPr>
          <p:cNvPr id="2551" name="Google Shape;2551;p161"/>
          <p:cNvSpPr/>
          <p:nvPr/>
        </p:nvSpPr>
        <p:spPr>
          <a:xfrm>
            <a:off x="5084087" y="2122161"/>
            <a:ext cx="838199" cy="644754"/>
          </a:xfrm>
          <a:prstGeom prst="rightArrow">
            <a:avLst>
              <a:gd fmla="val 50000" name="adj1"/>
              <a:gd fmla="val 50000" name="adj2"/>
            </a:avLst>
          </a:prstGeom>
          <a:solidFill>
            <a:schemeClr val="accent3"/>
          </a:solidFill>
          <a:ln cap="flat" cmpd="sng" w="25400">
            <a:solidFill>
              <a:srgbClr val="718840"/>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Narrow"/>
              <a:ea typeface="Arial Narrow"/>
              <a:cs typeface="Arial Narrow"/>
              <a:sym typeface="Arial Narrow"/>
            </a:endParaRPr>
          </a:p>
        </p:txBody>
      </p:sp>
      <p:sp>
        <p:nvSpPr>
          <p:cNvPr id="2552" name="Google Shape;2552;p161"/>
          <p:cNvSpPr txBox="1"/>
          <p:nvPr/>
        </p:nvSpPr>
        <p:spPr>
          <a:xfrm>
            <a:off x="5936494" y="2304950"/>
            <a:ext cx="435245" cy="246220"/>
          </a:xfrm>
          <a:prstGeom prst="rect">
            <a:avLst/>
          </a:prstGeom>
          <a:noFill/>
          <a:ln>
            <a:noFill/>
          </a:ln>
        </p:spPr>
        <p:txBody>
          <a:bodyPr anchorCtr="0" anchor="t" bIns="45700" lIns="91425" spcFirstLastPara="1" rIns="0" wrap="square" tIns="45700">
            <a:noAutofit/>
          </a:bodyPr>
          <a:lstStyle/>
          <a:p>
            <a:pPr indent="0" lvl="0" marL="0" marR="0" rtl="0" algn="l">
              <a:lnSpc>
                <a:spcPct val="100000"/>
              </a:lnSpc>
              <a:spcBef>
                <a:spcPts val="0"/>
              </a:spcBef>
              <a:spcAft>
                <a:spcPts val="0"/>
              </a:spcAft>
              <a:buClr>
                <a:schemeClr val="lt1"/>
              </a:buClr>
              <a:buSzPts val="250"/>
              <a:buFont typeface="Arial"/>
              <a:buNone/>
            </a:pPr>
            <a:r>
              <a:rPr b="0" i="0" lang="en-US" sz="1000" u="none" cap="none" strike="noStrike">
                <a:solidFill>
                  <a:schemeClr val="lt1"/>
                </a:solidFill>
                <a:latin typeface="Arial"/>
                <a:ea typeface="Arial"/>
                <a:cs typeface="Arial"/>
                <a:sym typeface="Arial"/>
              </a:rPr>
              <a:t>meta</a:t>
            </a:r>
            <a:endParaRPr b="0" i="0" sz="1400" u="none" cap="none" strike="noStrike">
              <a:solidFill>
                <a:srgbClr val="000000"/>
              </a:solidFill>
              <a:latin typeface="Arial"/>
              <a:ea typeface="Arial"/>
              <a:cs typeface="Arial"/>
              <a:sym typeface="Arial"/>
            </a:endParaRPr>
          </a:p>
        </p:txBody>
      </p:sp>
      <p:sp>
        <p:nvSpPr>
          <p:cNvPr id="2553" name="Google Shape;2553;p161"/>
          <p:cNvSpPr/>
          <p:nvPr/>
        </p:nvSpPr>
        <p:spPr>
          <a:xfrm>
            <a:off x="5084087" y="1527467"/>
            <a:ext cx="838199" cy="381582"/>
          </a:xfrm>
          <a:prstGeom prst="notchedRightArrow">
            <a:avLst>
              <a:gd fmla="val 50000" name="adj1"/>
              <a:gd fmla="val 50000" name="adj2"/>
            </a:avLst>
          </a:prstGeom>
          <a:solidFill>
            <a:schemeClr val="accent5"/>
          </a:solidFill>
          <a:ln cap="flat" cmpd="sng" w="25400">
            <a:solidFill>
              <a:srgbClr val="367D90"/>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Narrow"/>
              <a:ea typeface="Arial Narrow"/>
              <a:cs typeface="Arial Narrow"/>
              <a:sym typeface="Arial Narrow"/>
            </a:endParaRPr>
          </a:p>
        </p:txBody>
      </p:sp>
      <p:sp>
        <p:nvSpPr>
          <p:cNvPr id="2554" name="Google Shape;2554;p161"/>
          <p:cNvSpPr txBox="1"/>
          <p:nvPr/>
        </p:nvSpPr>
        <p:spPr>
          <a:xfrm>
            <a:off x="5933589" y="1528786"/>
            <a:ext cx="728743" cy="246220"/>
          </a:xfrm>
          <a:prstGeom prst="rect">
            <a:avLst/>
          </a:prstGeom>
          <a:noFill/>
          <a:ln>
            <a:noFill/>
          </a:ln>
        </p:spPr>
        <p:txBody>
          <a:bodyPr anchorCtr="0" anchor="t" bIns="45700" lIns="91425" spcFirstLastPara="1" rIns="0" wrap="square" tIns="45700">
            <a:noAutofit/>
          </a:bodyPr>
          <a:lstStyle/>
          <a:p>
            <a:pPr indent="0" lvl="0" marL="0" marR="0" rtl="0" algn="l">
              <a:lnSpc>
                <a:spcPct val="100000"/>
              </a:lnSpc>
              <a:spcBef>
                <a:spcPts val="0"/>
              </a:spcBef>
              <a:spcAft>
                <a:spcPts val="0"/>
              </a:spcAft>
              <a:buClr>
                <a:schemeClr val="lt1"/>
              </a:buClr>
              <a:buSzPts val="250"/>
              <a:buFont typeface="Arial"/>
              <a:buNone/>
            </a:pPr>
            <a:r>
              <a:rPr b="0" i="0" lang="en-US" sz="1000" u="none" cap="none" strike="noStrike">
                <a:solidFill>
                  <a:schemeClr val="lt1"/>
                </a:solidFill>
                <a:latin typeface="Arial"/>
                <a:ea typeface="Arial"/>
                <a:cs typeface="Arial"/>
                <a:sym typeface="Arial"/>
              </a:rPr>
              <a:t>packet_in</a:t>
            </a:r>
            <a:endParaRPr b="0" i="0" sz="1400" u="none" cap="none" strike="noStrike">
              <a:solidFill>
                <a:srgbClr val="000000"/>
              </a:solidFill>
              <a:latin typeface="Arial"/>
              <a:ea typeface="Arial"/>
              <a:cs typeface="Arial"/>
              <a:sym typeface="Arial"/>
            </a:endParaRPr>
          </a:p>
        </p:txBody>
      </p:sp>
      <p:sp>
        <p:nvSpPr>
          <p:cNvPr id="2555" name="Google Shape;2555;p161"/>
          <p:cNvSpPr/>
          <p:nvPr/>
        </p:nvSpPr>
        <p:spPr>
          <a:xfrm>
            <a:off x="7641313" y="3562998"/>
            <a:ext cx="838199" cy="304799"/>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Narrow"/>
              <a:ea typeface="Arial Narrow"/>
              <a:cs typeface="Arial Narrow"/>
              <a:sym typeface="Arial Narrow"/>
            </a:endParaRPr>
          </a:p>
        </p:txBody>
      </p:sp>
      <p:sp>
        <p:nvSpPr>
          <p:cNvPr id="2556" name="Google Shape;2556;p161"/>
          <p:cNvSpPr/>
          <p:nvPr/>
        </p:nvSpPr>
        <p:spPr>
          <a:xfrm>
            <a:off x="3702157" y="2706921"/>
            <a:ext cx="1587300" cy="454800"/>
          </a:xfrm>
          <a:prstGeom prst="wedgeRoundRectCallout">
            <a:avLst>
              <a:gd fmla="val 57980" name="adj1"/>
              <a:gd fmla="val -115698" name="adj2"/>
              <a:gd fmla="val 16667" name="adj3"/>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255"/>
              <a:buFont typeface="Arial"/>
              <a:buNone/>
            </a:pPr>
            <a:r>
              <a:rPr b="0" i="0" lang="en-US" sz="1020" u="none" cap="none" strike="noStrike">
                <a:solidFill>
                  <a:schemeClr val="dk1"/>
                </a:solidFill>
                <a:latin typeface="Arial"/>
                <a:ea typeface="Arial"/>
                <a:cs typeface="Arial"/>
                <a:sym typeface="Arial"/>
              </a:rPr>
              <a:t>The platform Initializes User Metadata to 0</a:t>
            </a:r>
            <a:endParaRPr b="0" i="0" sz="1400" u="none" cap="none" strike="noStrike">
              <a:solidFill>
                <a:srgbClr val="000000"/>
              </a:solidFill>
              <a:latin typeface="Arial"/>
              <a:ea typeface="Arial"/>
              <a:cs typeface="Arial"/>
              <a:sym typeface="Arial"/>
            </a:endParaRPr>
          </a:p>
        </p:txBody>
      </p:sp>
      <p:sp>
        <p:nvSpPr>
          <p:cNvPr id="2557" name="Google Shape;2557;p161"/>
          <p:cNvSpPr txBox="1"/>
          <p:nvPr/>
        </p:nvSpPr>
        <p:spPr>
          <a:xfrm>
            <a:off x="7104932" y="2307400"/>
            <a:ext cx="435300" cy="246300"/>
          </a:xfrm>
          <a:prstGeom prst="rect">
            <a:avLst/>
          </a:prstGeom>
          <a:noFill/>
          <a:ln>
            <a:noFill/>
          </a:ln>
        </p:spPr>
        <p:txBody>
          <a:bodyPr anchorCtr="0" anchor="t" bIns="45700" lIns="91425" spcFirstLastPara="1" rIns="0" wrap="square" tIns="45700">
            <a:noAutofit/>
          </a:bodyPr>
          <a:lstStyle/>
          <a:p>
            <a:pPr indent="0" lvl="0" marL="0" marR="0" rtl="0" algn="l">
              <a:lnSpc>
                <a:spcPct val="100000"/>
              </a:lnSpc>
              <a:spcBef>
                <a:spcPts val="0"/>
              </a:spcBef>
              <a:spcAft>
                <a:spcPts val="0"/>
              </a:spcAft>
              <a:buClr>
                <a:schemeClr val="lt1"/>
              </a:buClr>
              <a:buSzPts val="250"/>
              <a:buFont typeface="Arial"/>
              <a:buNone/>
            </a:pPr>
            <a:r>
              <a:rPr b="0" i="0" lang="en-US" sz="1000" u="none" cap="none" strike="noStrike">
                <a:solidFill>
                  <a:schemeClr val="lt1"/>
                </a:solidFill>
                <a:latin typeface="Arial"/>
                <a:ea typeface="Arial"/>
                <a:cs typeface="Arial"/>
                <a:sym typeface="Arial"/>
              </a:rPr>
              <a:t>meta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2" name="Shape 2562"/>
        <p:cNvGrpSpPr/>
        <p:nvPr/>
      </p:nvGrpSpPr>
      <p:grpSpPr>
        <a:xfrm>
          <a:off x="0" y="0"/>
          <a:ext cx="0" cy="0"/>
          <a:chOff x="0" y="0"/>
          <a:chExt cx="0" cy="0"/>
        </a:xfrm>
      </p:grpSpPr>
      <p:sp>
        <p:nvSpPr>
          <p:cNvPr id="2563" name="Google Shape;2563;p162"/>
          <p:cNvSpPr txBox="1"/>
          <p:nvPr>
            <p:ph idx="1" type="body"/>
          </p:nvPr>
        </p:nvSpPr>
        <p:spPr>
          <a:xfrm>
            <a:off x="152400" y="742950"/>
            <a:ext cx="4599482"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state</a:t>
            </a:r>
            <a:r>
              <a:rPr b="0" i="0" lang="en-US" sz="1400" u="none" cap="none" strike="noStrike">
                <a:solidFill>
                  <a:schemeClr val="dk1"/>
                </a:solidFill>
                <a:latin typeface="Consolas"/>
                <a:ea typeface="Consolas"/>
                <a:cs typeface="Consolas"/>
                <a:sym typeface="Consolas"/>
              </a:rPr>
              <a:t> start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transition</a:t>
            </a:r>
            <a:r>
              <a:rPr b="0" i="0" lang="en-US" sz="1400" u="none" cap="none" strike="noStrike">
                <a:solidFill>
                  <a:schemeClr val="dk1"/>
                </a:solidFill>
                <a:latin typeface="Consolas"/>
                <a:ea typeface="Consolas"/>
                <a:cs typeface="Consolas"/>
                <a:sym typeface="Consolas"/>
              </a:rPr>
              <a:t> parse_ethernet;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state</a:t>
            </a:r>
            <a:r>
              <a:rPr b="0" i="0" lang="en-US" sz="1400" u="none" cap="none" strike="noStrike">
                <a:solidFill>
                  <a:schemeClr val="dk1"/>
                </a:solidFill>
                <a:latin typeface="Consolas"/>
                <a:ea typeface="Consolas"/>
                <a:cs typeface="Consolas"/>
                <a:sym typeface="Consolas"/>
              </a:rPr>
              <a:t> parse_ethernet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packet.extract(hdr.ethernet);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transition</a:t>
            </a: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select</a:t>
            </a:r>
            <a:r>
              <a:rPr b="0" i="0" lang="en-US" sz="1400" u="none" cap="none" strike="noStrike">
                <a:solidFill>
                  <a:schemeClr val="dk1"/>
                </a:solidFill>
                <a:latin typeface="Consolas"/>
                <a:ea typeface="Consolas"/>
                <a:cs typeface="Consolas"/>
                <a:sym typeface="Consolas"/>
              </a:rPr>
              <a:t>(hdr.ethernet.etherType)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0x800: parse_ipv4;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default: accept;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p:txBody>
      </p:sp>
      <p:sp>
        <p:nvSpPr>
          <p:cNvPr id="2564" name="Google Shape;2564;p162"/>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Select Statement</a:t>
            </a:r>
            <a:endParaRPr b="1" i="0" sz="2700" u="none" cap="none" strike="noStrike">
              <a:solidFill>
                <a:schemeClr val="dk1"/>
              </a:solidFill>
              <a:latin typeface="Arial"/>
              <a:ea typeface="Arial"/>
              <a:cs typeface="Arial"/>
              <a:sym typeface="Arial"/>
            </a:endParaRPr>
          </a:p>
        </p:txBody>
      </p:sp>
      <p:sp>
        <p:nvSpPr>
          <p:cNvPr id="2565" name="Google Shape;2565;p162"/>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566" name="Google Shape;2566;p162"/>
          <p:cNvSpPr txBox="1"/>
          <p:nvPr/>
        </p:nvSpPr>
        <p:spPr>
          <a:xfrm>
            <a:off x="4811842" y="709614"/>
            <a:ext cx="4257207"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Arial"/>
              <a:buNone/>
            </a:pPr>
            <a:r>
              <a:rPr b="1" i="0" lang="en-US" sz="1600" u="none" cap="none" strike="noStrike">
                <a:solidFill>
                  <a:schemeClr val="dk1"/>
                </a:solidFill>
                <a:latin typeface="Arial"/>
                <a:ea typeface="Arial"/>
                <a:cs typeface="Arial"/>
                <a:sym typeface="Arial"/>
              </a:rPr>
              <a:t>P4</a:t>
            </a:r>
            <a:r>
              <a:rPr b="1" baseline="-25000" i="0" lang="en-US" sz="1600" u="none" cap="none" strike="noStrike">
                <a:solidFill>
                  <a:schemeClr val="dk1"/>
                </a:solidFill>
                <a:latin typeface="Arial"/>
                <a:ea typeface="Arial"/>
                <a:cs typeface="Arial"/>
                <a:sym typeface="Arial"/>
              </a:rPr>
              <a:t>16</a:t>
            </a:r>
            <a:r>
              <a:rPr b="1" i="0" lang="en-US" sz="1600" u="none" cap="none" strike="noStrike">
                <a:solidFill>
                  <a:schemeClr val="dk1"/>
                </a:solidFill>
                <a:latin typeface="Arial"/>
                <a:ea typeface="Arial"/>
                <a:cs typeface="Arial"/>
                <a:sym typeface="Arial"/>
              </a:rPr>
              <a:t> has a </a:t>
            </a:r>
            <a:r>
              <a:rPr b="0" i="0" lang="en-US" sz="1600" u="none" cap="none" strike="noStrike">
                <a:solidFill>
                  <a:schemeClr val="dk1"/>
                </a:solidFill>
                <a:latin typeface="Consolas"/>
                <a:ea typeface="Consolas"/>
                <a:cs typeface="Consolas"/>
                <a:sym typeface="Consolas"/>
              </a:rPr>
              <a:t>select</a:t>
            </a:r>
            <a:r>
              <a:rPr b="1" i="0" lang="en-US" sz="1600" u="none" cap="none" strike="noStrike">
                <a:solidFill>
                  <a:schemeClr val="dk1"/>
                </a:solidFill>
                <a:latin typeface="Arial"/>
                <a:ea typeface="Arial"/>
                <a:cs typeface="Arial"/>
                <a:sym typeface="Arial"/>
              </a:rPr>
              <a:t> statement that can be used to branch in a parser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112"/>
              </a:spcBef>
              <a:spcAft>
                <a:spcPts val="0"/>
              </a:spcAft>
              <a:buClr>
                <a:schemeClr val="dk1"/>
              </a:buClr>
              <a:buSzPts val="400"/>
              <a:buFont typeface="Arial"/>
              <a:buNone/>
            </a:pPr>
            <a:r>
              <a:rPr b="1" i="0" lang="en-US" sz="1600" u="none" cap="none" strike="noStrike">
                <a:solidFill>
                  <a:schemeClr val="dk1"/>
                </a:solidFill>
                <a:latin typeface="Arial"/>
                <a:ea typeface="Arial"/>
                <a:cs typeface="Arial"/>
                <a:sym typeface="Arial"/>
              </a:rPr>
              <a:t>Similar to </a:t>
            </a:r>
            <a:r>
              <a:rPr b="0" i="0" lang="en-US" sz="1600" u="none" cap="none" strike="noStrike">
                <a:solidFill>
                  <a:schemeClr val="dk1"/>
                </a:solidFill>
                <a:latin typeface="Consolas"/>
                <a:ea typeface="Consolas"/>
                <a:cs typeface="Consolas"/>
                <a:sym typeface="Consolas"/>
              </a:rPr>
              <a:t>case</a:t>
            </a:r>
            <a:r>
              <a:rPr b="1" i="0" lang="en-US" sz="1600" u="none" cap="none" strike="noStrike">
                <a:solidFill>
                  <a:schemeClr val="dk1"/>
                </a:solidFill>
                <a:latin typeface="Arial"/>
                <a:ea typeface="Arial"/>
                <a:cs typeface="Arial"/>
                <a:sym typeface="Arial"/>
              </a:rPr>
              <a:t> statements in C or Java, but without “fall-through behavior”—i.e., </a:t>
            </a:r>
            <a:r>
              <a:rPr b="0" i="0" lang="en-US" sz="1600" u="none" cap="none" strike="noStrike">
                <a:solidFill>
                  <a:schemeClr val="dk1"/>
                </a:solidFill>
                <a:latin typeface="Consolas"/>
                <a:ea typeface="Consolas"/>
                <a:cs typeface="Consolas"/>
                <a:sym typeface="Consolas"/>
              </a:rPr>
              <a:t>break </a:t>
            </a:r>
            <a:r>
              <a:rPr b="1" i="0" lang="en-US" sz="1600" u="none" cap="none" strike="noStrike">
                <a:solidFill>
                  <a:schemeClr val="dk1"/>
                </a:solidFill>
                <a:latin typeface="Arial"/>
                <a:ea typeface="Arial"/>
                <a:cs typeface="Arial"/>
                <a:sym typeface="Arial"/>
              </a:rPr>
              <a:t>statements are not needed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00"/>
              <a:buFont typeface="Arial"/>
              <a:buNone/>
            </a:pPr>
            <a:r>
              <a:rPr b="1" i="0" lang="en-US" sz="1600" u="none" cap="none" strike="noStrike">
                <a:solidFill>
                  <a:schemeClr val="dk1"/>
                </a:solidFill>
                <a:latin typeface="Arial"/>
                <a:ea typeface="Arial"/>
                <a:cs typeface="Arial"/>
                <a:sym typeface="Arial"/>
              </a:rPr>
              <a:t>In parsers it is often necessary to branch based on some of the bits just parsed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12"/>
              </a:spcBef>
              <a:spcAft>
                <a:spcPts val="0"/>
              </a:spcAft>
              <a:buClr>
                <a:schemeClr val="dk1"/>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112"/>
              </a:spcBef>
              <a:spcAft>
                <a:spcPts val="0"/>
              </a:spcAft>
              <a:buClr>
                <a:schemeClr val="dk1"/>
              </a:buClr>
              <a:buSzPts val="400"/>
              <a:buFont typeface="Arial"/>
              <a:buNone/>
            </a:pPr>
            <a:r>
              <a:rPr b="1" i="0" lang="en-US" sz="1600" u="none" cap="none" strike="noStrike">
                <a:solidFill>
                  <a:schemeClr val="dk1"/>
                </a:solidFill>
                <a:latin typeface="Arial"/>
                <a:ea typeface="Arial"/>
                <a:cs typeface="Arial"/>
                <a:sym typeface="Arial"/>
              </a:rPr>
              <a:t>For example, etherType determines the format of the rest of the packet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12"/>
              </a:spcBef>
              <a:spcAft>
                <a:spcPts val="0"/>
              </a:spcAft>
              <a:buClr>
                <a:schemeClr val="dk1"/>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112"/>
              </a:spcBef>
              <a:spcAft>
                <a:spcPts val="0"/>
              </a:spcAft>
              <a:buClr>
                <a:schemeClr val="dk1"/>
              </a:buClr>
              <a:buSzPts val="400"/>
              <a:buFont typeface="Arial"/>
              <a:buNone/>
            </a:pPr>
            <a:r>
              <a:rPr b="1" i="0" lang="en-US" sz="1600" u="none" cap="none" strike="noStrike">
                <a:solidFill>
                  <a:schemeClr val="dk1"/>
                </a:solidFill>
                <a:latin typeface="Arial"/>
                <a:ea typeface="Arial"/>
                <a:cs typeface="Arial"/>
                <a:sym typeface="Arial"/>
              </a:rPr>
              <a:t>Match patterns can either be literals or simple computations such as masks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0" name="Shape 2570"/>
        <p:cNvGrpSpPr/>
        <p:nvPr/>
      </p:nvGrpSpPr>
      <p:grpSpPr>
        <a:xfrm>
          <a:off x="0" y="0"/>
          <a:ext cx="0" cy="0"/>
          <a:chOff x="0" y="0"/>
          <a:chExt cx="0" cy="0"/>
        </a:xfrm>
      </p:grpSpPr>
      <p:sp>
        <p:nvSpPr>
          <p:cNvPr id="2571" name="Google Shape;2571;p163"/>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Coding Break</a:t>
            </a:r>
            <a:endParaRPr b="1" i="0" sz="2700" u="none" cap="none" strike="noStrike">
              <a:solidFill>
                <a:schemeClr val="dk1"/>
              </a:solidFill>
              <a:latin typeface="Arial"/>
              <a:ea typeface="Arial"/>
              <a:cs typeface="Arial"/>
              <a:sym typeface="Arial"/>
            </a:endParaRPr>
          </a:p>
        </p:txBody>
      </p:sp>
      <p:sp>
        <p:nvSpPr>
          <p:cNvPr id="2572" name="Google Shape;2572;p163"/>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6" name="Shape 2576"/>
        <p:cNvGrpSpPr/>
        <p:nvPr/>
      </p:nvGrpSpPr>
      <p:grpSpPr>
        <a:xfrm>
          <a:off x="0" y="0"/>
          <a:ext cx="0" cy="0"/>
          <a:chOff x="0" y="0"/>
          <a:chExt cx="0" cy="0"/>
        </a:xfrm>
      </p:grpSpPr>
      <p:sp>
        <p:nvSpPr>
          <p:cNvPr id="2577" name="Google Shape;2577;p164"/>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Controls</a:t>
            </a:r>
            <a:endParaRPr b="1" i="0" sz="2700" u="none" cap="none" strike="noStrike">
              <a:solidFill>
                <a:schemeClr val="dk1"/>
              </a:solidFill>
              <a:latin typeface="Arial"/>
              <a:ea typeface="Arial"/>
              <a:cs typeface="Arial"/>
              <a:sym typeface="Arial"/>
            </a:endParaRPr>
          </a:p>
        </p:txBody>
      </p:sp>
      <p:sp>
        <p:nvSpPr>
          <p:cNvPr id="2578" name="Google Shape;2578;p164"/>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Similar to C functions (without loops)</a:t>
            </a:r>
            <a:endParaRPr b="1" i="0" sz="2100" u="none" cap="none" strike="noStrike">
              <a:solidFill>
                <a:schemeClr val="dk1"/>
              </a:solidFill>
              <a:latin typeface="Arial"/>
              <a:ea typeface="Arial"/>
              <a:cs typeface="Arial"/>
              <a:sym typeface="Arial"/>
            </a:endParaRPr>
          </a:p>
          <a:p>
            <a:pPr indent="-322580" lvl="1" marL="411480" marR="0" rtl="0" algn="l">
              <a:lnSpc>
                <a:spcPct val="100000"/>
              </a:lnSpc>
              <a:spcBef>
                <a:spcPts val="131"/>
              </a:spcBef>
              <a:spcAft>
                <a:spcPts val="0"/>
              </a:spcAft>
              <a:buClr>
                <a:srgbClr val="205867"/>
              </a:buClr>
              <a:buSzPts val="1800"/>
              <a:buFont typeface="Merriweather Sans"/>
              <a:buNone/>
            </a:pPr>
            <a:r>
              <a:t/>
            </a:r>
            <a:endParaRPr b="0" i="0" sz="1800" u="none" cap="none" strike="noStrike">
              <a:solidFill>
                <a:schemeClr val="dk1"/>
              </a:solidFill>
              <a:latin typeface="Arial"/>
              <a:ea typeface="Arial"/>
              <a:cs typeface="Arial"/>
              <a:sym typeface="Arial"/>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Can declare variables, create tables, instantiate externs, etc.</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31"/>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Functionality specified by code in </a:t>
            </a:r>
            <a:r>
              <a:rPr b="0" i="0" lang="en-US" sz="2100" u="none" cap="none" strike="noStrike">
                <a:solidFill>
                  <a:schemeClr val="dk1"/>
                </a:solidFill>
                <a:latin typeface="Consolas"/>
                <a:ea typeface="Consolas"/>
                <a:cs typeface="Consolas"/>
                <a:sym typeface="Consolas"/>
              </a:rPr>
              <a:t>apply</a:t>
            </a:r>
            <a:r>
              <a:rPr b="1" i="0" lang="en-US" sz="2100" u="none" cap="none" strike="noStrike">
                <a:solidFill>
                  <a:schemeClr val="dk1"/>
                </a:solidFill>
                <a:latin typeface="Arial"/>
                <a:ea typeface="Arial"/>
                <a:cs typeface="Arial"/>
                <a:sym typeface="Arial"/>
              </a:rPr>
              <a:t> statement</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31"/>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Represent all kinds of processing that are expressible as DAG:</a:t>
            </a:r>
            <a:endParaRPr b="1" i="0" sz="2100" u="none" cap="none" strike="noStrike">
              <a:solidFill>
                <a:schemeClr val="dk1"/>
              </a:solidFill>
              <a:latin typeface="Arial"/>
              <a:ea typeface="Arial"/>
              <a:cs typeface="Arial"/>
              <a:sym typeface="Arial"/>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Match-Action Pipelines</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Deparsers</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Additional forms of packet processing (updating checksums)</a:t>
            </a:r>
            <a:endParaRPr b="0" i="0" sz="1800" u="none" cap="none" strike="noStrike">
              <a:solidFill>
                <a:schemeClr val="dk1"/>
              </a:solidFill>
              <a:latin typeface="Arial"/>
              <a:ea typeface="Arial"/>
              <a:cs typeface="Arial"/>
              <a:sym typeface="Arial"/>
            </a:endParaRPr>
          </a:p>
          <a:p>
            <a:pPr indent="-322580" lvl="1" marL="411480" marR="0" rtl="0" algn="l">
              <a:lnSpc>
                <a:spcPct val="100000"/>
              </a:lnSpc>
              <a:spcBef>
                <a:spcPts val="112"/>
              </a:spcBef>
              <a:spcAft>
                <a:spcPts val="0"/>
              </a:spcAft>
              <a:buClr>
                <a:srgbClr val="205867"/>
              </a:buClr>
              <a:buSzPts val="1800"/>
              <a:buFont typeface="Merriweather Sans"/>
              <a:buNone/>
            </a:pPr>
            <a:r>
              <a:t/>
            </a:r>
            <a:endParaRPr b="0" i="0" sz="1800" u="none" cap="none" strike="noStrike">
              <a:solidFill>
                <a:schemeClr val="dk1"/>
              </a:solidFill>
              <a:latin typeface="Arial"/>
              <a:ea typeface="Arial"/>
              <a:cs typeface="Arial"/>
              <a:sym typeface="Arial"/>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Interfaces with other blocks are governed by user- and architecture-specified types (typically headers and metadata)</a:t>
            </a:r>
            <a:endParaRPr b="1" i="0" sz="2100" u="none" cap="none" strike="noStrike">
              <a:solidFill>
                <a:schemeClr val="dk1"/>
              </a:solidFill>
              <a:latin typeface="Arial"/>
              <a:ea typeface="Arial"/>
              <a:cs typeface="Arial"/>
              <a:sym typeface="Arial"/>
            </a:endParaRPr>
          </a:p>
        </p:txBody>
      </p:sp>
      <p:sp>
        <p:nvSpPr>
          <p:cNvPr id="2579" name="Google Shape;2579;p164"/>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4" name="Shape 2584"/>
        <p:cNvGrpSpPr/>
        <p:nvPr/>
      </p:nvGrpSpPr>
      <p:grpSpPr>
        <a:xfrm>
          <a:off x="0" y="0"/>
          <a:ext cx="0" cy="0"/>
          <a:chOff x="0" y="0"/>
          <a:chExt cx="0" cy="0"/>
        </a:xfrm>
      </p:grpSpPr>
      <p:sp>
        <p:nvSpPr>
          <p:cNvPr id="2585" name="Google Shape;2585;p165"/>
          <p:cNvSpPr txBox="1"/>
          <p:nvPr>
            <p:ph idx="1" type="body"/>
          </p:nvPr>
        </p:nvSpPr>
        <p:spPr>
          <a:xfrm>
            <a:off x="152399" y="774577"/>
            <a:ext cx="5393961"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38"/>
              <a:buFont typeface="Merriweather Sans"/>
              <a:buNone/>
            </a:pPr>
            <a:r>
              <a:rPr b="0" i="0" lang="en-US" sz="1350" u="none" cap="none" strike="noStrike">
                <a:solidFill>
                  <a:srgbClr val="0744B8"/>
                </a:solidFill>
                <a:latin typeface="Consolas"/>
                <a:ea typeface="Consolas"/>
                <a:cs typeface="Consolas"/>
                <a:sym typeface="Consolas"/>
              </a:rPr>
              <a:t>control</a:t>
            </a:r>
            <a:r>
              <a:rPr b="0" i="0" lang="en-US" sz="1350" u="none" cap="none" strike="noStrike">
                <a:solidFill>
                  <a:schemeClr val="dk1"/>
                </a:solidFill>
                <a:latin typeface="Consolas"/>
                <a:ea typeface="Consolas"/>
                <a:cs typeface="Consolas"/>
                <a:sym typeface="Consolas"/>
              </a:rPr>
              <a:t> MyIngress(</a:t>
            </a:r>
            <a:r>
              <a:rPr b="0" i="0" lang="en-US" sz="1350" u="none" cap="none" strike="noStrike">
                <a:solidFill>
                  <a:srgbClr val="0744B8"/>
                </a:solidFill>
                <a:latin typeface="Consolas"/>
                <a:ea typeface="Consolas"/>
                <a:cs typeface="Consolas"/>
                <a:sym typeface="Consolas"/>
              </a:rPr>
              <a:t>inout </a:t>
            </a:r>
            <a:r>
              <a:rPr b="0" i="0" lang="en-US" sz="1350" u="none" cap="none" strike="noStrike">
                <a:solidFill>
                  <a:schemeClr val="dk1"/>
                </a:solidFill>
                <a:latin typeface="Consolas"/>
                <a:ea typeface="Consolas"/>
                <a:cs typeface="Consolas"/>
                <a:sym typeface="Consolas"/>
              </a:rPr>
              <a:t>headers hdr,</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r>
              <a:rPr b="0" i="0" lang="en-US" sz="1350" u="none" cap="none" strike="noStrike">
                <a:solidFill>
                  <a:srgbClr val="0744B8"/>
                </a:solidFill>
                <a:latin typeface="Consolas"/>
                <a:ea typeface="Consolas"/>
                <a:cs typeface="Consolas"/>
                <a:sym typeface="Consolas"/>
              </a:rPr>
              <a:t>inout </a:t>
            </a:r>
            <a:r>
              <a:rPr b="0" i="0" lang="en-US" sz="1350" u="none" cap="none" strike="noStrike">
                <a:solidFill>
                  <a:schemeClr val="dk1"/>
                </a:solidFill>
                <a:latin typeface="Consolas"/>
                <a:ea typeface="Consolas"/>
                <a:cs typeface="Consolas"/>
                <a:sym typeface="Consolas"/>
              </a:rPr>
              <a:t>metadata meta,</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r>
              <a:rPr b="0" i="0" lang="en-US" sz="1350" u="none" cap="none" strike="noStrike">
                <a:solidFill>
                  <a:srgbClr val="0744B8"/>
                </a:solidFill>
                <a:latin typeface="Consolas"/>
                <a:ea typeface="Consolas"/>
                <a:cs typeface="Consolas"/>
                <a:sym typeface="Consolas"/>
              </a:rPr>
              <a:t>inout </a:t>
            </a:r>
            <a:r>
              <a:rPr b="0" i="0" lang="en-US" sz="1350" u="none" cap="none" strike="noStrike">
                <a:solidFill>
                  <a:schemeClr val="dk1"/>
                </a:solidFill>
                <a:latin typeface="Consolas"/>
                <a:ea typeface="Consolas"/>
                <a:cs typeface="Consolas"/>
                <a:sym typeface="Consolas"/>
              </a:rPr>
              <a:t>standard_metadata_t std_meta)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r>
              <a:rPr b="0" i="0" lang="en-US" sz="1350" u="none" cap="none" strike="noStrike">
                <a:solidFill>
                  <a:srgbClr val="C00000"/>
                </a:solidFill>
                <a:latin typeface="Consolas"/>
                <a:ea typeface="Consolas"/>
                <a:cs typeface="Consolas"/>
                <a:sym typeface="Consolas"/>
              </a:rPr>
              <a:t>/* Declarations region */</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bit&lt;48&gt; tmp;</a:t>
            </a:r>
            <a:endParaRPr/>
          </a:p>
          <a:p>
            <a:pPr indent="0" lvl="0" marL="0" marR="0" rtl="0" algn="l">
              <a:lnSpc>
                <a:spcPct val="100000"/>
              </a:lnSpc>
              <a:spcBef>
                <a:spcPts val="150"/>
              </a:spcBef>
              <a:spcAft>
                <a:spcPts val="0"/>
              </a:spcAft>
              <a:buClr>
                <a:srgbClr val="3F3151"/>
              </a:buClr>
              <a:buSzPts val="338"/>
              <a:buFont typeface="Merriweather Sans"/>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r>
              <a:rPr b="0" i="0" lang="en-US" sz="1350" u="none" cap="none" strike="noStrike">
                <a:solidFill>
                  <a:srgbClr val="0744B8"/>
                </a:solidFill>
                <a:latin typeface="Consolas"/>
                <a:ea typeface="Consolas"/>
                <a:cs typeface="Consolas"/>
                <a:sym typeface="Consolas"/>
              </a:rPr>
              <a:t>apply</a:t>
            </a:r>
            <a:r>
              <a:rPr b="0" i="0" lang="en-US" sz="1350" u="none" cap="none" strike="noStrike">
                <a:solidFill>
                  <a:schemeClr val="dk1"/>
                </a:solidFill>
                <a:latin typeface="Consolas"/>
                <a:ea typeface="Consolas"/>
                <a:cs typeface="Consolas"/>
                <a:sym typeface="Consolas"/>
              </a:rPr>
              <a:t> {</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r>
              <a:rPr b="0" i="0" lang="en-US" sz="1350" u="none" cap="none" strike="noStrike">
                <a:solidFill>
                  <a:srgbClr val="C00000"/>
                </a:solidFill>
                <a:latin typeface="Consolas"/>
                <a:ea typeface="Consolas"/>
                <a:cs typeface="Consolas"/>
                <a:sym typeface="Consolas"/>
              </a:rPr>
              <a:t>/* Control Flow */</a:t>
            </a:r>
            <a:endParaRPr b="0" i="0" sz="900" u="none" cap="none" strike="noStrike">
              <a:solidFill>
                <a:srgbClr val="C00000"/>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tmp = hdr.ethernet.dstAddr;</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hdr.ethernet.dstAddr = hdr.ethernet.srcAddr;</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hdr.ethernet.srcAddr = tmp;</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std_meta.egress_spec = std_meta.ingress_port;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p:txBody>
      </p:sp>
      <p:sp>
        <p:nvSpPr>
          <p:cNvPr id="2586" name="Google Shape;2586;p165"/>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Example: Reflector (V1Model)</a:t>
            </a:r>
            <a:endParaRPr b="1" i="0" sz="2700" u="none" cap="none" strike="noStrike">
              <a:solidFill>
                <a:schemeClr val="dk1"/>
              </a:solidFill>
              <a:latin typeface="Arial"/>
              <a:ea typeface="Arial"/>
              <a:cs typeface="Arial"/>
              <a:sym typeface="Arial"/>
            </a:endParaRPr>
          </a:p>
        </p:txBody>
      </p:sp>
      <p:sp>
        <p:nvSpPr>
          <p:cNvPr id="2587" name="Google Shape;2587;p165"/>
          <p:cNvSpPr txBox="1"/>
          <p:nvPr/>
        </p:nvSpPr>
        <p:spPr>
          <a:xfrm>
            <a:off x="5651292" y="709614"/>
            <a:ext cx="3417757"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Arial"/>
              <a:buNone/>
            </a:pPr>
            <a:r>
              <a:rPr b="1" i="0" lang="en-US" sz="2000" u="none" cap="none" strike="noStrike">
                <a:solidFill>
                  <a:schemeClr val="dk1"/>
                </a:solidFill>
                <a:latin typeface="Arial"/>
                <a:ea typeface="Arial"/>
                <a:cs typeface="Arial"/>
                <a:sym typeface="Arial"/>
              </a:rPr>
              <a:t>Desired Behavior: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12"/>
              </a:spcBef>
              <a:spcAft>
                <a:spcPts val="0"/>
              </a:spcAft>
              <a:buClr>
                <a:schemeClr val="dk1"/>
              </a:buClr>
              <a:buSzPts val="2000"/>
              <a:buFont typeface="Arial"/>
              <a:buNone/>
            </a:pPr>
            <a:r>
              <a:t/>
            </a:r>
            <a:endParaRPr b="1" i="0" sz="2000" u="none" cap="none" strike="noStrike">
              <a:solidFill>
                <a:schemeClr val="dk1"/>
              </a:solidFill>
              <a:latin typeface="Arial"/>
              <a:ea typeface="Arial"/>
              <a:cs typeface="Arial"/>
              <a:sym typeface="Arial"/>
            </a:endParaRPr>
          </a:p>
          <a:p>
            <a:pPr indent="-285750" lvl="0" marL="285750" marR="0" rtl="0" algn="l">
              <a:lnSpc>
                <a:spcPct val="100000"/>
              </a:lnSpc>
              <a:spcBef>
                <a:spcPts val="112"/>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Swap source and destination MAC addresses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12"/>
              </a:spcBef>
              <a:spcAft>
                <a:spcPts val="0"/>
              </a:spcAft>
              <a:buClr>
                <a:schemeClr val="dk1"/>
              </a:buClr>
              <a:buSzPts val="2000"/>
              <a:buFont typeface="Arial"/>
              <a:buNone/>
            </a:pPr>
            <a:r>
              <a:t/>
            </a:r>
            <a:endParaRPr b="1" i="0" sz="2000" u="none" cap="none" strike="noStrike">
              <a:solidFill>
                <a:schemeClr val="dk1"/>
              </a:solidFill>
              <a:latin typeface="Arial"/>
              <a:ea typeface="Arial"/>
              <a:cs typeface="Arial"/>
              <a:sym typeface="Arial"/>
            </a:endParaRPr>
          </a:p>
          <a:p>
            <a:pPr indent="-285750" lvl="0" marL="285750" marR="0" rtl="0" algn="l">
              <a:lnSpc>
                <a:spcPct val="100000"/>
              </a:lnSpc>
              <a:spcBef>
                <a:spcPts val="112"/>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Bounce the packet back out on the physical port that it came into the switch 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2" name="Shape 2592"/>
        <p:cNvGrpSpPr/>
        <p:nvPr/>
      </p:nvGrpSpPr>
      <p:grpSpPr>
        <a:xfrm>
          <a:off x="0" y="0"/>
          <a:ext cx="0" cy="0"/>
          <a:chOff x="0" y="0"/>
          <a:chExt cx="0" cy="0"/>
        </a:xfrm>
      </p:grpSpPr>
      <p:sp>
        <p:nvSpPr>
          <p:cNvPr id="2593" name="Google Shape;2593;p166"/>
          <p:cNvSpPr txBox="1"/>
          <p:nvPr>
            <p:ph idx="1" type="body"/>
          </p:nvPr>
        </p:nvSpPr>
        <p:spPr>
          <a:xfrm>
            <a:off x="152399" y="774577"/>
            <a:ext cx="5079168"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25"/>
              <a:buFont typeface="Merriweather Sans"/>
              <a:buNone/>
            </a:pPr>
            <a:r>
              <a:rPr b="0" i="0" lang="en-US" sz="1300" u="none" cap="none" strike="noStrike">
                <a:solidFill>
                  <a:srgbClr val="0744B8"/>
                </a:solidFill>
                <a:latin typeface="Consolas"/>
                <a:ea typeface="Consolas"/>
                <a:cs typeface="Consolas"/>
                <a:sym typeface="Consolas"/>
              </a:rPr>
              <a:t>control </a:t>
            </a:r>
            <a:r>
              <a:rPr b="0" i="0" lang="en-US" sz="1300" u="none" cap="none" strike="noStrike">
                <a:solidFill>
                  <a:schemeClr val="dk1"/>
                </a:solidFill>
                <a:latin typeface="Consolas"/>
                <a:ea typeface="Consolas"/>
                <a:cs typeface="Consolas"/>
                <a:sym typeface="Consolas"/>
              </a:rPr>
              <a:t>MyIngress(</a:t>
            </a:r>
            <a:r>
              <a:rPr b="0" i="0" lang="en-US" sz="1300" u="none" cap="none" strike="noStrike">
                <a:solidFill>
                  <a:srgbClr val="0744B8"/>
                </a:solidFill>
                <a:latin typeface="Consolas"/>
                <a:ea typeface="Consolas"/>
                <a:cs typeface="Consolas"/>
                <a:sym typeface="Consolas"/>
              </a:rPr>
              <a:t>inout </a:t>
            </a:r>
            <a:r>
              <a:rPr b="0" i="0" lang="en-US" sz="1300" u="none" cap="none" strike="noStrike">
                <a:solidFill>
                  <a:schemeClr val="dk1"/>
                </a:solidFill>
                <a:latin typeface="Consolas"/>
                <a:ea typeface="Consolas"/>
                <a:cs typeface="Consolas"/>
                <a:sym typeface="Consolas"/>
              </a:rPr>
              <a:t>headers hdr,</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a:t>
            </a:r>
            <a:r>
              <a:rPr b="0" i="0" lang="en-US" sz="1300" u="none" cap="none" strike="noStrike">
                <a:solidFill>
                  <a:srgbClr val="0744B8"/>
                </a:solidFill>
                <a:latin typeface="Consolas"/>
                <a:ea typeface="Consolas"/>
                <a:cs typeface="Consolas"/>
                <a:sym typeface="Consolas"/>
              </a:rPr>
              <a:t>inout </a:t>
            </a:r>
            <a:r>
              <a:rPr b="0" i="0" lang="en-US" sz="1300" u="none" cap="none" strike="noStrike">
                <a:solidFill>
                  <a:schemeClr val="dk1"/>
                </a:solidFill>
                <a:latin typeface="Consolas"/>
                <a:ea typeface="Consolas"/>
                <a:cs typeface="Consolas"/>
                <a:sym typeface="Consolas"/>
              </a:rPr>
              <a:t>metadata meta,</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a:t>
            </a:r>
            <a:r>
              <a:rPr b="0" i="0" lang="en-US" sz="1300" u="none" cap="none" strike="noStrike">
                <a:solidFill>
                  <a:srgbClr val="0744B8"/>
                </a:solidFill>
                <a:latin typeface="Consolas"/>
                <a:ea typeface="Consolas"/>
                <a:cs typeface="Consolas"/>
                <a:sym typeface="Consolas"/>
              </a:rPr>
              <a:t>inout </a:t>
            </a:r>
            <a:r>
              <a:rPr b="0" i="0" lang="en-US" sz="1300" u="none" cap="none" strike="noStrike">
                <a:solidFill>
                  <a:schemeClr val="dk1"/>
                </a:solidFill>
                <a:latin typeface="Consolas"/>
                <a:ea typeface="Consolas"/>
                <a:cs typeface="Consolas"/>
                <a:sym typeface="Consolas"/>
              </a:rPr>
              <a:t>standard_metadata_t std_meta)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t/>
            </a:r>
            <a:endParaRPr b="0" i="0" sz="13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a:t>
            </a:r>
            <a:r>
              <a:rPr b="0" i="0" lang="en-US" sz="1300" u="none" cap="none" strike="noStrike">
                <a:solidFill>
                  <a:srgbClr val="0744B8"/>
                </a:solidFill>
                <a:latin typeface="Consolas"/>
                <a:ea typeface="Consolas"/>
                <a:cs typeface="Consolas"/>
                <a:sym typeface="Consolas"/>
              </a:rPr>
              <a:t>action</a:t>
            </a:r>
            <a:r>
              <a:rPr b="0" i="0" lang="en-US" sz="1300" u="none" cap="none" strike="noStrike">
                <a:solidFill>
                  <a:schemeClr val="dk1"/>
                </a:solidFill>
                <a:latin typeface="Consolas"/>
                <a:ea typeface="Consolas"/>
                <a:cs typeface="Consolas"/>
                <a:sym typeface="Consolas"/>
              </a:rPr>
              <a:t> swap_mac(</a:t>
            </a:r>
            <a:r>
              <a:rPr b="0" i="0" lang="en-US" sz="1300" u="none" cap="none" strike="noStrike">
                <a:solidFill>
                  <a:srgbClr val="0744B8"/>
                </a:solidFill>
                <a:latin typeface="Consolas"/>
                <a:ea typeface="Consolas"/>
                <a:cs typeface="Consolas"/>
                <a:sym typeface="Consolas"/>
              </a:rPr>
              <a:t>inout</a:t>
            </a:r>
            <a:r>
              <a:rPr b="0" i="0" lang="en-US" sz="1300" u="none" cap="none" strike="noStrike">
                <a:solidFill>
                  <a:schemeClr val="dk1"/>
                </a:solidFill>
                <a:latin typeface="Consolas"/>
                <a:ea typeface="Consolas"/>
                <a:cs typeface="Consolas"/>
                <a:sym typeface="Consolas"/>
              </a:rPr>
              <a:t> bit&lt;48&gt; src,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a:t>
            </a:r>
            <a:r>
              <a:rPr b="0" i="0" lang="en-US" sz="1300" u="none" cap="none" strike="noStrike">
                <a:solidFill>
                  <a:srgbClr val="0744B8"/>
                </a:solidFill>
                <a:latin typeface="Consolas"/>
                <a:ea typeface="Consolas"/>
                <a:cs typeface="Consolas"/>
                <a:sym typeface="Consolas"/>
              </a:rPr>
              <a:t>inout </a:t>
            </a:r>
            <a:r>
              <a:rPr b="0" i="0" lang="en-US" sz="1300" u="none" cap="none" strike="noStrike">
                <a:solidFill>
                  <a:schemeClr val="dk1"/>
                </a:solidFill>
                <a:latin typeface="Consolas"/>
                <a:ea typeface="Consolas"/>
                <a:cs typeface="Consolas"/>
                <a:sym typeface="Consolas"/>
              </a:rPr>
              <a:t>bit&lt;48&gt; dst) {</a:t>
            </a:r>
            <a:br>
              <a:rPr b="0" i="0" lang="en-US" sz="1300" u="none" cap="none" strike="noStrike">
                <a:solidFill>
                  <a:schemeClr val="dk1"/>
                </a:solidFill>
                <a:latin typeface="Consolas"/>
                <a:ea typeface="Consolas"/>
                <a:cs typeface="Consolas"/>
                <a:sym typeface="Consolas"/>
              </a:rPr>
            </a:br>
            <a:r>
              <a:rPr b="0" i="0" lang="en-US" sz="1300" u="none" cap="none" strike="noStrike">
                <a:solidFill>
                  <a:schemeClr val="dk1"/>
                </a:solidFill>
                <a:latin typeface="Consolas"/>
                <a:ea typeface="Consolas"/>
                <a:cs typeface="Consolas"/>
                <a:sym typeface="Consolas"/>
              </a:rPr>
              <a:t>    bit&lt;48&gt; tmp = src;</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src = dst;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dst = tmp;</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t/>
            </a:r>
            <a:endParaRPr b="0" i="0" sz="13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a:t>
            </a:r>
            <a:r>
              <a:rPr b="0" i="0" lang="en-US" sz="1300" u="none" cap="none" strike="noStrike">
                <a:solidFill>
                  <a:srgbClr val="0744B8"/>
                </a:solidFill>
                <a:latin typeface="Consolas"/>
                <a:ea typeface="Consolas"/>
                <a:cs typeface="Consolas"/>
                <a:sym typeface="Consolas"/>
              </a:rPr>
              <a:t>apply</a:t>
            </a:r>
            <a:r>
              <a:rPr b="0" i="0" lang="en-US" sz="13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swap_mac(hdr.ethernet.srcAddr,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hdr.ethernet.dstAddr);</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std_meta.egress_spec = std_meta.ingress_port;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p:txBody>
      </p:sp>
      <p:sp>
        <p:nvSpPr>
          <p:cNvPr id="2594" name="Google Shape;2594;p166"/>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Example: Simple Actions</a:t>
            </a:r>
            <a:endParaRPr b="1" i="0" sz="2700" u="none" cap="none" strike="noStrike">
              <a:solidFill>
                <a:schemeClr val="dk1"/>
              </a:solidFill>
              <a:latin typeface="Arial"/>
              <a:ea typeface="Arial"/>
              <a:cs typeface="Arial"/>
              <a:sym typeface="Arial"/>
            </a:endParaRPr>
          </a:p>
        </p:txBody>
      </p:sp>
      <p:sp>
        <p:nvSpPr>
          <p:cNvPr id="2595" name="Google Shape;2595;p166"/>
          <p:cNvSpPr txBox="1"/>
          <p:nvPr/>
        </p:nvSpPr>
        <p:spPr>
          <a:xfrm>
            <a:off x="5231567" y="784656"/>
            <a:ext cx="3607633" cy="41148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Very similar to C functions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15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Can be declared inside a control or globally</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15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Parameters have type and direction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15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Variables can be instantiated inside</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15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Many standard arithmetic and logical operations are supported</a:t>
            </a:r>
            <a:endParaRPr b="0" i="0" sz="1400" u="none" cap="none" strike="noStrike">
              <a:solidFill>
                <a:srgbClr val="000000"/>
              </a:solidFill>
              <a:latin typeface="Arial"/>
              <a:ea typeface="Arial"/>
              <a:cs typeface="Arial"/>
              <a:sym typeface="Arial"/>
            </a:endParaRPr>
          </a:p>
          <a:p>
            <a:pPr indent="-139700" lvl="1" marL="342900" marR="0" rtl="0" algn="l">
              <a:lnSpc>
                <a:spcPct val="100000"/>
              </a:lnSpc>
              <a:spcBef>
                <a:spcPts val="131"/>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 -, *</a:t>
            </a:r>
            <a:endParaRPr b="0" i="0" sz="1400" u="none" cap="none" strike="noStrike">
              <a:solidFill>
                <a:srgbClr val="000000"/>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 &amp;, |, ^, &gt;&gt;, &lt;&lt;</a:t>
            </a:r>
            <a:endParaRPr b="0" i="0" sz="1400" u="none" cap="none" strike="noStrike">
              <a:solidFill>
                <a:srgbClr val="000000"/>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 !=, &gt;, &gt;=, &lt;, &lt;=</a:t>
            </a:r>
            <a:endParaRPr b="0" i="0" sz="1400" u="none" cap="none" strike="noStrike">
              <a:solidFill>
                <a:srgbClr val="000000"/>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No division/modulo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131"/>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Non-standard operations:</a:t>
            </a:r>
            <a:endParaRPr b="0" i="0" sz="1400" u="none" cap="none" strike="noStrike">
              <a:solidFill>
                <a:srgbClr val="000000"/>
              </a:solidFill>
              <a:latin typeface="Arial"/>
              <a:ea typeface="Arial"/>
              <a:cs typeface="Arial"/>
              <a:sym typeface="Arial"/>
            </a:endParaRPr>
          </a:p>
          <a:p>
            <a:pPr indent="-139700" lvl="1" marL="342900" marR="0" rtl="0" algn="l">
              <a:lnSpc>
                <a:spcPct val="100000"/>
              </a:lnSpc>
              <a:spcBef>
                <a:spcPts val="131"/>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Bit-slicing: [m:l] (</a:t>
            </a:r>
            <a:r>
              <a:rPr b="0" i="0" lang="en-US" sz="1200" u="none" cap="none" strike="noStrike">
                <a:solidFill>
                  <a:schemeClr val="dk1"/>
                </a:solidFill>
                <a:latin typeface="Arial"/>
                <a:ea typeface="Arial"/>
                <a:cs typeface="Arial"/>
                <a:sym typeface="Arial"/>
              </a:rPr>
              <a:t>works as l-value too)</a:t>
            </a:r>
            <a:endParaRPr b="0" i="0" sz="1400" u="none" cap="none" strike="noStrike">
              <a:solidFill>
                <a:srgbClr val="000000"/>
              </a:solidFill>
              <a:latin typeface="Arial"/>
              <a:ea typeface="Arial"/>
              <a:cs typeface="Arial"/>
              <a:sym typeface="Arial"/>
            </a:endParaRPr>
          </a:p>
          <a:p>
            <a:pPr indent="-139700" lvl="1" marL="342900" marR="0" rtl="0" algn="l">
              <a:lnSpc>
                <a:spcPct val="100000"/>
              </a:lnSpc>
              <a:spcBef>
                <a:spcPts val="94"/>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Bit Concatenation: ++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131"/>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lang="en-US" sz="2430"/>
              <a:t>Instructors</a:t>
            </a:r>
            <a:endParaRPr/>
          </a:p>
        </p:txBody>
      </p:sp>
      <p:pic>
        <p:nvPicPr>
          <p:cNvPr id="838" name="Google Shape;838;p131"/>
          <p:cNvPicPr preferRelativeResize="0"/>
          <p:nvPr/>
        </p:nvPicPr>
        <p:blipFill>
          <a:blip r:embed="rId3">
            <a:alphaModFix/>
          </a:blip>
          <a:stretch>
            <a:fillRect/>
          </a:stretch>
        </p:blipFill>
        <p:spPr>
          <a:xfrm>
            <a:off x="6096850" y="1553361"/>
            <a:ext cx="1455276" cy="1455276"/>
          </a:xfrm>
          <a:prstGeom prst="rect">
            <a:avLst/>
          </a:prstGeom>
          <a:noFill/>
          <a:ln>
            <a:noFill/>
          </a:ln>
        </p:spPr>
      </p:pic>
      <p:pic>
        <p:nvPicPr>
          <p:cNvPr id="839" name="Google Shape;839;p131"/>
          <p:cNvPicPr preferRelativeResize="0"/>
          <p:nvPr/>
        </p:nvPicPr>
        <p:blipFill rotWithShape="1">
          <a:blip r:embed="rId4">
            <a:alphaModFix/>
          </a:blip>
          <a:srcRect b="7756" l="12654" r="12646" t="7748"/>
          <a:stretch/>
        </p:blipFill>
        <p:spPr>
          <a:xfrm>
            <a:off x="1359975" y="1499563"/>
            <a:ext cx="1534796" cy="1455275"/>
          </a:xfrm>
          <a:prstGeom prst="rect">
            <a:avLst/>
          </a:prstGeom>
          <a:noFill/>
          <a:ln>
            <a:noFill/>
          </a:ln>
        </p:spPr>
      </p:pic>
      <p:sp>
        <p:nvSpPr>
          <p:cNvPr id="840" name="Google Shape;840;p131"/>
          <p:cNvSpPr txBox="1"/>
          <p:nvPr/>
        </p:nvSpPr>
        <p:spPr>
          <a:xfrm>
            <a:off x="1359975" y="2954838"/>
            <a:ext cx="1534800" cy="6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Stephen</a:t>
            </a:r>
            <a:r>
              <a:rPr b="1" lang="en-US"/>
              <a:t> Ibanez</a:t>
            </a:r>
            <a:endParaRPr b="1"/>
          </a:p>
          <a:p>
            <a:pPr indent="0" lvl="0" marL="0" rtl="0" algn="ctr">
              <a:spcBef>
                <a:spcPts val="0"/>
              </a:spcBef>
              <a:spcAft>
                <a:spcPts val="0"/>
              </a:spcAft>
              <a:buNone/>
            </a:pPr>
            <a:r>
              <a:rPr b="1" lang="en-US"/>
              <a:t>Stanford</a:t>
            </a:r>
            <a:endParaRPr b="1"/>
          </a:p>
        </p:txBody>
      </p:sp>
      <p:sp>
        <p:nvSpPr>
          <p:cNvPr id="841" name="Google Shape;841;p131"/>
          <p:cNvSpPr txBox="1"/>
          <p:nvPr/>
        </p:nvSpPr>
        <p:spPr>
          <a:xfrm>
            <a:off x="6096838" y="2954838"/>
            <a:ext cx="1534800" cy="6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Mina Arashloo</a:t>
            </a:r>
            <a:endParaRPr b="1"/>
          </a:p>
          <a:p>
            <a:pPr indent="0" lvl="0" marL="0" rtl="0" algn="ctr">
              <a:spcBef>
                <a:spcPts val="0"/>
              </a:spcBef>
              <a:spcAft>
                <a:spcPts val="0"/>
              </a:spcAft>
              <a:buNone/>
            </a:pPr>
            <a:r>
              <a:rPr b="1" lang="en-US"/>
              <a:t>Princeton</a:t>
            </a:r>
            <a:endParaRPr b="1"/>
          </a:p>
        </p:txBody>
      </p:sp>
      <p:sp>
        <p:nvSpPr>
          <p:cNvPr id="842" name="Google Shape;842;p131"/>
          <p:cNvSpPr txBox="1"/>
          <p:nvPr/>
        </p:nvSpPr>
        <p:spPr>
          <a:xfrm>
            <a:off x="3804600" y="2954838"/>
            <a:ext cx="1534800" cy="6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Brian O'Connor</a:t>
            </a:r>
            <a:endParaRPr b="1"/>
          </a:p>
          <a:p>
            <a:pPr indent="0" lvl="0" marL="0" rtl="0" algn="ctr">
              <a:spcBef>
                <a:spcPts val="0"/>
              </a:spcBef>
              <a:spcAft>
                <a:spcPts val="0"/>
              </a:spcAft>
              <a:buNone/>
            </a:pPr>
            <a:r>
              <a:rPr b="1" lang="en-US"/>
              <a:t>ONF</a:t>
            </a:r>
            <a:endParaRPr b="1"/>
          </a:p>
        </p:txBody>
      </p:sp>
      <p:pic>
        <p:nvPicPr>
          <p:cNvPr id="843" name="Google Shape;843;p131"/>
          <p:cNvPicPr preferRelativeResize="0"/>
          <p:nvPr/>
        </p:nvPicPr>
        <p:blipFill>
          <a:blip r:embed="rId5">
            <a:alphaModFix/>
          </a:blip>
          <a:stretch>
            <a:fillRect/>
          </a:stretch>
        </p:blipFill>
        <p:spPr>
          <a:xfrm>
            <a:off x="3768163" y="1499574"/>
            <a:ext cx="1455275" cy="14552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9" name="Shape 2599"/>
        <p:cNvGrpSpPr/>
        <p:nvPr/>
      </p:nvGrpSpPr>
      <p:grpSpPr>
        <a:xfrm>
          <a:off x="0" y="0"/>
          <a:ext cx="0" cy="0"/>
          <a:chOff x="0" y="0"/>
          <a:chExt cx="0" cy="0"/>
        </a:xfrm>
      </p:grpSpPr>
      <p:sp>
        <p:nvSpPr>
          <p:cNvPr id="2600" name="Google Shape;2600;p167"/>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Tables</a:t>
            </a:r>
            <a:endParaRPr b="1" i="0" sz="2700" u="none" cap="none" strike="noStrike">
              <a:solidFill>
                <a:schemeClr val="dk1"/>
              </a:solidFill>
              <a:latin typeface="Arial"/>
              <a:ea typeface="Arial"/>
              <a:cs typeface="Arial"/>
              <a:sym typeface="Arial"/>
            </a:endParaRPr>
          </a:p>
        </p:txBody>
      </p:sp>
      <p:sp>
        <p:nvSpPr>
          <p:cNvPr id="2601" name="Google Shape;2601;p167"/>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The fundamental unit of a Match-Action Pipeline</a:t>
            </a:r>
            <a:endParaRPr b="1" i="0" sz="2100" u="none" cap="none" strike="noStrike">
              <a:solidFill>
                <a:schemeClr val="dk1"/>
              </a:solidFill>
              <a:latin typeface="Arial"/>
              <a:ea typeface="Arial"/>
              <a:cs typeface="Arial"/>
              <a:sym typeface="Arial"/>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Specifies what data to match on and match kind</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Specifies a list of </a:t>
            </a:r>
            <a:r>
              <a:rPr b="0" i="1" lang="en-US" sz="1800" u="none" cap="none" strike="noStrike">
                <a:solidFill>
                  <a:schemeClr val="dk1"/>
                </a:solidFill>
                <a:latin typeface="Arial"/>
                <a:ea typeface="Arial"/>
                <a:cs typeface="Arial"/>
                <a:sym typeface="Arial"/>
              </a:rPr>
              <a:t>possible</a:t>
            </a:r>
            <a:r>
              <a:rPr b="0" i="0" lang="en-US" sz="1800" u="none" cap="none" strike="noStrike">
                <a:solidFill>
                  <a:schemeClr val="dk1"/>
                </a:solidFill>
                <a:latin typeface="Arial"/>
                <a:ea typeface="Arial"/>
                <a:cs typeface="Arial"/>
                <a:sym typeface="Arial"/>
              </a:rPr>
              <a:t> actions</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Optionally specifies a number of table </a:t>
            </a:r>
            <a:r>
              <a:rPr b="1" i="0" lang="en-US" sz="1800" u="none" cap="none" strike="noStrike">
                <a:solidFill>
                  <a:schemeClr val="dk1"/>
                </a:solidFill>
                <a:latin typeface="Arial"/>
                <a:ea typeface="Arial"/>
                <a:cs typeface="Arial"/>
                <a:sym typeface="Arial"/>
              </a:rPr>
              <a:t>properties</a:t>
            </a:r>
            <a:endParaRPr b="0" i="0" sz="1800" u="none" cap="none" strike="noStrike">
              <a:solidFill>
                <a:schemeClr val="dk1"/>
              </a:solidFill>
              <a:latin typeface="Arial"/>
              <a:ea typeface="Arial"/>
              <a:cs typeface="Arial"/>
              <a:sym typeface="Arial"/>
            </a:endParaRPr>
          </a:p>
          <a:p>
            <a:pPr indent="-167640" lvl="2" marL="548640" marR="0" rtl="0" algn="l">
              <a:lnSpc>
                <a:spcPct val="100000"/>
              </a:lnSpc>
              <a:spcBef>
                <a:spcPts val="94"/>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Size</a:t>
            </a:r>
            <a:endParaRPr b="0" i="0" sz="1500" u="none" cap="none" strike="noStrike">
              <a:solidFill>
                <a:schemeClr val="dk1"/>
              </a:solidFill>
              <a:latin typeface="Arial"/>
              <a:ea typeface="Arial"/>
              <a:cs typeface="Arial"/>
              <a:sym typeface="Arial"/>
            </a:endParaRPr>
          </a:p>
          <a:p>
            <a:pPr indent="-167640" lvl="2" marL="548640" marR="0" rtl="0" algn="l">
              <a:lnSpc>
                <a:spcPct val="100000"/>
              </a:lnSpc>
              <a:spcBef>
                <a:spcPts val="76"/>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Default action</a:t>
            </a:r>
            <a:endParaRPr b="0" i="0" sz="1500" u="none" cap="none" strike="noStrike">
              <a:solidFill>
                <a:schemeClr val="dk1"/>
              </a:solidFill>
              <a:latin typeface="Arial"/>
              <a:ea typeface="Arial"/>
              <a:cs typeface="Arial"/>
              <a:sym typeface="Arial"/>
            </a:endParaRPr>
          </a:p>
          <a:p>
            <a:pPr indent="-167640" lvl="2" marL="548640" marR="0" rtl="0" algn="l">
              <a:lnSpc>
                <a:spcPct val="100000"/>
              </a:lnSpc>
              <a:spcBef>
                <a:spcPts val="76"/>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Static entries</a:t>
            </a:r>
            <a:endParaRPr b="0" i="0" sz="1500" u="none" cap="none" strike="noStrike">
              <a:solidFill>
                <a:schemeClr val="dk1"/>
              </a:solidFill>
              <a:latin typeface="Arial"/>
              <a:ea typeface="Arial"/>
              <a:cs typeface="Arial"/>
              <a:sym typeface="Arial"/>
            </a:endParaRPr>
          </a:p>
          <a:p>
            <a:pPr indent="-167640" lvl="2" marL="548640" marR="0" rtl="0" algn="l">
              <a:lnSpc>
                <a:spcPct val="100000"/>
              </a:lnSpc>
              <a:spcBef>
                <a:spcPts val="76"/>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etc.</a:t>
            </a:r>
            <a:endParaRPr b="0" i="0" sz="1500" u="none" cap="none" strike="noStrike">
              <a:solidFill>
                <a:schemeClr val="dk1"/>
              </a:solidFill>
              <a:latin typeface="Arial"/>
              <a:ea typeface="Arial"/>
              <a:cs typeface="Arial"/>
              <a:sym typeface="Arial"/>
            </a:endParaRPr>
          </a:p>
          <a:p>
            <a:pPr indent="-205740" lvl="0" marL="205740" marR="0" rtl="0" algn="l">
              <a:lnSpc>
                <a:spcPct val="100000"/>
              </a:lnSpc>
              <a:spcBef>
                <a:spcPts val="113"/>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Each table contains one or more entries (rules)</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An entry contains:</a:t>
            </a:r>
            <a:endParaRPr b="1" i="0" sz="2100" u="none" cap="none" strike="noStrike">
              <a:solidFill>
                <a:schemeClr val="dk1"/>
              </a:solidFill>
              <a:latin typeface="Arial"/>
              <a:ea typeface="Arial"/>
              <a:cs typeface="Arial"/>
              <a:sym typeface="Arial"/>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A specific key to match on</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A </a:t>
            </a:r>
            <a:r>
              <a:rPr b="1" i="0" lang="en-US" sz="1800" u="none" cap="none" strike="noStrike">
                <a:solidFill>
                  <a:schemeClr val="dk1"/>
                </a:solidFill>
                <a:latin typeface="Arial"/>
                <a:ea typeface="Arial"/>
                <a:cs typeface="Arial"/>
                <a:sym typeface="Arial"/>
              </a:rPr>
              <a:t>single</a:t>
            </a:r>
            <a:r>
              <a:rPr b="0" i="0" lang="en-US" sz="1800" u="none" cap="none" strike="noStrike">
                <a:solidFill>
                  <a:schemeClr val="dk1"/>
                </a:solidFill>
                <a:latin typeface="Arial"/>
                <a:ea typeface="Arial"/>
                <a:cs typeface="Arial"/>
                <a:sym typeface="Arial"/>
              </a:rPr>
              <a:t> action that is executed when a packet matches the entry</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94"/>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Action data (possibly empty)</a:t>
            </a:r>
            <a:endParaRPr b="0" i="0" sz="1800" u="none" cap="none" strike="noStrike">
              <a:solidFill>
                <a:schemeClr val="dk1"/>
              </a:solidFill>
              <a:latin typeface="Arial"/>
              <a:ea typeface="Arial"/>
              <a:cs typeface="Arial"/>
              <a:sym typeface="Arial"/>
            </a:endParaRPr>
          </a:p>
        </p:txBody>
      </p:sp>
      <p:sp>
        <p:nvSpPr>
          <p:cNvPr id="2602" name="Google Shape;2602;p167"/>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7" name="Shape 2607"/>
        <p:cNvGrpSpPr/>
        <p:nvPr/>
      </p:nvGrpSpPr>
      <p:grpSpPr>
        <a:xfrm>
          <a:off x="0" y="0"/>
          <a:ext cx="0" cy="0"/>
          <a:chOff x="0" y="0"/>
          <a:chExt cx="0" cy="0"/>
        </a:xfrm>
      </p:grpSpPr>
      <p:grpSp>
        <p:nvGrpSpPr>
          <p:cNvPr id="2608" name="Google Shape;2608;p168"/>
          <p:cNvGrpSpPr/>
          <p:nvPr/>
        </p:nvGrpSpPr>
        <p:grpSpPr>
          <a:xfrm>
            <a:off x="6730835" y="1123950"/>
            <a:ext cx="952456" cy="3711362"/>
            <a:chOff x="6730835" y="1123950"/>
            <a:chExt cx="952456" cy="3711362"/>
          </a:xfrm>
        </p:grpSpPr>
        <p:sp>
          <p:nvSpPr>
            <p:cNvPr id="2609" name="Google Shape;2609;p168"/>
            <p:cNvSpPr/>
            <p:nvPr/>
          </p:nvSpPr>
          <p:spPr>
            <a:xfrm>
              <a:off x="6730835" y="1123950"/>
              <a:ext cx="952456" cy="3267178"/>
            </a:xfrm>
            <a:prstGeom prst="roundRect">
              <a:avLst>
                <a:gd fmla="val 16667" name="adj"/>
              </a:avLst>
            </a:prstGeom>
            <a:gradFill>
              <a:gsLst>
                <a:gs pos="0">
                  <a:srgbClr val="29859E"/>
                </a:gs>
                <a:gs pos="80000">
                  <a:srgbClr val="36B0D0"/>
                </a:gs>
                <a:gs pos="100000">
                  <a:srgbClr val="33B3D5"/>
                </a:gs>
              </a:gsLst>
              <a:lin ang="16200000" scaled="0"/>
            </a:gradFill>
            <a:ln>
              <a:noFill/>
            </a:ln>
            <a:effectLst>
              <a:outerShdw blurRad="39999" rotWithShape="0" dir="5400000" dist="23000">
                <a:srgbClr val="000000">
                  <a:alpha val="3333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10" name="Google Shape;2610;p168"/>
            <p:cNvSpPr/>
            <p:nvPr/>
          </p:nvSpPr>
          <p:spPr>
            <a:xfrm rot="10800000">
              <a:off x="6753689" y="1276347"/>
              <a:ext cx="876996" cy="1021111"/>
            </a:xfrm>
            <a:prstGeom prst="trapezoid">
              <a:avLst>
                <a:gd fmla="val 25000" name="adj"/>
              </a:avLst>
            </a:prstGeom>
            <a:solidFill>
              <a:schemeClr val="lt2"/>
            </a:solidFill>
            <a:ln cap="flat" cmpd="sng" w="9525">
              <a:solidFill>
                <a:srgbClr val="F5913F"/>
              </a:solidFill>
              <a:prstDash val="solid"/>
              <a:round/>
              <a:headEnd len="sm" w="sm" type="none"/>
              <a:tailEnd len="sm" w="sm" type="none"/>
            </a:ln>
            <a:effectLst>
              <a:outerShdw blurRad="39999" rotWithShape="0" dir="5400000" dist="20000">
                <a:srgbClr val="000000">
                  <a:alpha val="3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168"/>
            <p:cNvSpPr txBox="1"/>
            <p:nvPr/>
          </p:nvSpPr>
          <p:spPr>
            <a:xfrm rot="5400000">
              <a:off x="6766709" y="1409456"/>
              <a:ext cx="850926" cy="584664"/>
            </a:xfrm>
            <a:prstGeom prst="rect">
              <a:avLst/>
            </a:prstGeom>
            <a:noFill/>
            <a:ln>
              <a:noFill/>
            </a:ln>
          </p:spPr>
          <p:txBody>
            <a:bodyPr anchorCtr="0" anchor="ctr" bIns="0" lIns="0" spcFirstLastPara="1" rIns="0" wrap="square" tIns="18275">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Directional (DataPlane) Parameters</a:t>
              </a:r>
              <a:endParaRPr b="0" i="0" sz="1400" u="none" cap="none" strike="noStrike">
                <a:solidFill>
                  <a:srgbClr val="000000"/>
                </a:solidFill>
                <a:latin typeface="Arial"/>
                <a:ea typeface="Arial"/>
                <a:cs typeface="Arial"/>
                <a:sym typeface="Arial"/>
              </a:endParaRPr>
            </a:p>
          </p:txBody>
        </p:sp>
        <p:sp>
          <p:nvSpPr>
            <p:cNvPr id="2612" name="Google Shape;2612;p168"/>
            <p:cNvSpPr/>
            <p:nvPr/>
          </p:nvSpPr>
          <p:spPr>
            <a:xfrm>
              <a:off x="6768564" y="3189432"/>
              <a:ext cx="876996" cy="1079676"/>
            </a:xfrm>
            <a:prstGeom prst="trapezoid">
              <a:avLst>
                <a:gd fmla="val 25000" name="adj"/>
              </a:avLst>
            </a:prstGeom>
            <a:solidFill>
              <a:schemeClr val="accent3"/>
            </a:solidFill>
            <a:ln cap="flat" cmpd="sng" w="25400">
              <a:solidFill>
                <a:srgbClr val="71884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168"/>
            <p:cNvSpPr txBox="1"/>
            <p:nvPr/>
          </p:nvSpPr>
          <p:spPr>
            <a:xfrm rot="-5400000">
              <a:off x="6757183" y="3526903"/>
              <a:ext cx="899730" cy="584664"/>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Directionless (Action Data) Parameters</a:t>
              </a:r>
              <a:endParaRPr b="0" i="0" sz="1400" u="none" cap="none" strike="noStrike">
                <a:solidFill>
                  <a:srgbClr val="000000"/>
                </a:solidFill>
                <a:latin typeface="Arial"/>
                <a:ea typeface="Arial"/>
                <a:cs typeface="Arial"/>
                <a:sym typeface="Arial"/>
              </a:endParaRPr>
            </a:p>
          </p:txBody>
        </p:sp>
        <p:sp>
          <p:nvSpPr>
            <p:cNvPr id="2614" name="Google Shape;2614;p168"/>
            <p:cNvSpPr/>
            <p:nvPr/>
          </p:nvSpPr>
          <p:spPr>
            <a:xfrm>
              <a:off x="6812577" y="2457925"/>
              <a:ext cx="757263" cy="577347"/>
            </a:xfrm>
            <a:prstGeom prst="bevel">
              <a:avLst>
                <a:gd fmla="val 12500" name="adj"/>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5"/>
                <a:buFont typeface="Arial"/>
                <a:buNone/>
              </a:pPr>
              <a:r>
                <a:rPr b="0" i="0" lang="en-US" sz="1100" u="none" cap="none" strike="noStrike">
                  <a:solidFill>
                    <a:schemeClr val="lt1"/>
                  </a:solidFill>
                  <a:latin typeface="Arial"/>
                  <a:ea typeface="Arial"/>
                  <a:cs typeface="Arial"/>
                  <a:sym typeface="Arial"/>
                </a:rPr>
                <a:t>Action Code</a:t>
              </a:r>
              <a:endParaRPr b="0" i="0" sz="1400" u="none" cap="none" strike="noStrike">
                <a:solidFill>
                  <a:srgbClr val="000000"/>
                </a:solidFill>
                <a:latin typeface="Arial"/>
                <a:ea typeface="Arial"/>
                <a:cs typeface="Arial"/>
                <a:sym typeface="Arial"/>
              </a:endParaRPr>
            </a:p>
          </p:txBody>
        </p:sp>
        <p:sp>
          <p:nvSpPr>
            <p:cNvPr id="2615" name="Google Shape;2615;p168"/>
            <p:cNvSpPr/>
            <p:nvPr/>
          </p:nvSpPr>
          <p:spPr>
            <a:xfrm>
              <a:off x="7096290" y="2981028"/>
              <a:ext cx="209218" cy="208402"/>
            </a:xfrm>
            <a:prstGeom prst="upArrow">
              <a:avLst>
                <a:gd fmla="val 50000" name="adj1"/>
                <a:gd fmla="val 50000" name="adj2"/>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16" name="Google Shape;2616;p168"/>
            <p:cNvSpPr/>
            <p:nvPr/>
          </p:nvSpPr>
          <p:spPr>
            <a:xfrm rot="10800000">
              <a:off x="7086599" y="2299829"/>
              <a:ext cx="209218" cy="203145"/>
            </a:xfrm>
            <a:prstGeom prst="upArrow">
              <a:avLst>
                <a:gd fmla="val 50000" name="adj1"/>
                <a:gd fmla="val 50000" name="adj2"/>
              </a:avLst>
            </a:prstGeom>
            <a:solidFill>
              <a:srgbClr val="FABF8E"/>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17" name="Google Shape;2617;p168"/>
            <p:cNvSpPr txBox="1"/>
            <p:nvPr/>
          </p:nvSpPr>
          <p:spPr>
            <a:xfrm>
              <a:off x="6730835" y="4373648"/>
              <a:ext cx="952456" cy="4616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Action Execution</a:t>
              </a:r>
              <a:endParaRPr b="0" i="0" sz="1400" u="none" cap="none" strike="noStrike">
                <a:solidFill>
                  <a:srgbClr val="000000"/>
                </a:solidFill>
                <a:latin typeface="Arial"/>
                <a:ea typeface="Arial"/>
                <a:cs typeface="Arial"/>
                <a:sym typeface="Arial"/>
              </a:endParaRPr>
            </a:p>
          </p:txBody>
        </p:sp>
      </p:grpSp>
      <p:sp>
        <p:nvSpPr>
          <p:cNvPr id="2618" name="Google Shape;2618;p168"/>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Tables: Match-Action Processing</a:t>
            </a:r>
            <a:endParaRPr b="1" i="0" sz="2700" u="none" cap="none" strike="noStrike">
              <a:solidFill>
                <a:schemeClr val="dk1"/>
              </a:solidFill>
              <a:latin typeface="Arial"/>
              <a:ea typeface="Arial"/>
              <a:cs typeface="Arial"/>
              <a:sym typeface="Arial"/>
            </a:endParaRPr>
          </a:p>
        </p:txBody>
      </p:sp>
      <p:sp>
        <p:nvSpPr>
          <p:cNvPr id="2619" name="Google Shape;2619;p168"/>
          <p:cNvSpPr txBox="1"/>
          <p:nvPr>
            <p:ph idx="12" type="sldNum"/>
          </p:nvPr>
        </p:nvSpPr>
        <p:spPr>
          <a:xfrm>
            <a:off x="7924800" y="5230035"/>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620" name="Google Shape;2620;p168"/>
          <p:cNvSpPr/>
          <p:nvPr/>
        </p:nvSpPr>
        <p:spPr>
          <a:xfrm rot="5400000">
            <a:off x="1099622" y="1808965"/>
            <a:ext cx="303229" cy="304799"/>
          </a:xfrm>
          <a:prstGeom prst="rect">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21" name="Google Shape;2621;p168"/>
          <p:cNvSpPr/>
          <p:nvPr/>
        </p:nvSpPr>
        <p:spPr>
          <a:xfrm rot="5400000">
            <a:off x="1338053" y="1885165"/>
            <a:ext cx="303229" cy="152399"/>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22" name="Google Shape;2622;p168"/>
          <p:cNvSpPr/>
          <p:nvPr/>
        </p:nvSpPr>
        <p:spPr>
          <a:xfrm rot="5400000">
            <a:off x="1703035" y="1682415"/>
            <a:ext cx="303229" cy="557898"/>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23" name="Google Shape;2623;p168"/>
          <p:cNvSpPr txBox="1"/>
          <p:nvPr/>
        </p:nvSpPr>
        <p:spPr>
          <a:xfrm>
            <a:off x="1135145" y="1586723"/>
            <a:ext cx="994183"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Lookup Key</a:t>
            </a:r>
            <a:endParaRPr b="0" i="0" sz="1400" u="none" cap="none" strike="noStrike">
              <a:solidFill>
                <a:srgbClr val="000000"/>
              </a:solidFill>
              <a:latin typeface="Arial"/>
              <a:ea typeface="Arial"/>
              <a:cs typeface="Arial"/>
              <a:sym typeface="Arial"/>
            </a:endParaRPr>
          </a:p>
        </p:txBody>
      </p:sp>
      <p:cxnSp>
        <p:nvCxnSpPr>
          <p:cNvPr id="2624" name="Google Shape;2624;p168"/>
          <p:cNvCxnSpPr>
            <a:endCxn id="2620" idx="3"/>
          </p:cNvCxnSpPr>
          <p:nvPr/>
        </p:nvCxnSpPr>
        <p:spPr>
          <a:xfrm rot="-5400000">
            <a:off x="702687" y="2248429"/>
            <a:ext cx="684000" cy="413100"/>
          </a:xfrm>
          <a:prstGeom prst="bentConnector2">
            <a:avLst/>
          </a:prstGeom>
          <a:noFill/>
          <a:ln cap="flat" cmpd="sng" w="38100">
            <a:solidFill>
              <a:schemeClr val="accent6"/>
            </a:solidFill>
            <a:prstDash val="solid"/>
            <a:round/>
            <a:headEnd len="sm" w="sm" type="none"/>
            <a:tailEnd len="lg" w="lg" type="triangle"/>
          </a:ln>
          <a:effectLst>
            <a:outerShdw blurRad="39999" rotWithShape="0" dir="5400000" dist="23000">
              <a:srgbClr val="000000">
                <a:alpha val="33333"/>
              </a:srgbClr>
            </a:outerShdw>
          </a:effectLst>
        </p:spPr>
      </p:cxnSp>
      <p:cxnSp>
        <p:nvCxnSpPr>
          <p:cNvPr id="2625" name="Google Shape;2625;p168"/>
          <p:cNvCxnSpPr>
            <a:endCxn id="2621" idx="3"/>
          </p:cNvCxnSpPr>
          <p:nvPr/>
        </p:nvCxnSpPr>
        <p:spPr>
          <a:xfrm rot="-5400000">
            <a:off x="613517" y="2337529"/>
            <a:ext cx="1100700" cy="651600"/>
          </a:xfrm>
          <a:prstGeom prst="bentConnector2">
            <a:avLst/>
          </a:prstGeom>
          <a:noFill/>
          <a:ln cap="flat" cmpd="sng" w="38100">
            <a:solidFill>
              <a:schemeClr val="accent3"/>
            </a:solidFill>
            <a:prstDash val="solid"/>
            <a:round/>
            <a:headEnd len="sm" w="sm" type="none"/>
            <a:tailEnd len="lg" w="lg" type="triangle"/>
          </a:ln>
          <a:effectLst>
            <a:outerShdw blurRad="39999" rotWithShape="0" dir="5400000" dist="23000">
              <a:srgbClr val="000000">
                <a:alpha val="33333"/>
              </a:srgbClr>
            </a:outerShdw>
          </a:effectLst>
        </p:spPr>
      </p:cxnSp>
      <p:cxnSp>
        <p:nvCxnSpPr>
          <p:cNvPr id="2626" name="Google Shape;2626;p168"/>
          <p:cNvCxnSpPr>
            <a:endCxn id="2622" idx="3"/>
          </p:cNvCxnSpPr>
          <p:nvPr/>
        </p:nvCxnSpPr>
        <p:spPr>
          <a:xfrm rot="-5400000">
            <a:off x="533449" y="2417778"/>
            <a:ext cx="1626000" cy="1016400"/>
          </a:xfrm>
          <a:prstGeom prst="bentConnector2">
            <a:avLst/>
          </a:prstGeom>
          <a:noFill/>
          <a:ln cap="flat" cmpd="sng" w="38100">
            <a:solidFill>
              <a:schemeClr val="accent1"/>
            </a:solidFill>
            <a:prstDash val="solid"/>
            <a:round/>
            <a:headEnd len="sm" w="sm" type="none"/>
            <a:tailEnd len="lg" w="lg" type="triangle"/>
          </a:ln>
          <a:effectLst>
            <a:outerShdw blurRad="39999" rotWithShape="0" dir="5400000" dist="23000">
              <a:srgbClr val="000000">
                <a:alpha val="33333"/>
              </a:srgbClr>
            </a:outerShdw>
          </a:effectLst>
        </p:spPr>
      </p:cxnSp>
      <p:graphicFrame>
        <p:nvGraphicFramePr>
          <p:cNvPr id="2627" name="Google Shape;2627;p168"/>
          <p:cNvGraphicFramePr/>
          <p:nvPr/>
        </p:nvGraphicFramePr>
        <p:xfrm>
          <a:off x="2297308" y="2252678"/>
          <a:ext cx="3000000" cy="3000000"/>
        </p:xfrm>
        <a:graphic>
          <a:graphicData uri="http://schemas.openxmlformats.org/drawingml/2006/table">
            <a:tbl>
              <a:tblPr bandRow="1" firstRow="1">
                <a:noFill/>
                <a:tableStyleId>{ED0B0E0A-F1DF-4292-B16D-08AFE8AF0768}</a:tableStyleId>
              </a:tblPr>
              <a:tblGrid>
                <a:gridCol w="863975"/>
                <a:gridCol w="1007000"/>
                <a:gridCol w="1205500"/>
              </a:tblGrid>
              <a:tr h="370850">
                <a:tc>
                  <a:txBody>
                    <a:bodyPr>
                      <a:noAutofit/>
                    </a:bodyPr>
                    <a:lstStyle/>
                    <a:p>
                      <a:pPr indent="0" lvl="0" marL="0" marR="0" rtl="0" algn="ctr">
                        <a:lnSpc>
                          <a:spcPct val="100000"/>
                        </a:lnSpc>
                        <a:spcBef>
                          <a:spcPts val="0"/>
                        </a:spcBef>
                        <a:spcAft>
                          <a:spcPts val="0"/>
                        </a:spcAft>
                        <a:buClr>
                          <a:srgbClr val="000000"/>
                        </a:buClr>
                        <a:buSzPts val="319"/>
                        <a:buFont typeface="Arial"/>
                        <a:buNone/>
                      </a:pPr>
                      <a:r>
                        <a:rPr lang="en-US" sz="1275" u="none" cap="none" strike="noStrike"/>
                        <a:t>Key</a:t>
                      </a:r>
                      <a:endParaRPr sz="1400" u="none" cap="none" strike="noStrike"/>
                    </a:p>
                  </a:txBody>
                  <a:tcPr marT="45725" marB="45725" marR="91450" marL="91450">
                    <a:solidFill>
                      <a:schemeClr val="accent2"/>
                    </a:solidFill>
                  </a:tcPr>
                </a:tc>
                <a:tc>
                  <a:txBody>
                    <a:bodyPr>
                      <a:noAutofit/>
                    </a:bodyPr>
                    <a:lstStyle/>
                    <a:p>
                      <a:pPr indent="0" lvl="0" marL="0" marR="0" rtl="0" algn="ctr">
                        <a:lnSpc>
                          <a:spcPct val="100000"/>
                        </a:lnSpc>
                        <a:spcBef>
                          <a:spcPts val="0"/>
                        </a:spcBef>
                        <a:spcAft>
                          <a:spcPts val="0"/>
                        </a:spcAft>
                        <a:buClr>
                          <a:srgbClr val="000000"/>
                        </a:buClr>
                        <a:buSzPts val="319"/>
                        <a:buFont typeface="Arial"/>
                        <a:buNone/>
                      </a:pPr>
                      <a:r>
                        <a:rPr lang="en-US" sz="1275" u="none" cap="none" strike="noStrike"/>
                        <a:t>Action ID</a:t>
                      </a:r>
                      <a:endParaRPr sz="1400" u="none" cap="none" strike="noStrike"/>
                    </a:p>
                  </a:txBody>
                  <a:tcPr marT="45725" marB="45725" marR="91450" marL="91450"/>
                </a:tc>
                <a:tc>
                  <a:txBody>
                    <a:bodyPr>
                      <a:noAutofit/>
                    </a:bodyPr>
                    <a:lstStyle/>
                    <a:p>
                      <a:pPr indent="0" lvl="0" marL="0" marR="0" rtl="0" algn="ctr">
                        <a:lnSpc>
                          <a:spcPct val="100000"/>
                        </a:lnSpc>
                        <a:spcBef>
                          <a:spcPts val="0"/>
                        </a:spcBef>
                        <a:spcAft>
                          <a:spcPts val="0"/>
                        </a:spcAft>
                        <a:buClr>
                          <a:srgbClr val="000000"/>
                        </a:buClr>
                        <a:buSzPts val="319"/>
                        <a:buFont typeface="Arial"/>
                        <a:buNone/>
                      </a:pPr>
                      <a:r>
                        <a:rPr lang="en-US" sz="1275" u="none" cap="none" strike="noStrike"/>
                        <a:t>Action Data</a:t>
                      </a:r>
                      <a:endParaRPr sz="1400" u="none" cap="none" strike="noStrike"/>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r>
            </a:tbl>
          </a:graphicData>
        </a:graphic>
      </p:graphicFrame>
      <p:graphicFrame>
        <p:nvGraphicFramePr>
          <p:cNvPr id="2628" name="Google Shape;2628;p168"/>
          <p:cNvGraphicFramePr/>
          <p:nvPr/>
        </p:nvGraphicFramePr>
        <p:xfrm>
          <a:off x="3124200" y="4248150"/>
          <a:ext cx="3000000" cy="3000000"/>
        </p:xfrm>
        <a:graphic>
          <a:graphicData uri="http://schemas.openxmlformats.org/drawingml/2006/table">
            <a:tbl>
              <a:tblPr bandRow="1" firstRow="1">
                <a:noFill/>
                <a:tableStyleId>{ED0B0E0A-F1DF-4292-B16D-08AFE8AF0768}</a:tableStyleId>
              </a:tblPr>
              <a:tblGrid>
                <a:gridCol w="1099050"/>
                <a:gridCol w="1129425"/>
              </a:tblGrid>
              <a:tr h="370850">
                <a:tc>
                  <a:txBody>
                    <a:bodyPr>
                      <a:noAutofit/>
                    </a:bodyPr>
                    <a:lstStyle/>
                    <a:p>
                      <a:pPr indent="0" lvl="0" marL="0" marR="0" rtl="0" algn="ctr">
                        <a:lnSpc>
                          <a:spcPct val="100000"/>
                        </a:lnSpc>
                        <a:spcBef>
                          <a:spcPts val="0"/>
                        </a:spcBef>
                        <a:spcAft>
                          <a:spcPts val="0"/>
                        </a:spcAft>
                        <a:buClr>
                          <a:srgbClr val="000000"/>
                        </a:buClr>
                        <a:buSzPts val="319"/>
                        <a:buFont typeface="Arial"/>
                        <a:buNone/>
                      </a:pPr>
                      <a:r>
                        <a:rPr lang="en-US" sz="1275" u="none" cap="none" strike="noStrike"/>
                        <a:t>Default Action ID</a:t>
                      </a:r>
                      <a:endParaRPr sz="1400" u="none" cap="none" strike="noStrike"/>
                    </a:p>
                  </a:txBody>
                  <a:tcPr marT="45725" marB="45725" marR="91450" marL="91450"/>
                </a:tc>
                <a:tc>
                  <a:txBody>
                    <a:bodyPr>
                      <a:noAutofit/>
                    </a:bodyPr>
                    <a:lstStyle/>
                    <a:p>
                      <a:pPr indent="0" lvl="0" marL="0" marR="0" rtl="0" algn="ctr">
                        <a:lnSpc>
                          <a:spcPct val="100000"/>
                        </a:lnSpc>
                        <a:spcBef>
                          <a:spcPts val="0"/>
                        </a:spcBef>
                        <a:spcAft>
                          <a:spcPts val="0"/>
                        </a:spcAft>
                        <a:buClr>
                          <a:srgbClr val="000000"/>
                        </a:buClr>
                        <a:buSzPts val="319"/>
                        <a:buFont typeface="Arial"/>
                        <a:buNone/>
                      </a:pPr>
                      <a:r>
                        <a:rPr lang="en-US" sz="1275" u="none" cap="none" strike="noStrike"/>
                        <a:t>Default Action Data</a:t>
                      </a:r>
                      <a:endParaRPr sz="1400" u="none" cap="none" strike="noStrike"/>
                    </a:p>
                  </a:txBody>
                  <a:tcPr marT="45725" marB="45725" marR="91450" marL="91450"/>
                </a:tc>
              </a:tr>
            </a:tbl>
          </a:graphicData>
        </a:graphic>
      </p:graphicFrame>
      <p:cxnSp>
        <p:nvCxnSpPr>
          <p:cNvPr id="2629" name="Google Shape;2629;p168"/>
          <p:cNvCxnSpPr>
            <a:stCxn id="2622" idx="0"/>
          </p:cNvCxnSpPr>
          <p:nvPr/>
        </p:nvCxnSpPr>
        <p:spPr>
          <a:xfrm>
            <a:off x="2133598" y="1961364"/>
            <a:ext cx="586800" cy="303900"/>
          </a:xfrm>
          <a:prstGeom prst="bentConnector2">
            <a:avLst/>
          </a:prstGeom>
          <a:noFill/>
          <a:ln cap="flat" cmpd="sng" w="38100">
            <a:solidFill>
              <a:schemeClr val="accent1"/>
            </a:solidFill>
            <a:prstDash val="solid"/>
            <a:round/>
            <a:headEnd len="sm" w="sm" type="none"/>
            <a:tailEnd len="lg" w="lg" type="triangle"/>
          </a:ln>
        </p:spPr>
      </p:cxnSp>
      <p:sp>
        <p:nvSpPr>
          <p:cNvPr id="2630" name="Google Shape;2630;p168"/>
          <p:cNvSpPr/>
          <p:nvPr/>
        </p:nvSpPr>
        <p:spPr>
          <a:xfrm>
            <a:off x="2697481" y="2265378"/>
            <a:ext cx="45718" cy="88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31" name="Google Shape;2631;p168"/>
          <p:cNvSpPr/>
          <p:nvPr/>
        </p:nvSpPr>
        <p:spPr>
          <a:xfrm>
            <a:off x="5273530" y="2949473"/>
            <a:ext cx="473219" cy="423825"/>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32" name="Google Shape;2632;p168"/>
          <p:cNvSpPr/>
          <p:nvPr/>
        </p:nvSpPr>
        <p:spPr>
          <a:xfrm>
            <a:off x="5251705" y="4259350"/>
            <a:ext cx="473219" cy="371988"/>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2633" name="Google Shape;2633;p168"/>
          <p:cNvCxnSpPr/>
          <p:nvPr/>
        </p:nvCxnSpPr>
        <p:spPr>
          <a:xfrm>
            <a:off x="5396975" y="2429175"/>
            <a:ext cx="676200" cy="296400"/>
          </a:xfrm>
          <a:prstGeom prst="bentConnector3">
            <a:avLst>
              <a:gd fmla="val 101523" name="adj1"/>
            </a:avLst>
          </a:prstGeom>
          <a:noFill/>
          <a:ln cap="flat" cmpd="sng" w="25400">
            <a:solidFill>
              <a:srgbClr val="FF0000"/>
            </a:solidFill>
            <a:prstDash val="solid"/>
            <a:round/>
            <a:headEnd len="sm" w="sm" type="none"/>
            <a:tailEnd len="lg" w="lg" type="triangle"/>
          </a:ln>
        </p:spPr>
      </p:cxnSp>
      <p:sp>
        <p:nvSpPr>
          <p:cNvPr id="2634" name="Google Shape;2634;p168"/>
          <p:cNvSpPr txBox="1"/>
          <p:nvPr/>
        </p:nvSpPr>
        <p:spPr>
          <a:xfrm>
            <a:off x="5373771" y="2045958"/>
            <a:ext cx="3723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Hit</a:t>
            </a:r>
            <a:endParaRPr b="0" i="0" sz="1400" u="none" cap="none" strike="noStrike">
              <a:solidFill>
                <a:srgbClr val="000000"/>
              </a:solidFill>
              <a:latin typeface="Arial"/>
              <a:ea typeface="Arial"/>
              <a:cs typeface="Arial"/>
              <a:sym typeface="Arial"/>
            </a:endParaRPr>
          </a:p>
        </p:txBody>
      </p:sp>
      <p:grpSp>
        <p:nvGrpSpPr>
          <p:cNvPr id="2635" name="Google Shape;2635;p168"/>
          <p:cNvGrpSpPr/>
          <p:nvPr/>
        </p:nvGrpSpPr>
        <p:grpSpPr>
          <a:xfrm>
            <a:off x="3049913" y="748443"/>
            <a:ext cx="1582484" cy="1473157"/>
            <a:chOff x="3049913" y="657712"/>
            <a:chExt cx="1582484" cy="1563888"/>
          </a:xfrm>
        </p:grpSpPr>
        <p:sp>
          <p:nvSpPr>
            <p:cNvPr id="2636" name="Google Shape;2636;p168"/>
            <p:cNvSpPr/>
            <p:nvPr/>
          </p:nvSpPr>
          <p:spPr>
            <a:xfrm>
              <a:off x="3491982" y="1056345"/>
              <a:ext cx="609599" cy="1165255"/>
            </a:xfrm>
            <a:prstGeom prst="upDownArrow">
              <a:avLst>
                <a:gd fmla="val 50000" name="adj1"/>
                <a:gd fmla="val 32787" name="adj2"/>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37" name="Google Shape;2637;p168"/>
            <p:cNvSpPr txBox="1"/>
            <p:nvPr/>
          </p:nvSpPr>
          <p:spPr>
            <a:xfrm>
              <a:off x="3049913" y="657712"/>
              <a:ext cx="158248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Control Plane</a:t>
              </a:r>
              <a:endParaRPr b="0" i="0" sz="1400" u="none" cap="none" strike="noStrike">
                <a:solidFill>
                  <a:srgbClr val="000000"/>
                </a:solidFill>
                <a:latin typeface="Arial"/>
                <a:ea typeface="Arial"/>
                <a:cs typeface="Arial"/>
                <a:sym typeface="Arial"/>
              </a:endParaRPr>
            </a:p>
          </p:txBody>
        </p:sp>
      </p:grpSp>
      <p:sp>
        <p:nvSpPr>
          <p:cNvPr id="2638" name="Google Shape;2638;p168"/>
          <p:cNvSpPr/>
          <p:nvPr/>
        </p:nvSpPr>
        <p:spPr>
          <a:xfrm>
            <a:off x="6361378" y="3756480"/>
            <a:ext cx="498136" cy="350400"/>
          </a:xfrm>
          <a:prstGeom prst="rightArrow">
            <a:avLst>
              <a:gd fmla="val 50000" name="adj1"/>
              <a:gd fmla="val 50000" name="adj2"/>
            </a:avLst>
          </a:prstGeom>
          <a:solidFill>
            <a:schemeClr val="accent3"/>
          </a:solidFill>
          <a:ln cap="flat" cmpd="sng" w="25400">
            <a:solidFill>
              <a:srgbClr val="718840"/>
            </a:solidFill>
            <a:prstDash val="solid"/>
            <a:round/>
            <a:headEnd len="sm" w="sm" type="none"/>
            <a:tailEnd len="sm" w="sm" type="none"/>
          </a:ln>
        </p:spPr>
        <p:txBody>
          <a:bodyPr anchorCtr="0" anchor="ctr" bIns="0" lIns="0" spcFirstLastPara="1" rIns="0" wrap="square" tIns="18275">
            <a:noAutofit/>
          </a:bodyPr>
          <a:lstStyle/>
          <a:p>
            <a:pPr indent="0" lvl="0" marL="0" marR="0" rtl="0" algn="ctr">
              <a:lnSpc>
                <a:spcPct val="80000"/>
              </a:lnSpc>
              <a:spcBef>
                <a:spcPts val="0"/>
              </a:spcBef>
              <a:spcAft>
                <a:spcPts val="0"/>
              </a:spcAft>
              <a:buClr>
                <a:schemeClr val="lt1"/>
              </a:buClr>
              <a:buSzPts val="281"/>
              <a:buFont typeface="Arial"/>
              <a:buNone/>
            </a:pPr>
            <a:r>
              <a:rPr b="0" i="0" lang="en-US" sz="1125" u="none" cap="none" strike="noStrike">
                <a:solidFill>
                  <a:schemeClr val="lt1"/>
                </a:solidFill>
                <a:latin typeface="Arial"/>
                <a:ea typeface="Arial"/>
                <a:cs typeface="Arial"/>
                <a:sym typeface="Arial"/>
              </a:rPr>
              <a:t>Data</a:t>
            </a:r>
            <a:endParaRPr b="0" i="0" sz="1400" u="none" cap="none" strike="noStrike">
              <a:solidFill>
                <a:srgbClr val="000000"/>
              </a:solidFill>
              <a:latin typeface="Arial"/>
              <a:ea typeface="Arial"/>
              <a:cs typeface="Arial"/>
              <a:sym typeface="Arial"/>
            </a:endParaRPr>
          </a:p>
        </p:txBody>
      </p:sp>
      <p:grpSp>
        <p:nvGrpSpPr>
          <p:cNvPr id="2639" name="Google Shape;2639;p168"/>
          <p:cNvGrpSpPr/>
          <p:nvPr/>
        </p:nvGrpSpPr>
        <p:grpSpPr>
          <a:xfrm>
            <a:off x="76200" y="1198579"/>
            <a:ext cx="1066799" cy="3603289"/>
            <a:chOff x="76200" y="1198579"/>
            <a:chExt cx="1066799" cy="3603289"/>
          </a:xfrm>
        </p:grpSpPr>
        <p:sp>
          <p:nvSpPr>
            <p:cNvPr id="2640" name="Google Shape;2640;p168"/>
            <p:cNvSpPr txBox="1"/>
            <p:nvPr/>
          </p:nvSpPr>
          <p:spPr>
            <a:xfrm>
              <a:off x="76200" y="4155537"/>
              <a:ext cx="1066799"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Headers and Metadata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(Input)</a:t>
              </a:r>
              <a:endParaRPr b="0" i="0" sz="1400" u="none" cap="none" strike="noStrike">
                <a:solidFill>
                  <a:srgbClr val="000000"/>
                </a:solidFill>
                <a:latin typeface="Arial"/>
                <a:ea typeface="Arial"/>
                <a:cs typeface="Arial"/>
                <a:sym typeface="Arial"/>
              </a:endParaRPr>
            </a:p>
          </p:txBody>
        </p:sp>
        <p:sp>
          <p:nvSpPr>
            <p:cNvPr id="2641" name="Google Shape;2641;p168"/>
            <p:cNvSpPr/>
            <p:nvPr/>
          </p:nvSpPr>
          <p:spPr>
            <a:xfrm>
              <a:off x="381000" y="1198579"/>
              <a:ext cx="457200" cy="2971799"/>
            </a:xfrm>
            <a:prstGeom prst="rect">
              <a:avLst/>
            </a:prstGeom>
            <a:solidFill>
              <a:schemeClr val="lt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42" name="Google Shape;2642;p168"/>
            <p:cNvSpPr/>
            <p:nvPr/>
          </p:nvSpPr>
          <p:spPr>
            <a:xfrm>
              <a:off x="381000" y="3460080"/>
              <a:ext cx="457200" cy="557898"/>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43" name="Google Shape;2643;p168"/>
            <p:cNvSpPr/>
            <p:nvPr/>
          </p:nvSpPr>
          <p:spPr>
            <a:xfrm>
              <a:off x="381000" y="3137382"/>
              <a:ext cx="457200" cy="152399"/>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44" name="Google Shape;2644;p168"/>
            <p:cNvSpPr/>
            <p:nvPr/>
          </p:nvSpPr>
          <p:spPr>
            <a:xfrm>
              <a:off x="381000" y="2644674"/>
              <a:ext cx="457200" cy="304799"/>
            </a:xfrm>
            <a:prstGeom prst="rect">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2645" name="Google Shape;2645;p168"/>
          <p:cNvGrpSpPr/>
          <p:nvPr/>
        </p:nvGrpSpPr>
        <p:grpSpPr>
          <a:xfrm>
            <a:off x="8039057" y="1198579"/>
            <a:ext cx="1066799" cy="3618130"/>
            <a:chOff x="7810457" y="1198579"/>
            <a:chExt cx="1066799" cy="3618130"/>
          </a:xfrm>
        </p:grpSpPr>
        <p:sp>
          <p:nvSpPr>
            <p:cNvPr id="2646" name="Google Shape;2646;p168"/>
            <p:cNvSpPr txBox="1"/>
            <p:nvPr/>
          </p:nvSpPr>
          <p:spPr>
            <a:xfrm>
              <a:off x="7810457" y="4170378"/>
              <a:ext cx="1066799"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Headers and Metadata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(Output)</a:t>
              </a:r>
              <a:endParaRPr b="0" i="0" sz="1400" u="none" cap="none" strike="noStrike">
                <a:solidFill>
                  <a:srgbClr val="000000"/>
                </a:solidFill>
                <a:latin typeface="Arial"/>
                <a:ea typeface="Arial"/>
                <a:cs typeface="Arial"/>
                <a:sym typeface="Arial"/>
              </a:endParaRPr>
            </a:p>
          </p:txBody>
        </p:sp>
        <p:grpSp>
          <p:nvGrpSpPr>
            <p:cNvPr id="2647" name="Google Shape;2647;p168"/>
            <p:cNvGrpSpPr/>
            <p:nvPr/>
          </p:nvGrpSpPr>
          <p:grpSpPr>
            <a:xfrm>
              <a:off x="8039057" y="1198579"/>
              <a:ext cx="457200" cy="2971799"/>
              <a:chOff x="8039057" y="1198579"/>
              <a:chExt cx="457200" cy="2971799"/>
            </a:xfrm>
          </p:grpSpPr>
          <p:sp>
            <p:nvSpPr>
              <p:cNvPr id="2648" name="Google Shape;2648;p168"/>
              <p:cNvSpPr/>
              <p:nvPr/>
            </p:nvSpPr>
            <p:spPr>
              <a:xfrm>
                <a:off x="8039057" y="1198579"/>
                <a:ext cx="457200" cy="2971799"/>
              </a:xfrm>
              <a:prstGeom prst="rect">
                <a:avLst/>
              </a:prstGeom>
              <a:solidFill>
                <a:schemeClr val="lt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49" name="Google Shape;2649;p168"/>
              <p:cNvSpPr/>
              <p:nvPr/>
            </p:nvSpPr>
            <p:spPr>
              <a:xfrm>
                <a:off x="8039057" y="1512387"/>
                <a:ext cx="457200" cy="219589"/>
              </a:xfrm>
              <a:prstGeom prst="rect">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50" name="Google Shape;2650;p168"/>
              <p:cNvSpPr/>
              <p:nvPr/>
            </p:nvSpPr>
            <p:spPr>
              <a:xfrm>
                <a:off x="8039057" y="2117496"/>
                <a:ext cx="457200" cy="147883"/>
              </a:xfrm>
              <a:prstGeom prst="rect">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51" name="Google Shape;2651;p168"/>
              <p:cNvSpPr/>
              <p:nvPr/>
            </p:nvSpPr>
            <p:spPr>
              <a:xfrm>
                <a:off x="8039057" y="3943350"/>
                <a:ext cx="457200" cy="163528"/>
              </a:xfrm>
              <a:prstGeom prst="rect">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cxnSp>
        <p:nvCxnSpPr>
          <p:cNvPr id="2652" name="Google Shape;2652;p168"/>
          <p:cNvCxnSpPr>
            <a:stCxn id="2614" idx="0"/>
            <a:endCxn id="2649" idx="1"/>
          </p:cNvCxnSpPr>
          <p:nvPr/>
        </p:nvCxnSpPr>
        <p:spPr>
          <a:xfrm flipH="1" rot="10800000">
            <a:off x="7569840" y="1622199"/>
            <a:ext cx="697800" cy="1124400"/>
          </a:xfrm>
          <a:prstGeom prst="bentConnector3">
            <a:avLst>
              <a:gd fmla="val 50000" name="adj1"/>
            </a:avLst>
          </a:prstGeom>
          <a:noFill/>
          <a:ln cap="flat" cmpd="sng" w="25400">
            <a:solidFill>
              <a:srgbClr val="FF0000"/>
            </a:solidFill>
            <a:prstDash val="solid"/>
            <a:round/>
            <a:headEnd len="sm" w="sm" type="none"/>
            <a:tailEnd len="lg" w="lg" type="triangle"/>
          </a:ln>
        </p:spPr>
      </p:cxnSp>
      <p:cxnSp>
        <p:nvCxnSpPr>
          <p:cNvPr id="2653" name="Google Shape;2653;p168"/>
          <p:cNvCxnSpPr>
            <a:stCxn id="2614" idx="0"/>
            <a:endCxn id="2650" idx="1"/>
          </p:cNvCxnSpPr>
          <p:nvPr/>
        </p:nvCxnSpPr>
        <p:spPr>
          <a:xfrm flipH="1" rot="10800000">
            <a:off x="7569840" y="2191299"/>
            <a:ext cx="697800" cy="555300"/>
          </a:xfrm>
          <a:prstGeom prst="bentConnector3">
            <a:avLst>
              <a:gd fmla="val 50002" name="adj1"/>
            </a:avLst>
          </a:prstGeom>
          <a:noFill/>
          <a:ln cap="flat" cmpd="sng" w="25400">
            <a:solidFill>
              <a:srgbClr val="FF0000"/>
            </a:solidFill>
            <a:prstDash val="solid"/>
            <a:round/>
            <a:headEnd len="sm" w="sm" type="none"/>
            <a:tailEnd len="lg" w="lg" type="triangle"/>
          </a:ln>
        </p:spPr>
      </p:cxnSp>
      <p:cxnSp>
        <p:nvCxnSpPr>
          <p:cNvPr id="2654" name="Google Shape;2654;p168"/>
          <p:cNvCxnSpPr>
            <a:stCxn id="2614" idx="0"/>
            <a:endCxn id="2651" idx="1"/>
          </p:cNvCxnSpPr>
          <p:nvPr/>
        </p:nvCxnSpPr>
        <p:spPr>
          <a:xfrm>
            <a:off x="7569840" y="2746599"/>
            <a:ext cx="697800" cy="1278600"/>
          </a:xfrm>
          <a:prstGeom prst="bentConnector3">
            <a:avLst>
              <a:gd fmla="val 50002" name="adj1"/>
            </a:avLst>
          </a:prstGeom>
          <a:noFill/>
          <a:ln cap="flat" cmpd="sng" w="25400">
            <a:solidFill>
              <a:srgbClr val="FF0000"/>
            </a:solidFill>
            <a:prstDash val="solid"/>
            <a:round/>
            <a:headEnd len="sm" w="sm" type="none"/>
            <a:tailEnd len="lg" w="lg" type="triangle"/>
          </a:ln>
        </p:spPr>
      </p:cxnSp>
      <p:grpSp>
        <p:nvGrpSpPr>
          <p:cNvPr id="2655" name="Google Shape;2655;p168"/>
          <p:cNvGrpSpPr/>
          <p:nvPr/>
        </p:nvGrpSpPr>
        <p:grpSpPr>
          <a:xfrm>
            <a:off x="6203414" y="2634231"/>
            <a:ext cx="609602" cy="739067"/>
            <a:chOff x="6203414" y="2634231"/>
            <a:chExt cx="609602" cy="739067"/>
          </a:xfrm>
        </p:grpSpPr>
        <p:sp>
          <p:nvSpPr>
            <p:cNvPr id="2656" name="Google Shape;2656;p168"/>
            <p:cNvSpPr/>
            <p:nvPr/>
          </p:nvSpPr>
          <p:spPr>
            <a:xfrm>
              <a:off x="6203414" y="2634231"/>
              <a:ext cx="609602" cy="739067"/>
            </a:xfrm>
            <a:custGeom>
              <a:rect b="b" l="l" r="r" t="t"/>
              <a:pathLst>
                <a:path extrusionOk="0" h="120000" w="120000">
                  <a:moveTo>
                    <a:pt x="93875" y="0"/>
                  </a:moveTo>
                  <a:lnTo>
                    <a:pt x="120000" y="18922"/>
                  </a:lnTo>
                  <a:lnTo>
                    <a:pt x="93875" y="37844"/>
                  </a:lnTo>
                  <a:lnTo>
                    <a:pt x="93875" y="28382"/>
                  </a:lnTo>
                  <a:lnTo>
                    <a:pt x="75000" y="28382"/>
                  </a:lnTo>
                  <a:lnTo>
                    <a:pt x="75000" y="120000"/>
                  </a:lnTo>
                  <a:lnTo>
                    <a:pt x="0" y="120000"/>
                  </a:lnTo>
                  <a:lnTo>
                    <a:pt x="0" y="101250"/>
                  </a:lnTo>
                  <a:lnTo>
                    <a:pt x="50564" y="101250"/>
                  </a:lnTo>
                  <a:lnTo>
                    <a:pt x="50564" y="28382"/>
                  </a:lnTo>
                  <a:lnTo>
                    <a:pt x="49967" y="28382"/>
                  </a:lnTo>
                  <a:lnTo>
                    <a:pt x="49967" y="9461"/>
                  </a:lnTo>
                  <a:lnTo>
                    <a:pt x="93875" y="9461"/>
                  </a:lnTo>
                  <a:close/>
                </a:path>
              </a:pathLst>
            </a:cu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57" name="Google Shape;2657;p168"/>
            <p:cNvSpPr txBox="1"/>
            <p:nvPr/>
          </p:nvSpPr>
          <p:spPr>
            <a:xfrm rot="5400000">
              <a:off x="6266825" y="2959450"/>
              <a:ext cx="538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250"/>
                <a:buFont typeface="Arial"/>
                <a:buNone/>
              </a:pPr>
              <a:r>
                <a:rPr b="0" i="0" lang="en-US" sz="1000" u="none" cap="none" strike="noStrike">
                  <a:solidFill>
                    <a:schemeClr val="lt1"/>
                  </a:solidFill>
                  <a:latin typeface="Arial"/>
                  <a:ea typeface="Arial"/>
                  <a:cs typeface="Arial"/>
                  <a:sym typeface="Arial"/>
                </a:rPr>
                <a:t>Action ID ID</a:t>
              </a:r>
              <a:endParaRPr b="0" i="0" sz="1400" u="none" cap="none" strike="noStrike">
                <a:solidFill>
                  <a:srgbClr val="000000"/>
                </a:solidFill>
                <a:latin typeface="Arial"/>
                <a:ea typeface="Arial"/>
                <a:cs typeface="Arial"/>
                <a:sym typeface="Arial"/>
              </a:endParaRPr>
            </a:p>
          </p:txBody>
        </p:sp>
      </p:grpSp>
      <p:sp>
        <p:nvSpPr>
          <p:cNvPr id="2658" name="Google Shape;2658;p168"/>
          <p:cNvSpPr/>
          <p:nvPr/>
        </p:nvSpPr>
        <p:spPr>
          <a:xfrm rot="5400000">
            <a:off x="4895764" y="3361616"/>
            <a:ext cx="2354950" cy="654050"/>
          </a:xfrm>
          <a:prstGeom prst="trapezoid">
            <a:avLst>
              <a:gd fmla="val 65566" name="adj"/>
            </a:avLst>
          </a:prstGeom>
          <a:gradFill>
            <a:gsLst>
              <a:gs pos="0">
                <a:srgbClr val="2D5C97"/>
              </a:gs>
              <a:gs pos="80000">
                <a:srgbClr val="3C7AC5"/>
              </a:gs>
              <a:gs pos="100000">
                <a:srgbClr val="397BC9"/>
              </a:gs>
            </a:gsLst>
            <a:lin ang="16200000" scaled="0"/>
          </a:gradFill>
          <a:ln>
            <a:noFill/>
          </a:ln>
          <a:effectLst>
            <a:outerShdw blurRad="39999" rotWithShape="0" dir="5400000" dist="23000">
              <a:srgbClr val="000000">
                <a:alpha val="3333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Hit/Miss Selector</a:t>
            </a:r>
            <a:endParaRPr b="0" i="0" sz="1400" u="none" cap="none" strike="noStrike">
              <a:solidFill>
                <a:srgbClr val="000000"/>
              </a:solidFill>
              <a:latin typeface="Arial"/>
              <a:ea typeface="Arial"/>
              <a:cs typeface="Arial"/>
              <a:sym typeface="Arial"/>
            </a:endParaRPr>
          </a:p>
        </p:txBody>
      </p:sp>
      <p:sp>
        <p:nvSpPr>
          <p:cNvPr id="2659" name="Google Shape;2659;p168"/>
          <p:cNvSpPr/>
          <p:nvPr/>
        </p:nvSpPr>
        <p:spPr>
          <a:xfrm>
            <a:off x="838200" y="1313013"/>
            <a:ext cx="5930364" cy="380998"/>
          </a:xfrm>
          <a:prstGeom prst="rightArrow">
            <a:avLst>
              <a:gd fmla="val 50000" name="adj1"/>
              <a:gd fmla="val 50000" name="adj2"/>
            </a:avLst>
          </a:prstGeom>
          <a:solidFill>
            <a:schemeClr val="lt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25400" lvl="0" marL="2517775" marR="0" rtl="0" algn="ctr">
              <a:lnSpc>
                <a:spcPct val="100000"/>
              </a:lnSpc>
              <a:spcBef>
                <a:spcPts val="0"/>
              </a:spcBef>
              <a:spcAft>
                <a:spcPts val="0"/>
              </a:spcAft>
              <a:buClr>
                <a:schemeClr val="dk2"/>
              </a:buClr>
              <a:buSzPts val="350"/>
              <a:buFont typeface="Arial"/>
              <a:buNone/>
            </a:pPr>
            <a:r>
              <a:rPr b="0" i="0" lang="en-US" sz="1400" u="none" cap="none" strike="noStrike">
                <a:solidFill>
                  <a:schemeClr val="dk2"/>
                </a:solidFill>
                <a:latin typeface="Arial"/>
                <a:ea typeface="Arial"/>
                <a:cs typeface="Arial"/>
                <a:sym typeface="Arial"/>
              </a:rPr>
              <a:t>Headers and Metadata</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5"/>
                                        </p:tgtEl>
                                        <p:attrNameLst>
                                          <p:attrName>style.visibility</p:attrName>
                                        </p:attrNameLst>
                                      </p:cBhvr>
                                      <p:to>
                                        <p:strVal val="visible"/>
                                      </p:to>
                                    </p:set>
                                    <p:animEffect filter="fade" transition="in">
                                      <p:cBhvr>
                                        <p:cTn dur="1000"/>
                                        <p:tgtEl>
                                          <p:spTgt spid="2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8"/>
                                        </p:tgtEl>
                                        <p:attrNameLst>
                                          <p:attrName>style.visibility</p:attrName>
                                        </p:attrNameLst>
                                      </p:cBhvr>
                                      <p:to>
                                        <p:strVal val="visible"/>
                                      </p:to>
                                    </p:set>
                                    <p:animEffect filter="fade" transition="in">
                                      <p:cBhvr>
                                        <p:cTn dur="1000"/>
                                        <p:tgtEl>
                                          <p:spTgt spid="26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9"/>
                                        </p:tgtEl>
                                        <p:attrNameLst>
                                          <p:attrName>style.visibility</p:attrName>
                                        </p:attrNameLst>
                                      </p:cBhvr>
                                      <p:to>
                                        <p:strVal val="visible"/>
                                      </p:to>
                                    </p:set>
                                    <p:animEffect filter="fade" transition="in">
                                      <p:cBhvr>
                                        <p:cTn dur="1000"/>
                                        <p:tgtEl>
                                          <p:spTgt spid="2639"/>
                                        </p:tgtEl>
                                      </p:cBhvr>
                                    </p:animEffect>
                                  </p:childTnLst>
                                </p:cTn>
                              </p:par>
                              <p:par>
                                <p:cTn fill="hold" nodeType="withEffect" presetClass="entr" presetID="10" presetSubtype="0">
                                  <p:stCondLst>
                                    <p:cond delay="0"/>
                                  </p:stCondLst>
                                  <p:childTnLst>
                                    <p:set>
                                      <p:cBhvr>
                                        <p:cTn dur="1" fill="hold">
                                          <p:stCondLst>
                                            <p:cond delay="0"/>
                                          </p:stCondLst>
                                        </p:cTn>
                                        <p:tgtEl>
                                          <p:spTgt spid="2623"/>
                                        </p:tgtEl>
                                        <p:attrNameLst>
                                          <p:attrName>style.visibility</p:attrName>
                                        </p:attrNameLst>
                                      </p:cBhvr>
                                      <p:to>
                                        <p:strVal val="visible"/>
                                      </p:to>
                                    </p:set>
                                    <p:animEffect filter="fade" transition="in">
                                      <p:cBhvr>
                                        <p:cTn dur="500"/>
                                        <p:tgtEl>
                                          <p:spTgt spid="26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24"/>
                                        </p:tgtEl>
                                        <p:attrNameLst>
                                          <p:attrName>style.visibility</p:attrName>
                                        </p:attrNameLst>
                                      </p:cBhvr>
                                      <p:to>
                                        <p:strVal val="visible"/>
                                      </p:to>
                                    </p:set>
                                    <p:animEffect filter="fade" transition="in">
                                      <p:cBhvr>
                                        <p:cTn dur="200"/>
                                        <p:tgtEl>
                                          <p:spTgt spid="2624"/>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2620"/>
                                        </p:tgtEl>
                                        <p:attrNameLst>
                                          <p:attrName>style.visibility</p:attrName>
                                        </p:attrNameLst>
                                      </p:cBhvr>
                                      <p:to>
                                        <p:strVal val="visible"/>
                                      </p:to>
                                    </p:set>
                                    <p:animEffect filter="fade" transition="in">
                                      <p:cBhvr>
                                        <p:cTn dur="200"/>
                                        <p:tgtEl>
                                          <p:spTgt spid="2620"/>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2625"/>
                                        </p:tgtEl>
                                        <p:attrNameLst>
                                          <p:attrName>style.visibility</p:attrName>
                                        </p:attrNameLst>
                                      </p:cBhvr>
                                      <p:to>
                                        <p:strVal val="visible"/>
                                      </p:to>
                                    </p:set>
                                    <p:animEffect filter="fade" transition="in">
                                      <p:cBhvr>
                                        <p:cTn dur="200"/>
                                        <p:tgtEl>
                                          <p:spTgt spid="2625"/>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2621"/>
                                        </p:tgtEl>
                                        <p:attrNameLst>
                                          <p:attrName>style.visibility</p:attrName>
                                        </p:attrNameLst>
                                      </p:cBhvr>
                                      <p:to>
                                        <p:strVal val="visible"/>
                                      </p:to>
                                    </p:set>
                                    <p:animEffect filter="fade" transition="in">
                                      <p:cBhvr>
                                        <p:cTn dur="200"/>
                                        <p:tgtEl>
                                          <p:spTgt spid="2621"/>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626"/>
                                        </p:tgtEl>
                                        <p:attrNameLst>
                                          <p:attrName>style.visibility</p:attrName>
                                        </p:attrNameLst>
                                      </p:cBhvr>
                                      <p:to>
                                        <p:strVal val="visible"/>
                                      </p:to>
                                    </p:set>
                                    <p:animEffect filter="fade" transition="in">
                                      <p:cBhvr>
                                        <p:cTn dur="200"/>
                                        <p:tgtEl>
                                          <p:spTgt spid="262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22"/>
                                        </p:tgtEl>
                                        <p:attrNameLst>
                                          <p:attrName>style.visibility</p:attrName>
                                        </p:attrNameLst>
                                      </p:cBhvr>
                                      <p:to>
                                        <p:strVal val="visible"/>
                                      </p:to>
                                    </p:set>
                                    <p:animEffect filter="fade" transition="in">
                                      <p:cBhvr>
                                        <p:cTn dur="200"/>
                                        <p:tgtEl>
                                          <p:spTgt spid="2622"/>
                                        </p:tgtEl>
                                      </p:cBhvr>
                                    </p:animEffect>
                                  </p:childTnLst>
                                </p:cTn>
                              </p:par>
                            </p:childTnLst>
                          </p:cTn>
                        </p:par>
                        <p:par>
                          <p:cTn fill="hold">
                            <p:stCondLst>
                              <p:cond delay="2200"/>
                            </p:stCondLst>
                            <p:childTnLst>
                              <p:par>
                                <p:cTn fill="hold" nodeType="afterEffect" presetClass="entr" presetID="10" presetSubtype="0">
                                  <p:stCondLst>
                                    <p:cond delay="0"/>
                                  </p:stCondLst>
                                  <p:childTnLst>
                                    <p:set>
                                      <p:cBhvr>
                                        <p:cTn dur="1" fill="hold">
                                          <p:stCondLst>
                                            <p:cond delay="0"/>
                                          </p:stCondLst>
                                        </p:cTn>
                                        <p:tgtEl>
                                          <p:spTgt spid="2629"/>
                                        </p:tgtEl>
                                        <p:attrNameLst>
                                          <p:attrName>style.visibility</p:attrName>
                                        </p:attrNameLst>
                                      </p:cBhvr>
                                      <p:to>
                                        <p:strVal val="visible"/>
                                      </p:to>
                                    </p:set>
                                    <p:animEffect filter="fade" transition="in">
                                      <p:cBhvr>
                                        <p:cTn dur="200"/>
                                        <p:tgtEl>
                                          <p:spTgt spid="2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1"/>
                                        </p:tgtEl>
                                        <p:attrNameLst>
                                          <p:attrName>style.visibility</p:attrName>
                                        </p:attrNameLst>
                                      </p:cBhvr>
                                      <p:to>
                                        <p:strVal val="visible"/>
                                      </p:to>
                                    </p:set>
                                    <p:animEffect filter="fade" transition="in">
                                      <p:cBhvr>
                                        <p:cTn dur="1000"/>
                                        <p:tgtEl>
                                          <p:spTgt spid="2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2"/>
                                        </p:tgtEl>
                                        <p:attrNameLst>
                                          <p:attrName>style.visibility</p:attrName>
                                        </p:attrNameLst>
                                      </p:cBhvr>
                                      <p:to>
                                        <p:strVal val="visible"/>
                                      </p:to>
                                    </p:set>
                                    <p:animEffect filter="fade" transition="in">
                                      <p:cBhvr>
                                        <p:cTn dur="1000"/>
                                        <p:tgtEl>
                                          <p:spTgt spid="2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8"/>
                                        </p:tgtEl>
                                        <p:attrNameLst>
                                          <p:attrName>style.visibility</p:attrName>
                                        </p:attrNameLst>
                                      </p:cBhvr>
                                      <p:to>
                                        <p:strVal val="visible"/>
                                      </p:to>
                                    </p:set>
                                    <p:animEffect filter="fade" transition="in">
                                      <p:cBhvr>
                                        <p:cTn dur="1000"/>
                                        <p:tgtEl>
                                          <p:spTgt spid="265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34"/>
                                        </p:tgtEl>
                                        <p:attrNameLst>
                                          <p:attrName>style.visibility</p:attrName>
                                        </p:attrNameLst>
                                      </p:cBhvr>
                                      <p:to>
                                        <p:strVal val="visible"/>
                                      </p:to>
                                    </p:set>
                                    <p:animEffect filter="fade" transition="in">
                                      <p:cBhvr>
                                        <p:cTn dur="1000"/>
                                        <p:tgtEl>
                                          <p:spTgt spid="2634"/>
                                        </p:tgtEl>
                                      </p:cBhvr>
                                    </p:animEffect>
                                  </p:childTnLst>
                                </p:cTn>
                              </p:par>
                              <p:par>
                                <p:cTn fill="hold" nodeType="withEffect" presetClass="entr" presetID="10" presetSubtype="0">
                                  <p:stCondLst>
                                    <p:cond delay="0"/>
                                  </p:stCondLst>
                                  <p:childTnLst>
                                    <p:set>
                                      <p:cBhvr>
                                        <p:cTn dur="1" fill="hold">
                                          <p:stCondLst>
                                            <p:cond delay="0"/>
                                          </p:stCondLst>
                                        </p:cTn>
                                        <p:tgtEl>
                                          <p:spTgt spid="2633"/>
                                        </p:tgtEl>
                                        <p:attrNameLst>
                                          <p:attrName>style.visibility</p:attrName>
                                        </p:attrNameLst>
                                      </p:cBhvr>
                                      <p:to>
                                        <p:strVal val="visible"/>
                                      </p:to>
                                    </p:set>
                                    <p:animEffect filter="fade" transition="in">
                                      <p:cBhvr>
                                        <p:cTn dur="1000"/>
                                        <p:tgtEl>
                                          <p:spTgt spid="2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8"/>
                                        </p:tgtEl>
                                        <p:attrNameLst>
                                          <p:attrName>style.visibility</p:attrName>
                                        </p:attrNameLst>
                                      </p:cBhvr>
                                      <p:to>
                                        <p:strVal val="visible"/>
                                      </p:to>
                                    </p:set>
                                    <p:animEffect filter="fade" transition="in">
                                      <p:cBhvr>
                                        <p:cTn dur="1000"/>
                                        <p:tgtEl>
                                          <p:spTgt spid="2608"/>
                                        </p:tgtEl>
                                      </p:cBhvr>
                                    </p:animEffect>
                                  </p:childTnLst>
                                </p:cTn>
                              </p:par>
                              <p:par>
                                <p:cTn fill="hold" nodeType="withEffect" presetClass="entr" presetID="10" presetSubtype="0">
                                  <p:stCondLst>
                                    <p:cond delay="0"/>
                                  </p:stCondLst>
                                  <p:childTnLst>
                                    <p:set>
                                      <p:cBhvr>
                                        <p:cTn dur="1" fill="hold">
                                          <p:stCondLst>
                                            <p:cond delay="0"/>
                                          </p:stCondLst>
                                        </p:cTn>
                                        <p:tgtEl>
                                          <p:spTgt spid="2638"/>
                                        </p:tgtEl>
                                        <p:attrNameLst>
                                          <p:attrName>style.visibility</p:attrName>
                                        </p:attrNameLst>
                                      </p:cBhvr>
                                      <p:to>
                                        <p:strVal val="visible"/>
                                      </p:to>
                                    </p:set>
                                    <p:animEffect filter="fade" transition="in">
                                      <p:cBhvr>
                                        <p:cTn dur="1000"/>
                                        <p:tgtEl>
                                          <p:spTgt spid="2638"/>
                                        </p:tgtEl>
                                      </p:cBhvr>
                                    </p:animEffect>
                                  </p:childTnLst>
                                </p:cTn>
                              </p:par>
                              <p:par>
                                <p:cTn fill="hold" nodeType="withEffect" presetClass="entr" presetID="10" presetSubtype="0">
                                  <p:stCondLst>
                                    <p:cond delay="0"/>
                                  </p:stCondLst>
                                  <p:childTnLst>
                                    <p:set>
                                      <p:cBhvr>
                                        <p:cTn dur="1" fill="hold">
                                          <p:stCondLst>
                                            <p:cond delay="0"/>
                                          </p:stCondLst>
                                        </p:cTn>
                                        <p:tgtEl>
                                          <p:spTgt spid="2655"/>
                                        </p:tgtEl>
                                        <p:attrNameLst>
                                          <p:attrName>style.visibility</p:attrName>
                                        </p:attrNameLst>
                                      </p:cBhvr>
                                      <p:to>
                                        <p:strVal val="visible"/>
                                      </p:to>
                                    </p:set>
                                    <p:animEffect filter="fade" transition="in">
                                      <p:cBhvr>
                                        <p:cTn dur="1000"/>
                                        <p:tgtEl>
                                          <p:spTgt spid="2655"/>
                                        </p:tgtEl>
                                      </p:cBhvr>
                                    </p:animEffect>
                                  </p:childTnLst>
                                </p:cTn>
                              </p:par>
                              <p:par>
                                <p:cTn fill="hold" nodeType="withEffect" presetClass="entr" presetID="10" presetSubtype="0">
                                  <p:stCondLst>
                                    <p:cond delay="0"/>
                                  </p:stCondLst>
                                  <p:childTnLst>
                                    <p:set>
                                      <p:cBhvr>
                                        <p:cTn dur="1" fill="hold">
                                          <p:stCondLst>
                                            <p:cond delay="0"/>
                                          </p:stCondLst>
                                        </p:cTn>
                                        <p:tgtEl>
                                          <p:spTgt spid="2659"/>
                                        </p:tgtEl>
                                        <p:attrNameLst>
                                          <p:attrName>style.visibility</p:attrName>
                                        </p:attrNameLst>
                                      </p:cBhvr>
                                      <p:to>
                                        <p:strVal val="visible"/>
                                      </p:to>
                                    </p:set>
                                    <p:animEffect filter="fade" transition="in">
                                      <p:cBhvr>
                                        <p:cTn dur="1000"/>
                                        <p:tgtEl>
                                          <p:spTgt spid="26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2"/>
                                        </p:tgtEl>
                                        <p:attrNameLst>
                                          <p:attrName>style.visibility</p:attrName>
                                        </p:attrNameLst>
                                      </p:cBhvr>
                                      <p:to>
                                        <p:strVal val="visible"/>
                                      </p:to>
                                    </p:set>
                                    <p:animEffect filter="fade" transition="in">
                                      <p:cBhvr>
                                        <p:cTn dur="1000"/>
                                        <p:tgtEl>
                                          <p:spTgt spid="2652"/>
                                        </p:tgtEl>
                                      </p:cBhvr>
                                    </p:animEffect>
                                  </p:childTnLst>
                                </p:cTn>
                              </p:par>
                              <p:par>
                                <p:cTn fill="hold" nodeType="withEffect" presetClass="entr" presetID="10" presetSubtype="0">
                                  <p:stCondLst>
                                    <p:cond delay="0"/>
                                  </p:stCondLst>
                                  <p:childTnLst>
                                    <p:set>
                                      <p:cBhvr>
                                        <p:cTn dur="1" fill="hold">
                                          <p:stCondLst>
                                            <p:cond delay="0"/>
                                          </p:stCondLst>
                                        </p:cTn>
                                        <p:tgtEl>
                                          <p:spTgt spid="2653"/>
                                        </p:tgtEl>
                                        <p:attrNameLst>
                                          <p:attrName>style.visibility</p:attrName>
                                        </p:attrNameLst>
                                      </p:cBhvr>
                                      <p:to>
                                        <p:strVal val="visible"/>
                                      </p:to>
                                    </p:set>
                                    <p:animEffect filter="fade" transition="in">
                                      <p:cBhvr>
                                        <p:cTn dur="1000"/>
                                        <p:tgtEl>
                                          <p:spTgt spid="2653"/>
                                        </p:tgtEl>
                                      </p:cBhvr>
                                    </p:animEffect>
                                  </p:childTnLst>
                                </p:cTn>
                              </p:par>
                              <p:par>
                                <p:cTn fill="hold" nodeType="withEffect" presetClass="entr" presetID="10" presetSubtype="0">
                                  <p:stCondLst>
                                    <p:cond delay="0"/>
                                  </p:stCondLst>
                                  <p:childTnLst>
                                    <p:set>
                                      <p:cBhvr>
                                        <p:cTn dur="1" fill="hold">
                                          <p:stCondLst>
                                            <p:cond delay="0"/>
                                          </p:stCondLst>
                                        </p:cTn>
                                        <p:tgtEl>
                                          <p:spTgt spid="2654"/>
                                        </p:tgtEl>
                                        <p:attrNameLst>
                                          <p:attrName>style.visibility</p:attrName>
                                        </p:attrNameLst>
                                      </p:cBhvr>
                                      <p:to>
                                        <p:strVal val="visible"/>
                                      </p:to>
                                    </p:set>
                                    <p:animEffect filter="fade" transition="in">
                                      <p:cBhvr>
                                        <p:cTn dur="1000"/>
                                        <p:tgtEl>
                                          <p:spTgt spid="2654"/>
                                        </p:tgtEl>
                                      </p:cBhvr>
                                    </p:animEffect>
                                  </p:childTnLst>
                                </p:cTn>
                              </p:par>
                              <p:par>
                                <p:cTn fill="hold" nodeType="withEffect" presetClass="entr" presetID="10" presetSubtype="0">
                                  <p:stCondLst>
                                    <p:cond delay="0"/>
                                  </p:stCondLst>
                                  <p:childTnLst>
                                    <p:set>
                                      <p:cBhvr>
                                        <p:cTn dur="1" fill="hold">
                                          <p:stCondLst>
                                            <p:cond delay="0"/>
                                          </p:stCondLst>
                                        </p:cTn>
                                        <p:tgtEl>
                                          <p:spTgt spid="2645"/>
                                        </p:tgtEl>
                                        <p:attrNameLst>
                                          <p:attrName>style.visibility</p:attrName>
                                        </p:attrNameLst>
                                      </p:cBhvr>
                                      <p:to>
                                        <p:strVal val="visible"/>
                                      </p:to>
                                    </p:set>
                                    <p:animEffect filter="fade" transition="in">
                                      <p:cBhvr>
                                        <p:cTn dur="1000"/>
                                        <p:tgtEl>
                                          <p:spTgt spid="26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4" name="Shape 2664"/>
        <p:cNvGrpSpPr/>
        <p:nvPr/>
      </p:nvGrpSpPr>
      <p:grpSpPr>
        <a:xfrm>
          <a:off x="0" y="0"/>
          <a:ext cx="0" cy="0"/>
          <a:chOff x="0" y="0"/>
          <a:chExt cx="0" cy="0"/>
        </a:xfrm>
      </p:grpSpPr>
      <p:sp>
        <p:nvSpPr>
          <p:cNvPr id="2665" name="Google Shape;2665;p169"/>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Example: IPv4_LPM Table</a:t>
            </a:r>
            <a:endParaRPr b="1" i="0" sz="2700" u="none" cap="none" strike="noStrike">
              <a:solidFill>
                <a:schemeClr val="dk1"/>
              </a:solidFill>
              <a:latin typeface="Arial"/>
              <a:ea typeface="Arial"/>
              <a:cs typeface="Arial"/>
              <a:sym typeface="Arial"/>
            </a:endParaRPr>
          </a:p>
        </p:txBody>
      </p:sp>
      <p:sp>
        <p:nvSpPr>
          <p:cNvPr id="2666" name="Google Shape;2666;p169"/>
          <p:cNvSpPr txBox="1"/>
          <p:nvPr>
            <p:ph idx="1" type="body"/>
          </p:nvPr>
        </p:nvSpPr>
        <p:spPr>
          <a:xfrm>
            <a:off x="5159578" y="742950"/>
            <a:ext cx="3679622"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Data Plane (P4) Program</a:t>
            </a:r>
            <a:endParaRPr b="1" i="0" sz="2100" u="none" cap="none" strike="noStrike">
              <a:solidFill>
                <a:schemeClr val="dk1"/>
              </a:solidFill>
              <a:latin typeface="Arial"/>
              <a:ea typeface="Arial"/>
              <a:cs typeface="Arial"/>
              <a:sym typeface="Arial"/>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Defines the format of the table</a:t>
            </a:r>
            <a:endParaRPr b="0" i="0" sz="1800" u="none" cap="none" strike="noStrike">
              <a:solidFill>
                <a:schemeClr val="dk1"/>
              </a:solidFill>
              <a:latin typeface="Arial"/>
              <a:ea typeface="Arial"/>
              <a:cs typeface="Arial"/>
              <a:sym typeface="Arial"/>
            </a:endParaRPr>
          </a:p>
          <a:p>
            <a:pPr indent="-167640" lvl="2" marL="548640" marR="0" rtl="0" algn="l">
              <a:lnSpc>
                <a:spcPct val="100000"/>
              </a:lnSpc>
              <a:spcBef>
                <a:spcPts val="94"/>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Key Fields</a:t>
            </a:r>
            <a:endParaRPr b="0" i="0" sz="1500" u="none" cap="none" strike="noStrike">
              <a:solidFill>
                <a:schemeClr val="dk1"/>
              </a:solidFill>
              <a:latin typeface="Arial"/>
              <a:ea typeface="Arial"/>
              <a:cs typeface="Arial"/>
              <a:sym typeface="Arial"/>
            </a:endParaRPr>
          </a:p>
          <a:p>
            <a:pPr indent="-167640" lvl="2" marL="548640" marR="0" rtl="0" algn="l">
              <a:lnSpc>
                <a:spcPct val="100000"/>
              </a:lnSpc>
              <a:spcBef>
                <a:spcPts val="76"/>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Actions</a:t>
            </a:r>
            <a:endParaRPr b="0" i="0" sz="1500" u="none" cap="none" strike="noStrike">
              <a:solidFill>
                <a:schemeClr val="dk1"/>
              </a:solidFill>
              <a:latin typeface="Arial"/>
              <a:ea typeface="Arial"/>
              <a:cs typeface="Arial"/>
              <a:sym typeface="Arial"/>
            </a:endParaRPr>
          </a:p>
          <a:p>
            <a:pPr indent="-167640" lvl="2" marL="548640" marR="0" rtl="0" algn="l">
              <a:lnSpc>
                <a:spcPct val="100000"/>
              </a:lnSpc>
              <a:spcBef>
                <a:spcPts val="76"/>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Action Data</a:t>
            </a:r>
            <a:endParaRPr b="0" i="0" sz="1500" u="none" cap="none" strike="noStrike">
              <a:solidFill>
                <a:schemeClr val="dk1"/>
              </a:solidFill>
              <a:latin typeface="Arial"/>
              <a:ea typeface="Arial"/>
              <a:cs typeface="Arial"/>
              <a:sym typeface="Arial"/>
            </a:endParaRPr>
          </a:p>
          <a:p>
            <a:pPr indent="-208280" lvl="1" marL="411480" marR="0" rtl="0" algn="l">
              <a:lnSpc>
                <a:spcPct val="100000"/>
              </a:lnSpc>
              <a:spcBef>
                <a:spcPts val="94"/>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Performs the lookup</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Executes the chosen action</a:t>
            </a:r>
            <a:endParaRPr b="0" i="0" sz="1800" u="none" cap="none" strike="noStrike">
              <a:solidFill>
                <a:schemeClr val="dk1"/>
              </a:solidFill>
              <a:latin typeface="Arial"/>
              <a:ea typeface="Arial"/>
              <a:cs typeface="Arial"/>
              <a:sym typeface="Arial"/>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Control Plane (IP stack, Routing protocols)</a:t>
            </a:r>
            <a:endParaRPr b="1" i="0" sz="2100" u="none" cap="none" strike="noStrike">
              <a:solidFill>
                <a:schemeClr val="dk1"/>
              </a:solidFill>
              <a:latin typeface="Arial"/>
              <a:ea typeface="Arial"/>
              <a:cs typeface="Arial"/>
              <a:sym typeface="Arial"/>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Populates table entries with specific information</a:t>
            </a:r>
            <a:endParaRPr b="0" i="0" sz="1800" u="none" cap="none" strike="noStrike">
              <a:solidFill>
                <a:schemeClr val="dk1"/>
              </a:solidFill>
              <a:latin typeface="Arial"/>
              <a:ea typeface="Arial"/>
              <a:cs typeface="Arial"/>
              <a:sym typeface="Arial"/>
            </a:endParaRPr>
          </a:p>
          <a:p>
            <a:pPr indent="-167640" lvl="2" marL="548640" marR="0" rtl="0" algn="l">
              <a:lnSpc>
                <a:spcPct val="100000"/>
              </a:lnSpc>
              <a:spcBef>
                <a:spcPts val="94"/>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Based on the configuration</a:t>
            </a:r>
            <a:endParaRPr b="0" i="0" sz="1500" u="none" cap="none" strike="noStrike">
              <a:solidFill>
                <a:schemeClr val="dk1"/>
              </a:solidFill>
              <a:latin typeface="Arial"/>
              <a:ea typeface="Arial"/>
              <a:cs typeface="Arial"/>
              <a:sym typeface="Arial"/>
            </a:endParaRPr>
          </a:p>
          <a:p>
            <a:pPr indent="-167640" lvl="2" marL="548640" marR="0" rtl="0" algn="l">
              <a:lnSpc>
                <a:spcPct val="100000"/>
              </a:lnSpc>
              <a:spcBef>
                <a:spcPts val="76"/>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Based on automatic discovery</a:t>
            </a:r>
            <a:endParaRPr b="0" i="0" sz="1500" u="none" cap="none" strike="noStrike">
              <a:solidFill>
                <a:schemeClr val="dk1"/>
              </a:solidFill>
              <a:latin typeface="Arial"/>
              <a:ea typeface="Arial"/>
              <a:cs typeface="Arial"/>
              <a:sym typeface="Arial"/>
            </a:endParaRPr>
          </a:p>
          <a:p>
            <a:pPr indent="-167640" lvl="2" marL="548640" marR="0" rtl="0" algn="l">
              <a:lnSpc>
                <a:spcPct val="100000"/>
              </a:lnSpc>
              <a:spcBef>
                <a:spcPts val="76"/>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Based on protocol calculations</a:t>
            </a:r>
            <a:endParaRPr b="0" i="0" sz="1500" u="none" cap="none" strike="noStrike">
              <a:solidFill>
                <a:schemeClr val="dk1"/>
              </a:solidFill>
              <a:latin typeface="Arial"/>
              <a:ea typeface="Arial"/>
              <a:cs typeface="Arial"/>
              <a:sym typeface="Arial"/>
            </a:endParaRPr>
          </a:p>
          <a:p>
            <a:pPr indent="-191452" lvl="2" marL="548640" marR="0" rtl="0" algn="l">
              <a:lnSpc>
                <a:spcPct val="100000"/>
              </a:lnSpc>
              <a:spcBef>
                <a:spcPts val="76"/>
              </a:spcBef>
              <a:spcAft>
                <a:spcPts val="0"/>
              </a:spcAft>
              <a:buClr>
                <a:srgbClr val="1F1828"/>
              </a:buClr>
              <a:buSzPts val="375"/>
              <a:buFont typeface="Merriweather Sans"/>
              <a:buNone/>
            </a:pPr>
            <a:r>
              <a:t/>
            </a:r>
            <a:endParaRPr b="0" i="0" sz="1500" u="none" cap="none" strike="noStrike">
              <a:solidFill>
                <a:schemeClr val="dk1"/>
              </a:solidFill>
              <a:latin typeface="Arial"/>
              <a:ea typeface="Arial"/>
              <a:cs typeface="Arial"/>
              <a:sym typeface="Arial"/>
            </a:endParaRPr>
          </a:p>
        </p:txBody>
      </p:sp>
      <p:sp>
        <p:nvSpPr>
          <p:cNvPr id="2667" name="Google Shape;2667;p169"/>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graphicFrame>
        <p:nvGraphicFramePr>
          <p:cNvPr id="2668" name="Google Shape;2668;p169"/>
          <p:cNvGraphicFramePr/>
          <p:nvPr/>
        </p:nvGraphicFramePr>
        <p:xfrm>
          <a:off x="209861" y="3143250"/>
          <a:ext cx="3000000" cy="3000000"/>
        </p:xfrm>
        <a:graphic>
          <a:graphicData uri="http://schemas.openxmlformats.org/drawingml/2006/table">
            <a:tbl>
              <a:tblPr bandRow="1" firstRow="1">
                <a:noFill/>
                <a:tableStyleId>{ED0B0E0A-F1DF-4292-B16D-08AFE8AF0768}</a:tableStyleId>
              </a:tblPr>
              <a:tblGrid>
                <a:gridCol w="1079300"/>
                <a:gridCol w="1319125"/>
                <a:gridCol w="2743200"/>
              </a:tblGrid>
              <a:tr h="258000">
                <a:tc>
                  <a:txBody>
                    <a:bodyPr>
                      <a:noAutofit/>
                    </a:bodyPr>
                    <a:lstStyle/>
                    <a:p>
                      <a:pPr indent="0" lvl="0" marL="0" marR="0" rtl="0" algn="ctr">
                        <a:lnSpc>
                          <a:spcPct val="100000"/>
                        </a:lnSpc>
                        <a:spcBef>
                          <a:spcPts val="0"/>
                        </a:spcBef>
                        <a:spcAft>
                          <a:spcPts val="0"/>
                        </a:spcAft>
                        <a:buClr>
                          <a:srgbClr val="000000"/>
                        </a:buClr>
                        <a:buSzPts val="350"/>
                        <a:buFont typeface="Arial"/>
                        <a:buNone/>
                      </a:pPr>
                      <a:r>
                        <a:rPr lang="en-US" sz="1400" u="none" cap="none" strike="noStrike"/>
                        <a:t>Key</a:t>
                      </a:r>
                      <a:endParaRPr sz="1400" u="none" cap="none" strike="noStrike"/>
                    </a:p>
                  </a:txBody>
                  <a:tcPr marT="34300" marB="34300" marR="68575" marL="68575">
                    <a:solidFill>
                      <a:srgbClr val="CC6666"/>
                    </a:solidFill>
                  </a:tcPr>
                </a:tc>
                <a:tc>
                  <a:txBody>
                    <a:bodyPr>
                      <a:noAutofit/>
                    </a:bodyPr>
                    <a:lstStyle/>
                    <a:p>
                      <a:pPr indent="0" lvl="0" marL="0" marR="0" rtl="0" algn="ctr">
                        <a:lnSpc>
                          <a:spcPct val="100000"/>
                        </a:lnSpc>
                        <a:spcBef>
                          <a:spcPts val="0"/>
                        </a:spcBef>
                        <a:spcAft>
                          <a:spcPts val="0"/>
                        </a:spcAft>
                        <a:buClr>
                          <a:srgbClr val="000000"/>
                        </a:buClr>
                        <a:buSzPts val="350"/>
                        <a:buFont typeface="Arial"/>
                        <a:buNone/>
                      </a:pPr>
                      <a:r>
                        <a:rPr lang="en-US" sz="1400" u="none" cap="none" strike="noStrike"/>
                        <a:t>Action</a:t>
                      </a:r>
                      <a:endParaRPr sz="1400" u="none" cap="none" strike="noStrike"/>
                    </a:p>
                  </a:txBody>
                  <a:tcPr marT="34300" marB="34300" marR="68575" marL="68575"/>
                </a:tc>
                <a:tc>
                  <a:txBody>
                    <a:bodyPr>
                      <a:noAutofit/>
                    </a:bodyPr>
                    <a:lstStyle/>
                    <a:p>
                      <a:pPr indent="0" lvl="0" marL="0" marR="0" rtl="0" algn="ctr">
                        <a:lnSpc>
                          <a:spcPct val="100000"/>
                        </a:lnSpc>
                        <a:spcBef>
                          <a:spcPts val="0"/>
                        </a:spcBef>
                        <a:spcAft>
                          <a:spcPts val="0"/>
                        </a:spcAft>
                        <a:buClr>
                          <a:srgbClr val="000000"/>
                        </a:buClr>
                        <a:buSzPts val="350"/>
                        <a:buFont typeface="Arial"/>
                        <a:buNone/>
                      </a:pPr>
                      <a:r>
                        <a:rPr lang="en-US" sz="1400" u="none" cap="none" strike="noStrike"/>
                        <a:t>Action Data</a:t>
                      </a:r>
                      <a:endParaRPr sz="1400" u="none" cap="none" strike="noStrike"/>
                    </a:p>
                  </a:txBody>
                  <a:tcPr marT="34300" marB="34300" marR="68575" marL="68575"/>
                </a:tc>
              </a:tr>
              <a:tr h="258000">
                <a:tc>
                  <a:txBody>
                    <a:bodyPr>
                      <a:noAutofit/>
                    </a:bodyPr>
                    <a:lstStyle/>
                    <a:p>
                      <a:pPr indent="0" lvl="0" marL="0" marR="0" rtl="0" algn="l">
                        <a:lnSpc>
                          <a:spcPct val="100000"/>
                        </a:lnSpc>
                        <a:spcBef>
                          <a:spcPts val="0"/>
                        </a:spcBef>
                        <a:spcAft>
                          <a:spcPts val="0"/>
                        </a:spcAft>
                        <a:buClr>
                          <a:srgbClr val="000000"/>
                        </a:buClr>
                        <a:buSzPts val="350"/>
                        <a:buFont typeface="Arial"/>
                        <a:buNone/>
                      </a:pPr>
                      <a:r>
                        <a:rPr lang="en-US" sz="1400" u="none" cap="none" strike="noStrike"/>
                        <a:t>10.0.1.1/32</a:t>
                      </a:r>
                      <a:endParaRPr sz="1400" u="none" cap="none" strike="noStrike"/>
                    </a:p>
                  </a:txBody>
                  <a:tcPr marT="34300" marB="34300" marR="68575" marL="68575"/>
                </a:tc>
                <a:tc>
                  <a:txBody>
                    <a:bodyPr>
                      <a:noAutofit/>
                    </a:bodyPr>
                    <a:lstStyle/>
                    <a:p>
                      <a:pPr indent="0" lvl="0" marL="0" marR="0" rtl="0" algn="l">
                        <a:lnSpc>
                          <a:spcPct val="100000"/>
                        </a:lnSpc>
                        <a:spcBef>
                          <a:spcPts val="0"/>
                        </a:spcBef>
                        <a:spcAft>
                          <a:spcPts val="0"/>
                        </a:spcAft>
                        <a:buClr>
                          <a:srgbClr val="000000"/>
                        </a:buClr>
                        <a:buSzPts val="350"/>
                        <a:buFont typeface="Arial"/>
                        <a:buNone/>
                      </a:pPr>
                      <a:r>
                        <a:rPr lang="en-US" sz="1400" u="none" cap="none" strike="noStrike"/>
                        <a:t>ipv4_forward</a:t>
                      </a:r>
                      <a:endParaRPr sz="1400" u="none" cap="none" strike="noStrike"/>
                    </a:p>
                  </a:txBody>
                  <a:tcPr marT="34300" marB="34300" marR="68575" marL="68575"/>
                </a:tc>
                <a:tc>
                  <a:txBody>
                    <a:bodyPr>
                      <a:noAutofit/>
                    </a:bodyPr>
                    <a:lstStyle/>
                    <a:p>
                      <a:pPr indent="0" lvl="0" marL="0" marR="0" rtl="0" algn="l">
                        <a:lnSpc>
                          <a:spcPct val="100000"/>
                        </a:lnSpc>
                        <a:spcBef>
                          <a:spcPts val="0"/>
                        </a:spcBef>
                        <a:spcAft>
                          <a:spcPts val="0"/>
                        </a:spcAft>
                        <a:buClr>
                          <a:srgbClr val="000000"/>
                        </a:buClr>
                        <a:buSzPts val="350"/>
                        <a:buFont typeface="Arial"/>
                        <a:buNone/>
                      </a:pPr>
                      <a:r>
                        <a:rPr lang="en-US" sz="1400" u="none" cap="none" strike="noStrike"/>
                        <a:t>dstAddr=00:00:00:00:01:01   port=1</a:t>
                      </a:r>
                      <a:endParaRPr sz="1400" u="none" cap="none" strike="noStrike"/>
                    </a:p>
                  </a:txBody>
                  <a:tcPr marT="34300" marB="34300" marR="68575" marL="68575"/>
                </a:tc>
              </a:tr>
              <a:tr h="258000">
                <a:tc>
                  <a:txBody>
                    <a:bodyPr>
                      <a:noAutofit/>
                    </a:bodyPr>
                    <a:lstStyle/>
                    <a:p>
                      <a:pPr indent="0" lvl="0" marL="0" marR="0" rtl="0" algn="l">
                        <a:lnSpc>
                          <a:spcPct val="100000"/>
                        </a:lnSpc>
                        <a:spcBef>
                          <a:spcPts val="0"/>
                        </a:spcBef>
                        <a:spcAft>
                          <a:spcPts val="0"/>
                        </a:spcAft>
                        <a:buClr>
                          <a:srgbClr val="000000"/>
                        </a:buClr>
                        <a:buSzPts val="350"/>
                        <a:buFont typeface="Arial"/>
                        <a:buNone/>
                      </a:pPr>
                      <a:r>
                        <a:rPr lang="en-US" sz="1400" u="none" cap="none" strike="noStrike"/>
                        <a:t>10.0.1.2/32</a:t>
                      </a:r>
                      <a:endParaRPr sz="1400" u="none" cap="none" strike="noStrike"/>
                    </a:p>
                  </a:txBody>
                  <a:tcPr marT="34300" marB="34300" marR="68575" marL="68575"/>
                </a:tc>
                <a:tc>
                  <a:txBody>
                    <a:bodyPr>
                      <a:noAutofit/>
                    </a:bodyPr>
                    <a:lstStyle/>
                    <a:p>
                      <a:pPr indent="0" lvl="0" marL="0" marR="0" rtl="0" algn="l">
                        <a:lnSpc>
                          <a:spcPct val="100000"/>
                        </a:lnSpc>
                        <a:spcBef>
                          <a:spcPts val="0"/>
                        </a:spcBef>
                        <a:spcAft>
                          <a:spcPts val="0"/>
                        </a:spcAft>
                        <a:buClr>
                          <a:srgbClr val="000000"/>
                        </a:buClr>
                        <a:buSzPts val="350"/>
                        <a:buFont typeface="Arial"/>
                        <a:buNone/>
                      </a:pPr>
                      <a:r>
                        <a:rPr lang="en-US" sz="1400" u="none" cap="none" strike="noStrike"/>
                        <a:t>drop</a:t>
                      </a:r>
                      <a:endParaRPr sz="1400" u="none" cap="none" strike="noStrike"/>
                    </a:p>
                  </a:txBody>
                  <a:tcPr marT="34300" marB="34300" marR="68575" marL="68575"/>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34300" marB="34300" marR="68575" marL="68575"/>
                </a:tc>
              </a:tr>
              <a:tr h="258000">
                <a:tc>
                  <a:txBody>
                    <a:bodyPr>
                      <a:noAutofit/>
                    </a:bodyPr>
                    <a:lstStyle/>
                    <a:p>
                      <a:pPr indent="0" lvl="0" marL="0" marR="0" rtl="0" algn="l">
                        <a:lnSpc>
                          <a:spcPct val="100000"/>
                        </a:lnSpc>
                        <a:spcBef>
                          <a:spcPts val="0"/>
                        </a:spcBef>
                        <a:spcAft>
                          <a:spcPts val="0"/>
                        </a:spcAft>
                        <a:buClr>
                          <a:srgbClr val="000000"/>
                        </a:buClr>
                        <a:buSzPts val="350"/>
                        <a:buFont typeface="Arial"/>
                        <a:buNone/>
                      </a:pPr>
                      <a:r>
                        <a:rPr lang="en-US" sz="1400" u="none" cap="none" strike="noStrike"/>
                        <a:t>*`</a:t>
                      </a:r>
                      <a:endParaRPr sz="1400" u="none" cap="none" strike="noStrike"/>
                    </a:p>
                  </a:txBody>
                  <a:tcPr marT="34300" marB="34300" marR="68575" marL="68575"/>
                </a:tc>
                <a:tc>
                  <a:txBody>
                    <a:bodyPr>
                      <a:noAutofit/>
                    </a:bodyPr>
                    <a:lstStyle/>
                    <a:p>
                      <a:pPr indent="0" lvl="0" marL="0" marR="0" rtl="0" algn="l">
                        <a:lnSpc>
                          <a:spcPct val="100000"/>
                        </a:lnSpc>
                        <a:spcBef>
                          <a:spcPts val="0"/>
                        </a:spcBef>
                        <a:spcAft>
                          <a:spcPts val="0"/>
                        </a:spcAft>
                        <a:buClr>
                          <a:srgbClr val="000000"/>
                        </a:buClr>
                        <a:buSzPts val="350"/>
                        <a:buFont typeface="Arial"/>
                        <a:buNone/>
                      </a:pPr>
                      <a:r>
                        <a:rPr lang="en-US" sz="1400" u="none" cap="none" strike="noStrike"/>
                        <a:t>NoAction</a:t>
                      </a:r>
                      <a:endParaRPr sz="1400" u="none" cap="none" strike="noStrike"/>
                    </a:p>
                  </a:txBody>
                  <a:tcPr marT="34300" marB="34300" marR="68575" marL="68575"/>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34300" marB="34300" marR="68575" marL="68575"/>
                </a:tc>
              </a:tr>
            </a:tbl>
          </a:graphicData>
        </a:graphic>
      </p:graphicFrame>
      <p:grpSp>
        <p:nvGrpSpPr>
          <p:cNvPr id="2669" name="Google Shape;2669;p169"/>
          <p:cNvGrpSpPr/>
          <p:nvPr/>
        </p:nvGrpSpPr>
        <p:grpSpPr>
          <a:xfrm>
            <a:off x="472997" y="1325358"/>
            <a:ext cx="4686581" cy="1011146"/>
            <a:chOff x="674557" y="1448576"/>
            <a:chExt cx="2985659" cy="644167"/>
          </a:xfrm>
        </p:grpSpPr>
        <p:grpSp>
          <p:nvGrpSpPr>
            <p:cNvPr id="2670" name="Google Shape;2670;p169"/>
            <p:cNvGrpSpPr/>
            <p:nvPr/>
          </p:nvGrpSpPr>
          <p:grpSpPr>
            <a:xfrm>
              <a:off x="674557" y="1448576"/>
              <a:ext cx="826773" cy="608070"/>
              <a:chOff x="1297454" y="730889"/>
              <a:chExt cx="1428861" cy="1050886"/>
            </a:xfrm>
          </p:grpSpPr>
          <p:pic>
            <p:nvPicPr>
              <p:cNvPr descr="C:\Users\ecoffey\AppData\Local\Temp\Rar$DRa0.430\Cisco Icons November\30104_Device_www_server_3135\Png_256\30104_Device_www_server_3135_warning_256.png" id="2671" name="Google Shape;2671;p169"/>
              <p:cNvPicPr preferRelativeResize="0"/>
              <p:nvPr/>
            </p:nvPicPr>
            <p:blipFill rotWithShape="1">
              <a:blip r:embed="rId3">
                <a:alphaModFix/>
              </a:blip>
              <a:srcRect b="0" l="0" r="0" t="0"/>
              <a:stretch/>
            </p:blipFill>
            <p:spPr>
              <a:xfrm>
                <a:off x="1678748" y="1198787"/>
                <a:ext cx="677410" cy="582988"/>
              </a:xfrm>
              <a:prstGeom prst="rect">
                <a:avLst/>
              </a:prstGeom>
              <a:noFill/>
              <a:ln>
                <a:noFill/>
              </a:ln>
            </p:spPr>
          </p:pic>
          <p:sp>
            <p:nvSpPr>
              <p:cNvPr id="2672" name="Google Shape;2672;p169"/>
              <p:cNvSpPr txBox="1"/>
              <p:nvPr/>
            </p:nvSpPr>
            <p:spPr>
              <a:xfrm>
                <a:off x="1297454" y="730889"/>
                <a:ext cx="1428861" cy="5910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10.0.1.1</a:t>
                </a:r>
                <a:endParaRPr b="0" i="0" sz="1400" u="none" cap="none" strike="noStrike">
                  <a:solidFill>
                    <a:srgbClr val="000000"/>
                  </a:solidFill>
                  <a:latin typeface="Arial"/>
                  <a:ea typeface="Arial"/>
                  <a:cs typeface="Arial"/>
                  <a:sym typeface="Arial"/>
                </a:endParaRPr>
              </a:p>
            </p:txBody>
          </p:sp>
        </p:grpSp>
        <p:grpSp>
          <p:nvGrpSpPr>
            <p:cNvPr id="2673" name="Google Shape;2673;p169"/>
            <p:cNvGrpSpPr/>
            <p:nvPr/>
          </p:nvGrpSpPr>
          <p:grpSpPr>
            <a:xfrm>
              <a:off x="2756296" y="1467469"/>
              <a:ext cx="903920" cy="589176"/>
              <a:chOff x="1258658" y="763540"/>
              <a:chExt cx="1562189" cy="1018235"/>
            </a:xfrm>
          </p:grpSpPr>
          <p:pic>
            <p:nvPicPr>
              <p:cNvPr descr="C:\Users\ecoffey\AppData\Local\Temp\Rar$DRa0.430\Cisco Icons November\30104_Device_www_server_3135\Png_256\30104_Device_www_server_3135_warning_256.png" id="2674" name="Google Shape;2674;p169"/>
              <p:cNvPicPr preferRelativeResize="0"/>
              <p:nvPr/>
            </p:nvPicPr>
            <p:blipFill rotWithShape="1">
              <a:blip r:embed="rId3">
                <a:alphaModFix/>
              </a:blip>
              <a:srcRect b="0" l="0" r="0" t="0"/>
              <a:stretch/>
            </p:blipFill>
            <p:spPr>
              <a:xfrm>
                <a:off x="1678748" y="1198787"/>
                <a:ext cx="677410" cy="582988"/>
              </a:xfrm>
              <a:prstGeom prst="rect">
                <a:avLst/>
              </a:prstGeom>
              <a:noFill/>
              <a:ln>
                <a:noFill/>
              </a:ln>
            </p:spPr>
          </p:pic>
          <p:sp>
            <p:nvSpPr>
              <p:cNvPr id="2675" name="Google Shape;2675;p169"/>
              <p:cNvSpPr txBox="1"/>
              <p:nvPr/>
            </p:nvSpPr>
            <p:spPr>
              <a:xfrm>
                <a:off x="1258658" y="763540"/>
                <a:ext cx="1562189" cy="31914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10.0.1.2</a:t>
                </a:r>
                <a:endParaRPr b="0" i="0" sz="1400" u="none" cap="none" strike="noStrike">
                  <a:solidFill>
                    <a:srgbClr val="000000"/>
                  </a:solidFill>
                  <a:latin typeface="Arial"/>
                  <a:ea typeface="Arial"/>
                  <a:cs typeface="Arial"/>
                  <a:sym typeface="Arial"/>
                </a:endParaRPr>
              </a:p>
            </p:txBody>
          </p:sp>
        </p:grpSp>
        <p:cxnSp>
          <p:nvCxnSpPr>
            <p:cNvPr id="2676" name="Google Shape;2676;p169"/>
            <p:cNvCxnSpPr>
              <a:stCxn id="2671" idx="3"/>
              <a:endCxn id="2674" idx="1"/>
            </p:cNvCxnSpPr>
            <p:nvPr/>
          </p:nvCxnSpPr>
          <p:spPr>
            <a:xfrm>
              <a:off x="1287148" y="1887980"/>
              <a:ext cx="1712100" cy="300"/>
            </a:xfrm>
            <a:prstGeom prst="bentConnector3">
              <a:avLst>
                <a:gd fmla="val -4405" name="adj1"/>
              </a:avLst>
            </a:prstGeom>
            <a:noFill/>
            <a:ln cap="flat" cmpd="sng" w="25400">
              <a:solidFill>
                <a:srgbClr val="FF0000"/>
              </a:solidFill>
              <a:prstDash val="solid"/>
              <a:round/>
              <a:headEnd len="sm" w="sm" type="none"/>
              <a:tailEnd len="sm" w="sm" type="none"/>
            </a:ln>
          </p:spPr>
        </p:cxnSp>
        <p:pic>
          <p:nvPicPr>
            <p:cNvPr descr="C:\Users\ecoffey\AppData\Local\Temp\Rar$DRa0.583\Cisco Icons November\30067_Device_router_3057\Png_256\30067_Device_router_3057_unknown_256.png" id="2677" name="Google Shape;2677;p169"/>
            <p:cNvPicPr preferRelativeResize="0"/>
            <p:nvPr/>
          </p:nvPicPr>
          <p:blipFill rotWithShape="1">
            <a:blip r:embed="rId4">
              <a:alphaModFix/>
            </a:blip>
            <a:srcRect b="0" l="0" r="0" t="0"/>
            <a:stretch/>
          </p:blipFill>
          <p:spPr>
            <a:xfrm>
              <a:off x="1838430" y="1692585"/>
              <a:ext cx="707847" cy="400158"/>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2" name="Shape 2682"/>
        <p:cNvGrpSpPr/>
        <p:nvPr/>
      </p:nvGrpSpPr>
      <p:grpSpPr>
        <a:xfrm>
          <a:off x="0" y="0"/>
          <a:ext cx="0" cy="0"/>
          <a:chOff x="0" y="0"/>
          <a:chExt cx="0" cy="0"/>
        </a:xfrm>
      </p:grpSpPr>
      <p:sp>
        <p:nvSpPr>
          <p:cNvPr id="2683" name="Google Shape;2683;p170"/>
          <p:cNvSpPr txBox="1"/>
          <p:nvPr>
            <p:ph idx="1" type="body"/>
          </p:nvPr>
        </p:nvSpPr>
        <p:spPr>
          <a:xfrm>
            <a:off x="152400" y="742950"/>
            <a:ext cx="8686800" cy="298887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table </a:t>
            </a:r>
            <a:r>
              <a:rPr b="0" i="0" lang="en-US" sz="1400" u="none" cap="none" strike="noStrike">
                <a:solidFill>
                  <a:schemeClr val="dk1"/>
                </a:solidFill>
                <a:latin typeface="Consolas"/>
                <a:ea typeface="Consolas"/>
                <a:cs typeface="Consolas"/>
                <a:sym typeface="Consolas"/>
              </a:rPr>
              <a:t>ipv4_lpm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key</a:t>
            </a:r>
            <a:r>
              <a:rPr b="0" i="0" lang="en-US" sz="1400" u="none" cap="none" strike="noStrike">
                <a:solidFill>
                  <a:schemeClr val="dk1"/>
                </a:solidFill>
                <a:latin typeface="Consolas"/>
                <a:ea typeface="Consolas"/>
                <a:cs typeface="Consolas"/>
                <a:sym typeface="Consolas"/>
              </a:rPr>
              <a:t> =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hdr.ipv4.dstAddr: lpm;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actions </a:t>
            </a:r>
            <a:r>
              <a:rPr b="0" i="0" lang="en-US" sz="1400" u="none" cap="none" strike="noStrike">
                <a:solidFill>
                  <a:schemeClr val="dk1"/>
                </a:solidFill>
                <a:latin typeface="Consolas"/>
                <a:ea typeface="Consolas"/>
                <a:cs typeface="Consolas"/>
                <a:sym typeface="Consolas"/>
              </a:rPr>
              <a: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ipv4_forward;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drop;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NoAction;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size</a:t>
            </a:r>
            <a:r>
              <a:rPr b="0" i="0" lang="en-US" sz="1400" u="none" cap="none" strike="noStrike">
                <a:solidFill>
                  <a:schemeClr val="dk1"/>
                </a:solidFill>
                <a:latin typeface="Consolas"/>
                <a:ea typeface="Consolas"/>
                <a:cs typeface="Consolas"/>
                <a:sym typeface="Consolas"/>
              </a:rPr>
              <a:t> = 1024;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default_action </a:t>
            </a:r>
            <a:r>
              <a:rPr b="0" i="0" lang="en-US" sz="1400" u="none" cap="none" strike="noStrike">
                <a:solidFill>
                  <a:schemeClr val="dk1"/>
                </a:solidFill>
                <a:latin typeface="Consolas"/>
                <a:ea typeface="Consolas"/>
                <a:cs typeface="Consolas"/>
                <a:sym typeface="Consolas"/>
              </a:rPr>
              <a:t>= NoAction();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p:txBody>
      </p:sp>
      <p:sp>
        <p:nvSpPr>
          <p:cNvPr id="2684" name="Google Shape;2684;p170"/>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IPv4_LPM Table</a:t>
            </a:r>
            <a:endParaRPr b="1" i="0" sz="2700" u="none" cap="none" strike="noStrike">
              <a:solidFill>
                <a:schemeClr val="dk1"/>
              </a:solidFill>
              <a:latin typeface="Arial"/>
              <a:ea typeface="Arial"/>
              <a:cs typeface="Arial"/>
              <a:sym typeface="Arial"/>
            </a:endParaRPr>
          </a:p>
        </p:txBody>
      </p:sp>
      <p:sp>
        <p:nvSpPr>
          <p:cNvPr id="2685" name="Google Shape;2685;p170"/>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9" name="Shape 2689"/>
        <p:cNvGrpSpPr/>
        <p:nvPr/>
      </p:nvGrpSpPr>
      <p:grpSpPr>
        <a:xfrm>
          <a:off x="0" y="0"/>
          <a:ext cx="0" cy="0"/>
          <a:chOff x="0" y="0"/>
          <a:chExt cx="0" cy="0"/>
        </a:xfrm>
      </p:grpSpPr>
      <p:sp>
        <p:nvSpPr>
          <p:cNvPr id="2690" name="Google Shape;2690;p171"/>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38"/>
              <a:buFont typeface="Merriweather Sans"/>
              <a:buNone/>
            </a:pPr>
            <a:r>
              <a:rPr b="0" i="0" lang="en-US" sz="1350" u="none" cap="none" strike="noStrike">
                <a:solidFill>
                  <a:srgbClr val="C00000"/>
                </a:solidFill>
                <a:latin typeface="Consolas"/>
                <a:ea typeface="Consolas"/>
                <a:cs typeface="Consolas"/>
                <a:sym typeface="Consolas"/>
              </a:rPr>
              <a:t>/* core.p4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0744B8"/>
                </a:solidFill>
                <a:latin typeface="Consolas"/>
                <a:ea typeface="Consolas"/>
                <a:cs typeface="Consolas"/>
                <a:sym typeface="Consolas"/>
              </a:rPr>
              <a:t>match_kind </a:t>
            </a:r>
            <a:r>
              <a:rPr b="0" i="0" lang="en-US" sz="135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exact,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ternary,</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lpm</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t/>
            </a:r>
            <a:endParaRPr b="0" i="0" sz="135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C00000"/>
                </a:solidFill>
                <a:latin typeface="Consolas"/>
                <a:ea typeface="Consolas"/>
                <a:cs typeface="Consolas"/>
                <a:sym typeface="Consolas"/>
              </a:rPr>
              <a:t>/* v1model.p4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0744B8"/>
                </a:solidFill>
                <a:latin typeface="Consolas"/>
                <a:ea typeface="Consolas"/>
                <a:cs typeface="Consolas"/>
                <a:sym typeface="Consolas"/>
              </a:rPr>
              <a:t>match_kind </a:t>
            </a:r>
            <a:r>
              <a:rPr b="0" i="0" lang="en-US" sz="135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range,</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selector</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t/>
            </a:r>
            <a:endParaRPr b="0" i="0" sz="1350" u="none" cap="none" strike="noStrike">
              <a:solidFill>
                <a:srgbClr val="C00000"/>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C00000"/>
                </a:solidFill>
                <a:latin typeface="Consolas"/>
                <a:ea typeface="Consolas"/>
                <a:cs typeface="Consolas"/>
                <a:sym typeface="Consolas"/>
              </a:rPr>
              <a:t>/* Some other architecture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0744B8"/>
                </a:solidFill>
                <a:latin typeface="Consolas"/>
                <a:ea typeface="Consolas"/>
                <a:cs typeface="Consolas"/>
                <a:sym typeface="Consolas"/>
              </a:rPr>
              <a:t>match_kind </a:t>
            </a:r>
            <a:r>
              <a:rPr b="0" i="0" lang="en-US" sz="135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regexp,</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fuzzy</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p:txBody>
      </p:sp>
      <p:sp>
        <p:nvSpPr>
          <p:cNvPr id="2691" name="Google Shape;2691;p171"/>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Match Kinds</a:t>
            </a:r>
            <a:endParaRPr b="1" i="0" sz="2700" u="none" cap="none" strike="noStrike">
              <a:solidFill>
                <a:schemeClr val="dk1"/>
              </a:solidFill>
              <a:latin typeface="Arial"/>
              <a:ea typeface="Arial"/>
              <a:cs typeface="Arial"/>
              <a:sym typeface="Arial"/>
            </a:endParaRPr>
          </a:p>
        </p:txBody>
      </p:sp>
      <p:sp>
        <p:nvSpPr>
          <p:cNvPr id="2692" name="Google Shape;2692;p171"/>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693" name="Google Shape;2693;p171"/>
          <p:cNvSpPr txBox="1"/>
          <p:nvPr>
            <p:ph idx="2" type="body"/>
          </p:nvPr>
        </p:nvSpPr>
        <p:spPr>
          <a:xfrm>
            <a:off x="4572000" y="742950"/>
            <a:ext cx="4284134" cy="41148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The type </a:t>
            </a:r>
            <a:r>
              <a:rPr b="1" i="0" lang="en-US" sz="1500" u="none" cap="none" strike="noStrike">
                <a:solidFill>
                  <a:schemeClr val="dk1"/>
                </a:solidFill>
                <a:latin typeface="Consolas"/>
                <a:ea typeface="Consolas"/>
                <a:cs typeface="Consolas"/>
                <a:sym typeface="Consolas"/>
              </a:rPr>
              <a:t>match_kind</a:t>
            </a:r>
            <a:r>
              <a:rPr b="1" i="0" lang="en-US" sz="1500" u="none" cap="none" strike="noStrike">
                <a:solidFill>
                  <a:schemeClr val="dk1"/>
                </a:solidFill>
                <a:latin typeface="Arial"/>
                <a:ea typeface="Arial"/>
                <a:cs typeface="Arial"/>
                <a:sym typeface="Arial"/>
              </a:rPr>
              <a:t> is special in P4</a:t>
            </a:r>
            <a:endParaRPr b="1" i="0" sz="15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3F3151"/>
              </a:buClr>
              <a:buSzPts val="1500"/>
              <a:buFont typeface="Merriweather Sans"/>
              <a:buNone/>
            </a:pPr>
            <a:r>
              <a:t/>
            </a:r>
            <a:endParaRPr b="1" i="0" sz="15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The standard library (</a:t>
            </a:r>
            <a:r>
              <a:rPr b="0" i="0" lang="en-US" sz="1500" u="none" cap="none" strike="noStrike">
                <a:solidFill>
                  <a:schemeClr val="dk1"/>
                </a:solidFill>
                <a:latin typeface="Consolas"/>
                <a:ea typeface="Consolas"/>
                <a:cs typeface="Consolas"/>
                <a:sym typeface="Consolas"/>
              </a:rPr>
              <a:t>core.p4</a:t>
            </a:r>
            <a:r>
              <a:rPr b="1" i="0" lang="en-US" sz="1500" u="none" cap="none" strike="noStrike">
                <a:solidFill>
                  <a:schemeClr val="dk1"/>
                </a:solidFill>
                <a:latin typeface="Arial"/>
                <a:ea typeface="Arial"/>
                <a:cs typeface="Arial"/>
                <a:sym typeface="Arial"/>
              </a:rPr>
              <a:t>) defines three standard match kinds</a:t>
            </a:r>
            <a:endParaRPr b="1" i="0" sz="1500" u="none" cap="none" strike="noStrike">
              <a:solidFill>
                <a:schemeClr val="dk1"/>
              </a:solidFill>
              <a:latin typeface="Arial"/>
              <a:ea typeface="Arial"/>
              <a:cs typeface="Arial"/>
              <a:sym typeface="Arial"/>
            </a:endParaRPr>
          </a:p>
          <a:p>
            <a:pPr indent="-139700" lvl="1" marL="342900" marR="0" rtl="0" algn="l">
              <a:lnSpc>
                <a:spcPct val="100000"/>
              </a:lnSpc>
              <a:spcBef>
                <a:spcPts val="131"/>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Exact match</a:t>
            </a:r>
            <a:endParaRPr b="0" i="0" sz="1350" u="none" cap="none" strike="noStrike">
              <a:solidFill>
                <a:schemeClr val="dk1"/>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Ternary match</a:t>
            </a:r>
            <a:endParaRPr b="0" i="0" sz="1350" u="none" cap="none" strike="noStrike">
              <a:solidFill>
                <a:schemeClr val="dk1"/>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LPM match</a:t>
            </a:r>
            <a:endParaRPr b="0" i="0" sz="1350" u="none" cap="none" strike="noStrike">
              <a:solidFill>
                <a:schemeClr val="dk1"/>
              </a:solidFill>
              <a:latin typeface="Arial"/>
              <a:ea typeface="Arial"/>
              <a:cs typeface="Arial"/>
              <a:sym typeface="Arial"/>
            </a:endParaRPr>
          </a:p>
          <a:p>
            <a:pPr indent="-219410" lvl="1" marL="342900" marR="0" rtl="0" algn="l">
              <a:lnSpc>
                <a:spcPct val="100000"/>
              </a:lnSpc>
              <a:spcBef>
                <a:spcPts val="112"/>
              </a:spcBef>
              <a:spcAft>
                <a:spcPts val="0"/>
              </a:spcAft>
              <a:buClr>
                <a:srgbClr val="205867"/>
              </a:buClr>
              <a:buSzPts val="1255"/>
              <a:buFont typeface="Merriweather Sans"/>
              <a:buNone/>
            </a:pPr>
            <a:r>
              <a:t/>
            </a:r>
            <a:endParaRPr b="0" i="0" sz="1350" u="none" cap="none" strike="noStrike">
              <a:solidFill>
                <a:schemeClr val="dk1"/>
              </a:solidFill>
              <a:latin typeface="Arial"/>
              <a:ea typeface="Arial"/>
              <a:cs typeface="Arial"/>
              <a:sym typeface="Arial"/>
            </a:endParaRPr>
          </a:p>
          <a:p>
            <a:pPr indent="-173736" lvl="0" marL="173736" marR="0" rtl="0" algn="l">
              <a:lnSpc>
                <a:spcPct val="100000"/>
              </a:lnSpc>
              <a:spcBef>
                <a:spcPts val="0"/>
              </a:spcBef>
              <a:spcAft>
                <a:spcPts val="0"/>
              </a:spcAft>
              <a:buClr>
                <a:srgbClr val="205867"/>
              </a:buClr>
              <a:buSzPts val="1750"/>
              <a:buFont typeface="Arial"/>
              <a:buChar char="•"/>
            </a:pPr>
            <a:r>
              <a:rPr b="1" i="0" lang="en-US" sz="1500" u="none" cap="none" strike="noStrike">
                <a:solidFill>
                  <a:schemeClr val="dk1"/>
                </a:solidFill>
                <a:latin typeface="Arial"/>
                <a:ea typeface="Arial"/>
                <a:cs typeface="Arial"/>
                <a:sym typeface="Arial"/>
              </a:rPr>
              <a:t>The architecture (</a:t>
            </a:r>
            <a:r>
              <a:rPr b="0" i="0" lang="en-US" sz="1500" u="none" cap="none" strike="noStrike">
                <a:solidFill>
                  <a:schemeClr val="dk1"/>
                </a:solidFill>
                <a:latin typeface="Consolas"/>
                <a:ea typeface="Consolas"/>
                <a:cs typeface="Consolas"/>
                <a:sym typeface="Consolas"/>
              </a:rPr>
              <a:t>v</a:t>
            </a:r>
            <a:r>
              <a:rPr b="0" i="0" lang="en-US" sz="1650" u="none" cap="none" strike="noStrike">
                <a:solidFill>
                  <a:schemeClr val="dk1"/>
                </a:solidFill>
                <a:latin typeface="Consolas"/>
                <a:ea typeface="Consolas"/>
                <a:cs typeface="Consolas"/>
                <a:sym typeface="Consolas"/>
              </a:rPr>
              <a:t>1model.p4</a:t>
            </a:r>
            <a:r>
              <a:rPr b="1" i="0" lang="en-US" sz="1650" u="none" cap="none" strike="noStrike">
                <a:solidFill>
                  <a:schemeClr val="dk1"/>
                </a:solidFill>
                <a:latin typeface="Arial"/>
                <a:ea typeface="Arial"/>
                <a:cs typeface="Arial"/>
                <a:sym typeface="Arial"/>
              </a:rPr>
              <a:t>) defines two additional match kinds:</a:t>
            </a:r>
            <a:endParaRPr b="1" i="0" sz="1500" u="none" cap="none" strike="noStrike">
              <a:solidFill>
                <a:schemeClr val="dk1"/>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range</a:t>
            </a:r>
            <a:endParaRPr b="0" i="0" sz="1350" u="none" cap="none" strike="noStrike">
              <a:solidFill>
                <a:schemeClr val="dk1"/>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selector</a:t>
            </a:r>
            <a:endParaRPr b="0" i="0" sz="1350" u="none" cap="none" strike="noStrike">
              <a:solidFill>
                <a:schemeClr val="dk1"/>
              </a:solidFill>
              <a:latin typeface="Arial"/>
              <a:ea typeface="Arial"/>
              <a:cs typeface="Arial"/>
              <a:sym typeface="Arial"/>
            </a:endParaRPr>
          </a:p>
          <a:p>
            <a:pPr indent="-219410" lvl="1" marL="342900" marR="0" rtl="0" algn="l">
              <a:lnSpc>
                <a:spcPct val="100000"/>
              </a:lnSpc>
              <a:spcBef>
                <a:spcPts val="112"/>
              </a:spcBef>
              <a:spcAft>
                <a:spcPts val="0"/>
              </a:spcAft>
              <a:buClr>
                <a:srgbClr val="205867"/>
              </a:buClr>
              <a:buSzPts val="1255"/>
              <a:buFont typeface="Merriweather Sans"/>
              <a:buNone/>
            </a:pPr>
            <a:r>
              <a:t/>
            </a:r>
            <a:endParaRPr b="0" i="0" sz="1350" u="none" cap="none" strike="noStrike">
              <a:solidFill>
                <a:schemeClr val="dk1"/>
              </a:solidFill>
              <a:latin typeface="Arial"/>
              <a:ea typeface="Arial"/>
              <a:cs typeface="Arial"/>
              <a:sym typeface="Arial"/>
            </a:endParaRPr>
          </a:p>
          <a:p>
            <a:pPr indent="-171450" lvl="0" marL="171450" marR="0" rtl="0" algn="l">
              <a:lnSpc>
                <a:spcPct val="100000"/>
              </a:lnSpc>
              <a:spcBef>
                <a:spcPts val="131"/>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Other architectures may define (and provide implementation for) additional match kinds</a:t>
            </a:r>
            <a:endParaRPr b="1" i="0" sz="15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75"/>
              <a:buFont typeface="Merriweather Sans"/>
              <a:buNone/>
            </a:pPr>
            <a:r>
              <a:t/>
            </a:r>
            <a:endParaRPr b="1" i="0" sz="1500" u="none" cap="none" strike="noStrike">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8" name="Shape 2698"/>
        <p:cNvGrpSpPr/>
        <p:nvPr/>
      </p:nvGrpSpPr>
      <p:grpSpPr>
        <a:xfrm>
          <a:off x="0" y="0"/>
          <a:ext cx="0" cy="0"/>
          <a:chOff x="0" y="0"/>
          <a:chExt cx="0" cy="0"/>
        </a:xfrm>
      </p:grpSpPr>
      <p:sp>
        <p:nvSpPr>
          <p:cNvPr id="2699" name="Google Shape;2699;p172"/>
          <p:cNvSpPr txBox="1"/>
          <p:nvPr>
            <p:ph idx="1" type="body"/>
          </p:nvPr>
        </p:nvSpPr>
        <p:spPr>
          <a:xfrm>
            <a:off x="152400" y="742950"/>
            <a:ext cx="4267199"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50"/>
              <a:buFont typeface="Merriweather Sans"/>
              <a:buNone/>
            </a:pPr>
            <a:r>
              <a:rPr b="0" i="0" lang="en-US" sz="1400" u="none" cap="none" strike="noStrike">
                <a:solidFill>
                  <a:srgbClr val="C00000"/>
                </a:solidFill>
                <a:latin typeface="Consolas"/>
                <a:ea typeface="Consolas"/>
                <a:cs typeface="Consolas"/>
                <a:sym typeface="Consolas"/>
              </a:rPr>
              <a:t>/* core.p4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action</a:t>
            </a:r>
            <a:r>
              <a:rPr b="0" i="0" lang="en-US" sz="1400" u="none" cap="none" strike="noStrike">
                <a:solidFill>
                  <a:schemeClr val="dk1"/>
                </a:solidFill>
                <a:latin typeface="Consolas"/>
                <a:ea typeface="Consolas"/>
                <a:cs typeface="Consolas"/>
                <a:sym typeface="Consolas"/>
              </a:rPr>
              <a:t> NoAction()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C00000"/>
                </a:solidFill>
                <a:latin typeface="Consolas"/>
                <a:ea typeface="Consolas"/>
                <a:cs typeface="Consolas"/>
                <a:sym typeface="Consolas"/>
              </a:rPr>
              <a:t>/* basic.p4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action</a:t>
            </a:r>
            <a:r>
              <a:rPr b="0" i="0" lang="en-US" sz="1400" u="none" cap="none" strike="noStrike">
                <a:solidFill>
                  <a:schemeClr val="dk1"/>
                </a:solidFill>
                <a:latin typeface="Consolas"/>
                <a:ea typeface="Consolas"/>
                <a:cs typeface="Consolas"/>
                <a:sym typeface="Consolas"/>
              </a:rPr>
              <a:t> drop()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mark_to_drop();</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C00000"/>
                </a:solidFill>
                <a:latin typeface="Consolas"/>
                <a:ea typeface="Consolas"/>
                <a:cs typeface="Consolas"/>
                <a:sym typeface="Consolas"/>
              </a:rPr>
              <a:t>/* basic.p4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action</a:t>
            </a:r>
            <a:r>
              <a:rPr b="0" i="0" lang="en-US" sz="1400" u="none" cap="none" strike="noStrike">
                <a:solidFill>
                  <a:schemeClr val="dk1"/>
                </a:solidFill>
                <a:latin typeface="Consolas"/>
                <a:ea typeface="Consolas"/>
                <a:cs typeface="Consolas"/>
                <a:sym typeface="Consolas"/>
              </a:rPr>
              <a:t> ipv4_forward(macAddr_t dstAddr,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bit&lt;9&gt; port)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p:txBody>
      </p:sp>
      <p:sp>
        <p:nvSpPr>
          <p:cNvPr id="2700" name="Google Shape;2700;p172"/>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Defining Actions for L3 forwarding</a:t>
            </a:r>
            <a:endParaRPr b="1" i="0" sz="2700" u="none" cap="none" strike="noStrike">
              <a:solidFill>
                <a:schemeClr val="dk1"/>
              </a:solidFill>
              <a:latin typeface="Arial"/>
              <a:ea typeface="Arial"/>
              <a:cs typeface="Arial"/>
              <a:sym typeface="Arial"/>
            </a:endParaRPr>
          </a:p>
        </p:txBody>
      </p:sp>
      <p:sp>
        <p:nvSpPr>
          <p:cNvPr id="2701" name="Google Shape;2701;p172"/>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702" name="Google Shape;2702;p172"/>
          <p:cNvSpPr txBox="1"/>
          <p:nvPr>
            <p:ph idx="2" type="body"/>
          </p:nvPr>
        </p:nvSpPr>
        <p:spPr>
          <a:xfrm>
            <a:off x="4572000" y="742950"/>
            <a:ext cx="3214503" cy="41148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Actions can have two different types of parameters</a:t>
            </a:r>
            <a:endParaRPr b="1" i="0" sz="1500" u="none" cap="none" strike="noStrike">
              <a:solidFill>
                <a:schemeClr val="dk1"/>
              </a:solidFill>
              <a:latin typeface="Arial"/>
              <a:ea typeface="Arial"/>
              <a:cs typeface="Arial"/>
              <a:sym typeface="Arial"/>
            </a:endParaRPr>
          </a:p>
          <a:p>
            <a:pPr indent="-139700" lvl="1" marL="342900" marR="0" rtl="0" algn="l">
              <a:lnSpc>
                <a:spcPct val="100000"/>
              </a:lnSpc>
              <a:spcBef>
                <a:spcPts val="131"/>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Directional (from the Data Plane)</a:t>
            </a:r>
            <a:endParaRPr b="0" i="0" sz="1350" u="none" cap="none" strike="noStrike">
              <a:solidFill>
                <a:schemeClr val="dk1"/>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Directionless (from the Control Plane)</a:t>
            </a:r>
            <a:endParaRPr b="0" i="0" sz="1350" u="none" cap="none" strike="noStrike">
              <a:solidFill>
                <a:schemeClr val="dk1"/>
              </a:solidFill>
              <a:latin typeface="Arial"/>
              <a:ea typeface="Arial"/>
              <a:cs typeface="Arial"/>
              <a:sym typeface="Arial"/>
            </a:endParaRPr>
          </a:p>
          <a:p>
            <a:pPr indent="-171450" lvl="0" marL="171450" marR="0" rtl="0" algn="l">
              <a:lnSpc>
                <a:spcPct val="100000"/>
              </a:lnSpc>
              <a:spcBef>
                <a:spcPts val="131"/>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Actions that are called directly:</a:t>
            </a:r>
            <a:endParaRPr b="1" i="0" sz="1500" u="none" cap="none" strike="noStrike">
              <a:solidFill>
                <a:schemeClr val="dk1"/>
              </a:solidFill>
              <a:latin typeface="Arial"/>
              <a:ea typeface="Arial"/>
              <a:cs typeface="Arial"/>
              <a:sym typeface="Arial"/>
            </a:endParaRPr>
          </a:p>
          <a:p>
            <a:pPr indent="-139700" lvl="1" marL="342900" marR="0" rtl="0" algn="l">
              <a:lnSpc>
                <a:spcPct val="100000"/>
              </a:lnSpc>
              <a:spcBef>
                <a:spcPts val="131"/>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Only use directional parameters</a:t>
            </a:r>
            <a:endParaRPr b="0" i="0" sz="1350" u="none" cap="none" strike="noStrike">
              <a:solidFill>
                <a:schemeClr val="dk1"/>
              </a:solidFill>
              <a:latin typeface="Arial"/>
              <a:ea typeface="Arial"/>
              <a:cs typeface="Arial"/>
              <a:sym typeface="Arial"/>
            </a:endParaRPr>
          </a:p>
          <a:p>
            <a:pPr indent="-171450" lvl="0" marL="171450" marR="0" rtl="0" algn="l">
              <a:lnSpc>
                <a:spcPct val="100000"/>
              </a:lnSpc>
              <a:spcBef>
                <a:spcPts val="131"/>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Actions used in tables:</a:t>
            </a:r>
            <a:endParaRPr b="1" i="0" sz="1500" u="none" cap="none" strike="noStrike">
              <a:solidFill>
                <a:schemeClr val="dk1"/>
              </a:solidFill>
              <a:latin typeface="Arial"/>
              <a:ea typeface="Arial"/>
              <a:cs typeface="Arial"/>
              <a:sym typeface="Arial"/>
            </a:endParaRPr>
          </a:p>
          <a:p>
            <a:pPr indent="-139700" lvl="1" marL="342900" marR="0" rtl="0" algn="l">
              <a:lnSpc>
                <a:spcPct val="100000"/>
              </a:lnSpc>
              <a:spcBef>
                <a:spcPts val="131"/>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Typically use directionless parameters</a:t>
            </a:r>
            <a:endParaRPr b="0" i="0" sz="1350" u="none" cap="none" strike="noStrike">
              <a:solidFill>
                <a:schemeClr val="dk1"/>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May sometimes use directional parameters too</a:t>
            </a:r>
            <a:endParaRPr b="0" i="0" sz="1350" u="none" cap="none" strike="noStrike">
              <a:solidFill>
                <a:schemeClr val="dk1"/>
              </a:solidFill>
              <a:latin typeface="Arial"/>
              <a:ea typeface="Arial"/>
              <a:cs typeface="Arial"/>
              <a:sym typeface="Arial"/>
            </a:endParaRPr>
          </a:p>
        </p:txBody>
      </p:sp>
      <p:grpSp>
        <p:nvGrpSpPr>
          <p:cNvPr id="2703" name="Google Shape;2703;p172"/>
          <p:cNvGrpSpPr/>
          <p:nvPr/>
        </p:nvGrpSpPr>
        <p:grpSpPr>
          <a:xfrm>
            <a:off x="7886743" y="742950"/>
            <a:ext cx="952456" cy="3711362"/>
            <a:chOff x="6730835" y="1123950"/>
            <a:chExt cx="952456" cy="3711362"/>
          </a:xfrm>
        </p:grpSpPr>
        <p:sp>
          <p:nvSpPr>
            <p:cNvPr id="2704" name="Google Shape;2704;p172"/>
            <p:cNvSpPr/>
            <p:nvPr/>
          </p:nvSpPr>
          <p:spPr>
            <a:xfrm>
              <a:off x="6730835" y="1123950"/>
              <a:ext cx="952456" cy="3267178"/>
            </a:xfrm>
            <a:prstGeom prst="roundRect">
              <a:avLst>
                <a:gd fmla="val 16667" name="adj"/>
              </a:avLst>
            </a:prstGeom>
            <a:gradFill>
              <a:gsLst>
                <a:gs pos="0">
                  <a:srgbClr val="29859E"/>
                </a:gs>
                <a:gs pos="80000">
                  <a:srgbClr val="36B0D0"/>
                </a:gs>
                <a:gs pos="100000">
                  <a:srgbClr val="33B3D5"/>
                </a:gs>
              </a:gsLst>
              <a:lin ang="16200000" scaled="0"/>
            </a:gradFill>
            <a:ln>
              <a:noFill/>
            </a:ln>
            <a:effectLst>
              <a:outerShdw blurRad="39999" rotWithShape="0" dir="5400000" dist="23000">
                <a:srgbClr val="000000">
                  <a:alpha val="3333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05" name="Google Shape;2705;p172"/>
            <p:cNvSpPr/>
            <p:nvPr/>
          </p:nvSpPr>
          <p:spPr>
            <a:xfrm rot="10800000">
              <a:off x="6753689" y="1276347"/>
              <a:ext cx="876996" cy="1021111"/>
            </a:xfrm>
            <a:prstGeom prst="trapezoid">
              <a:avLst>
                <a:gd fmla="val 25000" name="adj"/>
              </a:avLst>
            </a:prstGeom>
            <a:solidFill>
              <a:schemeClr val="lt2"/>
            </a:solidFill>
            <a:ln cap="flat" cmpd="sng" w="9525">
              <a:solidFill>
                <a:srgbClr val="F5913F"/>
              </a:solidFill>
              <a:prstDash val="solid"/>
              <a:round/>
              <a:headEnd len="sm" w="sm" type="none"/>
              <a:tailEnd len="sm" w="sm" type="none"/>
            </a:ln>
            <a:effectLst>
              <a:outerShdw blurRad="39999" rotWithShape="0" dir="5400000" dist="20000">
                <a:srgbClr val="000000">
                  <a:alpha val="3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172"/>
            <p:cNvSpPr txBox="1"/>
            <p:nvPr/>
          </p:nvSpPr>
          <p:spPr>
            <a:xfrm rot="5400000">
              <a:off x="6766709" y="1409456"/>
              <a:ext cx="850926" cy="584664"/>
            </a:xfrm>
            <a:prstGeom prst="rect">
              <a:avLst/>
            </a:prstGeom>
            <a:noFill/>
            <a:ln>
              <a:noFill/>
            </a:ln>
          </p:spPr>
          <p:txBody>
            <a:bodyPr anchorCtr="0" anchor="ctr" bIns="0" lIns="0" spcFirstLastPara="1" rIns="0" wrap="square" tIns="18275">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Directional (DataPlane) Parameters</a:t>
              </a:r>
              <a:endParaRPr b="0" i="0" sz="1400" u="none" cap="none" strike="noStrike">
                <a:solidFill>
                  <a:srgbClr val="000000"/>
                </a:solidFill>
                <a:latin typeface="Arial"/>
                <a:ea typeface="Arial"/>
                <a:cs typeface="Arial"/>
                <a:sym typeface="Arial"/>
              </a:endParaRPr>
            </a:p>
          </p:txBody>
        </p:sp>
        <p:sp>
          <p:nvSpPr>
            <p:cNvPr id="2707" name="Google Shape;2707;p172"/>
            <p:cNvSpPr/>
            <p:nvPr/>
          </p:nvSpPr>
          <p:spPr>
            <a:xfrm>
              <a:off x="6768564" y="3189432"/>
              <a:ext cx="876996" cy="1079676"/>
            </a:xfrm>
            <a:prstGeom prst="trapezoid">
              <a:avLst>
                <a:gd fmla="val 25000" name="adj"/>
              </a:avLst>
            </a:prstGeom>
            <a:solidFill>
              <a:schemeClr val="accent3"/>
            </a:solidFill>
            <a:ln cap="flat" cmpd="sng" w="25400">
              <a:solidFill>
                <a:srgbClr val="71884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172"/>
            <p:cNvSpPr txBox="1"/>
            <p:nvPr/>
          </p:nvSpPr>
          <p:spPr>
            <a:xfrm rot="-5400000">
              <a:off x="6757183" y="3526903"/>
              <a:ext cx="899730" cy="584664"/>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Directionless (Action Data) Parameters</a:t>
              </a:r>
              <a:endParaRPr b="0" i="0" sz="1400" u="none" cap="none" strike="noStrike">
                <a:solidFill>
                  <a:srgbClr val="000000"/>
                </a:solidFill>
                <a:latin typeface="Arial"/>
                <a:ea typeface="Arial"/>
                <a:cs typeface="Arial"/>
                <a:sym typeface="Arial"/>
              </a:endParaRPr>
            </a:p>
          </p:txBody>
        </p:sp>
        <p:sp>
          <p:nvSpPr>
            <p:cNvPr id="2709" name="Google Shape;2709;p172"/>
            <p:cNvSpPr/>
            <p:nvPr/>
          </p:nvSpPr>
          <p:spPr>
            <a:xfrm>
              <a:off x="6812577" y="2457925"/>
              <a:ext cx="757263" cy="577347"/>
            </a:xfrm>
            <a:prstGeom prst="bevel">
              <a:avLst>
                <a:gd fmla="val 12500" name="adj"/>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5"/>
                <a:buFont typeface="Arial"/>
                <a:buNone/>
              </a:pPr>
              <a:r>
                <a:rPr b="0" i="0" lang="en-US" sz="1100" u="none" cap="none" strike="noStrike">
                  <a:solidFill>
                    <a:schemeClr val="lt1"/>
                  </a:solidFill>
                  <a:latin typeface="Arial"/>
                  <a:ea typeface="Arial"/>
                  <a:cs typeface="Arial"/>
                  <a:sym typeface="Arial"/>
                </a:rPr>
                <a:t>Action Code</a:t>
              </a:r>
              <a:endParaRPr b="0" i="0" sz="1400" u="none" cap="none" strike="noStrike">
                <a:solidFill>
                  <a:srgbClr val="000000"/>
                </a:solidFill>
                <a:latin typeface="Arial"/>
                <a:ea typeface="Arial"/>
                <a:cs typeface="Arial"/>
                <a:sym typeface="Arial"/>
              </a:endParaRPr>
            </a:p>
          </p:txBody>
        </p:sp>
        <p:sp>
          <p:nvSpPr>
            <p:cNvPr id="2710" name="Google Shape;2710;p172"/>
            <p:cNvSpPr/>
            <p:nvPr/>
          </p:nvSpPr>
          <p:spPr>
            <a:xfrm>
              <a:off x="7096290" y="2981028"/>
              <a:ext cx="209218" cy="208402"/>
            </a:xfrm>
            <a:prstGeom prst="upArrow">
              <a:avLst>
                <a:gd fmla="val 50000" name="adj1"/>
                <a:gd fmla="val 50000" name="adj2"/>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11" name="Google Shape;2711;p172"/>
            <p:cNvSpPr/>
            <p:nvPr/>
          </p:nvSpPr>
          <p:spPr>
            <a:xfrm rot="10800000">
              <a:off x="7086599" y="2299829"/>
              <a:ext cx="209218" cy="203145"/>
            </a:xfrm>
            <a:prstGeom prst="upArrow">
              <a:avLst>
                <a:gd fmla="val 50000" name="adj1"/>
                <a:gd fmla="val 50000" name="adj2"/>
              </a:avLst>
            </a:prstGeom>
            <a:solidFill>
              <a:srgbClr val="FABF8E"/>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12" name="Google Shape;2712;p172"/>
            <p:cNvSpPr txBox="1"/>
            <p:nvPr/>
          </p:nvSpPr>
          <p:spPr>
            <a:xfrm>
              <a:off x="6730835" y="4373648"/>
              <a:ext cx="952456" cy="4616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Action Execution</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6" name="Shape 2716"/>
        <p:cNvGrpSpPr/>
        <p:nvPr/>
      </p:nvGrpSpPr>
      <p:grpSpPr>
        <a:xfrm>
          <a:off x="0" y="0"/>
          <a:ext cx="0" cy="0"/>
          <a:chOff x="0" y="0"/>
          <a:chExt cx="0" cy="0"/>
        </a:xfrm>
      </p:grpSpPr>
      <p:sp>
        <p:nvSpPr>
          <p:cNvPr id="2717" name="Google Shape;2717;p173"/>
          <p:cNvSpPr txBox="1"/>
          <p:nvPr>
            <p:ph idx="1" type="body"/>
          </p:nvPr>
        </p:nvSpPr>
        <p:spPr>
          <a:xfrm>
            <a:off x="152400" y="742950"/>
            <a:ext cx="86868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1400"/>
              <a:buFont typeface="Merriweather Sans"/>
              <a:buNone/>
            </a:pPr>
            <a:r>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control</a:t>
            </a:r>
            <a:r>
              <a:rPr b="0" i="0" lang="en-US" sz="1400" u="none" cap="none" strike="noStrike">
                <a:solidFill>
                  <a:schemeClr val="dk1"/>
                </a:solidFill>
                <a:latin typeface="Consolas"/>
                <a:ea typeface="Consolas"/>
                <a:cs typeface="Consolas"/>
                <a:sym typeface="Consolas"/>
              </a:rPr>
              <a:t> MyIngress(</a:t>
            </a:r>
            <a:r>
              <a:rPr b="0" i="0" lang="en-US" sz="1400" u="none" cap="none" strike="noStrike">
                <a:solidFill>
                  <a:srgbClr val="0744B8"/>
                </a:solidFill>
                <a:latin typeface="Consolas"/>
                <a:ea typeface="Consolas"/>
                <a:cs typeface="Consolas"/>
                <a:sym typeface="Consolas"/>
              </a:rPr>
              <a:t>inout</a:t>
            </a:r>
            <a:r>
              <a:rPr b="0" i="0" lang="en-US" sz="1400" u="none" cap="none" strike="noStrike">
                <a:solidFill>
                  <a:schemeClr val="dk1"/>
                </a:solidFill>
                <a:latin typeface="Consolas"/>
                <a:ea typeface="Consolas"/>
                <a:cs typeface="Consolas"/>
                <a:sym typeface="Consolas"/>
              </a:rPr>
              <a:t> headers hdr,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inout </a:t>
            </a:r>
            <a:r>
              <a:rPr b="0" i="0" lang="en-US" sz="1400" u="none" cap="none" strike="noStrike">
                <a:solidFill>
                  <a:schemeClr val="dk1"/>
                </a:solidFill>
                <a:latin typeface="Consolas"/>
                <a:ea typeface="Consolas"/>
                <a:cs typeface="Consolas"/>
                <a:sym typeface="Consolas"/>
              </a:rPr>
              <a:t>metadata meta,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inout </a:t>
            </a:r>
            <a:r>
              <a:rPr b="0" i="0" lang="en-US" sz="1400" u="none" cap="none" strike="noStrike">
                <a:solidFill>
                  <a:schemeClr val="dk1"/>
                </a:solidFill>
                <a:latin typeface="Consolas"/>
                <a:ea typeface="Consolas"/>
                <a:cs typeface="Consolas"/>
                <a:sym typeface="Consolas"/>
              </a:rPr>
              <a:t>standard_metadata_t standard_metadata)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table</a:t>
            </a:r>
            <a:r>
              <a:rPr b="0" i="0" lang="en-US" sz="1400" u="none" cap="none" strike="noStrike">
                <a:solidFill>
                  <a:schemeClr val="dk1"/>
                </a:solidFill>
                <a:latin typeface="Consolas"/>
                <a:ea typeface="Consolas"/>
                <a:cs typeface="Consolas"/>
                <a:sym typeface="Consolas"/>
              </a:rPr>
              <a:t> ipv4_lpm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apply </a:t>
            </a: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ipv4_lpm.apply();</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p:txBody>
      </p:sp>
      <p:sp>
        <p:nvSpPr>
          <p:cNvPr id="2718" name="Google Shape;2718;p173"/>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Applying Tables in Controls</a:t>
            </a:r>
            <a:endParaRPr b="1" i="0" sz="2700" u="none" cap="none" strike="noStrike">
              <a:solidFill>
                <a:schemeClr val="dk1"/>
              </a:solidFill>
              <a:latin typeface="Arial"/>
              <a:ea typeface="Arial"/>
              <a:cs typeface="Arial"/>
              <a:sym typeface="Arial"/>
            </a:endParaRPr>
          </a:p>
        </p:txBody>
      </p:sp>
      <p:sp>
        <p:nvSpPr>
          <p:cNvPr id="2719" name="Google Shape;2719;p173"/>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4" name="Shape 2724"/>
        <p:cNvGrpSpPr/>
        <p:nvPr/>
      </p:nvGrpSpPr>
      <p:grpSpPr>
        <a:xfrm>
          <a:off x="0" y="0"/>
          <a:ext cx="0" cy="0"/>
          <a:chOff x="0" y="0"/>
          <a:chExt cx="0" cy="0"/>
        </a:xfrm>
      </p:grpSpPr>
      <p:sp>
        <p:nvSpPr>
          <p:cNvPr id="2725" name="Google Shape;2725;p174"/>
          <p:cNvSpPr txBox="1"/>
          <p:nvPr>
            <p:ph idx="1" type="body"/>
          </p:nvPr>
        </p:nvSpPr>
        <p:spPr>
          <a:xfrm>
            <a:off x="152400" y="742950"/>
            <a:ext cx="4267199"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50"/>
              <a:buFont typeface="Merriweather Sans"/>
              <a:buNone/>
            </a:pPr>
            <a:r>
              <a:rPr b="0" i="0" lang="en-US" sz="1400" u="none" cap="none" strike="noStrike">
                <a:solidFill>
                  <a:srgbClr val="C00000"/>
                </a:solidFill>
                <a:latin typeface="Consolas"/>
                <a:ea typeface="Consolas"/>
                <a:cs typeface="Consolas"/>
                <a:sym typeface="Consolas"/>
              </a:rPr>
              <a:t>/* From core.p4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extern</a:t>
            </a:r>
            <a:r>
              <a:rPr b="0" i="0" lang="en-US" sz="1400" u="none" cap="none" strike="noStrike">
                <a:solidFill>
                  <a:schemeClr val="dk1"/>
                </a:solidFill>
                <a:latin typeface="Consolas"/>
                <a:ea typeface="Consolas"/>
                <a:cs typeface="Consolas"/>
                <a:sym typeface="Consolas"/>
              </a:rPr>
              <a:t> packet_out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void emit&lt;T&gt;(</a:t>
            </a:r>
            <a:r>
              <a:rPr b="0" i="0" lang="en-US" sz="1400" u="none" cap="none" strike="noStrike">
                <a:solidFill>
                  <a:srgbClr val="0744B8"/>
                </a:solidFill>
                <a:latin typeface="Consolas"/>
                <a:ea typeface="Consolas"/>
                <a:cs typeface="Consolas"/>
                <a:sym typeface="Consolas"/>
              </a:rPr>
              <a:t>in</a:t>
            </a:r>
            <a:r>
              <a:rPr b="0" i="0" lang="en-US" sz="1400" u="none" cap="none" strike="noStrike">
                <a:solidFill>
                  <a:schemeClr val="dk1"/>
                </a:solidFill>
                <a:latin typeface="Consolas"/>
                <a:ea typeface="Consolas"/>
                <a:cs typeface="Consolas"/>
                <a:sym typeface="Consolas"/>
              </a:rPr>
              <a:t> T hdr);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C00000"/>
                </a:solidFill>
                <a:latin typeface="Consolas"/>
                <a:ea typeface="Consolas"/>
                <a:cs typeface="Consolas"/>
                <a:sym typeface="Consolas"/>
              </a:rPr>
              <a:t>/* User Program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control</a:t>
            </a:r>
            <a:r>
              <a:rPr b="0" i="0" lang="en-US" sz="1400" u="none" cap="none" strike="noStrike">
                <a:solidFill>
                  <a:schemeClr val="dk1"/>
                </a:solidFill>
                <a:latin typeface="Consolas"/>
                <a:ea typeface="Consolas"/>
                <a:cs typeface="Consolas"/>
                <a:sym typeface="Consolas"/>
              </a:rPr>
              <a:t> DeparserImpl(packet_out packet,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in</a:t>
            </a:r>
            <a:r>
              <a:rPr b="0" i="0" lang="en-US" sz="1400" u="none" cap="none" strike="noStrike">
                <a:solidFill>
                  <a:schemeClr val="dk1"/>
                </a:solidFill>
                <a:latin typeface="Consolas"/>
                <a:ea typeface="Consolas"/>
                <a:cs typeface="Consolas"/>
                <a:sym typeface="Consolas"/>
              </a:rPr>
              <a:t> headers hdr)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apply</a:t>
            </a: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packet.emit(hdr.ethernet);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90000"/>
              </a:lnSpc>
              <a:spcBef>
                <a:spcPts val="225"/>
              </a:spcBef>
              <a:spcAft>
                <a:spcPts val="0"/>
              </a:spcAft>
              <a:buClr>
                <a:srgbClr val="3F3151"/>
              </a:buClr>
              <a:buSzPts val="350"/>
              <a:buFont typeface="Merriweather Sans"/>
              <a:buNone/>
            </a:pPr>
            <a:r>
              <a:t/>
            </a:r>
            <a:endParaRPr b="0" i="0" sz="1400" u="none" cap="none" strike="noStrike">
              <a:solidFill>
                <a:schemeClr val="dk1"/>
              </a:solidFill>
              <a:latin typeface="Arial"/>
              <a:ea typeface="Arial"/>
              <a:cs typeface="Arial"/>
              <a:sym typeface="Arial"/>
            </a:endParaRPr>
          </a:p>
        </p:txBody>
      </p:sp>
      <p:sp>
        <p:nvSpPr>
          <p:cNvPr id="2726" name="Google Shape;2726;p174"/>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Deparsing</a:t>
            </a:r>
            <a:endParaRPr b="1" i="0" sz="2700" u="none" cap="none" strike="noStrike">
              <a:solidFill>
                <a:schemeClr val="dk1"/>
              </a:solidFill>
              <a:latin typeface="Arial"/>
              <a:ea typeface="Arial"/>
              <a:cs typeface="Arial"/>
              <a:sym typeface="Arial"/>
            </a:endParaRPr>
          </a:p>
        </p:txBody>
      </p:sp>
      <p:sp>
        <p:nvSpPr>
          <p:cNvPr id="2727" name="Google Shape;2727;p174"/>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728" name="Google Shape;2728;p174"/>
          <p:cNvSpPr txBox="1"/>
          <p:nvPr>
            <p:ph idx="2" type="body"/>
          </p:nvPr>
        </p:nvSpPr>
        <p:spPr>
          <a:xfrm>
            <a:off x="4572000" y="742950"/>
            <a:ext cx="4284134" cy="41148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3F3151"/>
              </a:buClr>
              <a:buSzPts val="2000"/>
              <a:buFont typeface="Merriweather Sans"/>
              <a:buChar char="•"/>
            </a:pPr>
            <a:r>
              <a:rPr b="1" i="0" lang="en-US" sz="2000" u="none" cap="none" strike="noStrike">
                <a:solidFill>
                  <a:schemeClr val="dk1"/>
                </a:solidFill>
                <a:latin typeface="Arial"/>
                <a:ea typeface="Arial"/>
                <a:cs typeface="Arial"/>
                <a:sym typeface="Arial"/>
              </a:rPr>
              <a:t>Assembles the headers back into a well-formed packet</a:t>
            </a:r>
            <a:endParaRPr b="1" i="0" sz="15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3F3151"/>
              </a:buClr>
              <a:buSzPts val="2000"/>
              <a:buFont typeface="Merriweather Sans"/>
              <a:buNone/>
            </a:pPr>
            <a:r>
              <a:t/>
            </a:r>
            <a:endParaRPr b="1" i="0" sz="2000" u="none" cap="none" strike="noStrike">
              <a:solidFill>
                <a:schemeClr val="dk1"/>
              </a:solidFill>
              <a:latin typeface="Arial"/>
              <a:ea typeface="Arial"/>
              <a:cs typeface="Arial"/>
              <a:sym typeface="Arial"/>
            </a:endParaRPr>
          </a:p>
          <a:p>
            <a:pPr indent="-171450" lvl="0" marL="171450" marR="0" rtl="0" algn="l">
              <a:lnSpc>
                <a:spcPct val="100000"/>
              </a:lnSpc>
              <a:spcBef>
                <a:spcPts val="150"/>
              </a:spcBef>
              <a:spcAft>
                <a:spcPts val="0"/>
              </a:spcAft>
              <a:buClr>
                <a:srgbClr val="3F3151"/>
              </a:buClr>
              <a:buSzPts val="2000"/>
              <a:buFont typeface="Merriweather Sans"/>
              <a:buChar char="•"/>
            </a:pPr>
            <a:r>
              <a:rPr b="1" i="0" lang="en-US" sz="2000" u="none" cap="none" strike="noStrike">
                <a:solidFill>
                  <a:schemeClr val="dk1"/>
                </a:solidFill>
                <a:latin typeface="Arial"/>
                <a:ea typeface="Arial"/>
                <a:cs typeface="Arial"/>
                <a:sym typeface="Arial"/>
              </a:rPr>
              <a:t>Expressed as a control function</a:t>
            </a:r>
            <a:endParaRPr b="1" i="0" sz="1500" u="none" cap="none" strike="noStrike">
              <a:solidFill>
                <a:schemeClr val="dk1"/>
              </a:solidFill>
              <a:latin typeface="Arial"/>
              <a:ea typeface="Arial"/>
              <a:cs typeface="Arial"/>
              <a:sym typeface="Arial"/>
            </a:endParaRPr>
          </a:p>
          <a:p>
            <a:pPr indent="-139700" lvl="1" marL="342900" marR="0" rtl="0" algn="l">
              <a:lnSpc>
                <a:spcPct val="100000"/>
              </a:lnSpc>
              <a:spcBef>
                <a:spcPts val="131"/>
              </a:spcBef>
              <a:spcAft>
                <a:spcPts val="0"/>
              </a:spcAft>
              <a:buClr>
                <a:srgbClr val="205867"/>
              </a:buClr>
              <a:buSzPts val="1929"/>
              <a:buFont typeface="Merriweather Sans"/>
              <a:buChar char="◦"/>
            </a:pPr>
            <a:r>
              <a:rPr b="0" i="0" lang="en-US" sz="2000" u="none" cap="none" strike="noStrike">
                <a:solidFill>
                  <a:schemeClr val="dk1"/>
                </a:solidFill>
                <a:latin typeface="Arial"/>
                <a:ea typeface="Arial"/>
                <a:cs typeface="Arial"/>
                <a:sym typeface="Arial"/>
              </a:rPr>
              <a:t>No need for another construct!</a:t>
            </a:r>
            <a:endParaRPr b="0" i="0" sz="1350" u="none" cap="none" strike="noStrike">
              <a:solidFill>
                <a:schemeClr val="dk1"/>
              </a:solidFill>
              <a:latin typeface="Arial"/>
              <a:ea typeface="Arial"/>
              <a:cs typeface="Arial"/>
              <a:sym typeface="Arial"/>
            </a:endParaRPr>
          </a:p>
          <a:p>
            <a:pPr indent="-262163" lvl="1" marL="342900" marR="0" rtl="0" algn="l">
              <a:lnSpc>
                <a:spcPct val="100000"/>
              </a:lnSpc>
              <a:spcBef>
                <a:spcPts val="131"/>
              </a:spcBef>
              <a:spcAft>
                <a:spcPts val="0"/>
              </a:spcAft>
              <a:buClr>
                <a:srgbClr val="205867"/>
              </a:buClr>
              <a:buSzPts val="1929"/>
              <a:buFont typeface="Merriweather Sans"/>
              <a:buNone/>
            </a:pPr>
            <a:r>
              <a:t/>
            </a:r>
            <a:endParaRPr b="0" i="0" sz="2000" u="none" cap="none" strike="noStrike">
              <a:solidFill>
                <a:schemeClr val="dk1"/>
              </a:solidFill>
              <a:latin typeface="Arial"/>
              <a:ea typeface="Arial"/>
              <a:cs typeface="Arial"/>
              <a:sym typeface="Arial"/>
            </a:endParaRPr>
          </a:p>
          <a:p>
            <a:pPr indent="-171450" lvl="0" marL="171450" marR="0" rtl="0" algn="l">
              <a:lnSpc>
                <a:spcPct val="100000"/>
              </a:lnSpc>
              <a:spcBef>
                <a:spcPts val="131"/>
              </a:spcBef>
              <a:spcAft>
                <a:spcPts val="0"/>
              </a:spcAft>
              <a:buClr>
                <a:srgbClr val="3F3151"/>
              </a:buClr>
              <a:buSzPts val="2000"/>
              <a:buFont typeface="Merriweather Sans"/>
              <a:buChar char="•"/>
            </a:pPr>
            <a:r>
              <a:rPr b="1" i="0" lang="en-US" sz="2000" u="none" cap="none" strike="noStrike">
                <a:solidFill>
                  <a:schemeClr val="dk1"/>
                </a:solidFill>
                <a:latin typeface="Arial"/>
                <a:ea typeface="Arial"/>
                <a:cs typeface="Arial"/>
                <a:sym typeface="Arial"/>
              </a:rPr>
              <a:t>packet_out extern is defined in core.p4: </a:t>
            </a:r>
            <a:r>
              <a:rPr b="0" i="0" lang="en-US" sz="2000" u="none" cap="none" strike="noStrike">
                <a:solidFill>
                  <a:schemeClr val="dk1"/>
                </a:solidFill>
                <a:latin typeface="Arial"/>
                <a:ea typeface="Arial"/>
                <a:cs typeface="Arial"/>
                <a:sym typeface="Arial"/>
              </a:rPr>
              <a:t>emit(hdr): serializes header if it is valid</a:t>
            </a:r>
            <a:endParaRPr b="1" i="0" sz="1500" u="none" cap="none" strike="noStrike">
              <a:solidFill>
                <a:schemeClr val="dk1"/>
              </a:solidFill>
              <a:latin typeface="Arial"/>
              <a:ea typeface="Arial"/>
              <a:cs typeface="Arial"/>
              <a:sym typeface="Arial"/>
            </a:endParaRPr>
          </a:p>
          <a:p>
            <a:pPr indent="-171450" lvl="0" marL="171450" marR="0" rtl="0" algn="l">
              <a:lnSpc>
                <a:spcPct val="100000"/>
              </a:lnSpc>
              <a:spcBef>
                <a:spcPts val="131"/>
              </a:spcBef>
              <a:spcAft>
                <a:spcPts val="0"/>
              </a:spcAft>
              <a:buClr>
                <a:srgbClr val="3F3151"/>
              </a:buClr>
              <a:buSzPts val="2000"/>
              <a:buFont typeface="Merriweather Sans"/>
              <a:buNone/>
            </a:pPr>
            <a:r>
              <a:t/>
            </a:r>
            <a:endParaRPr b="0" i="0" sz="2000" u="none" cap="none" strike="noStrike">
              <a:solidFill>
                <a:schemeClr val="dk1"/>
              </a:solidFill>
              <a:latin typeface="Arial"/>
              <a:ea typeface="Arial"/>
              <a:cs typeface="Arial"/>
              <a:sym typeface="Arial"/>
            </a:endParaRPr>
          </a:p>
          <a:p>
            <a:pPr indent="-171450" lvl="0" marL="171450" marR="0" rtl="0" algn="l">
              <a:lnSpc>
                <a:spcPct val="100000"/>
              </a:lnSpc>
              <a:spcBef>
                <a:spcPts val="131"/>
              </a:spcBef>
              <a:spcAft>
                <a:spcPts val="0"/>
              </a:spcAft>
              <a:buClr>
                <a:srgbClr val="3F3151"/>
              </a:buClr>
              <a:buSzPts val="2000"/>
              <a:buFont typeface="Merriweather Sans"/>
              <a:buChar char="•"/>
            </a:pPr>
            <a:r>
              <a:rPr b="1" i="0" lang="en-US" sz="2000" u="none" cap="none" strike="noStrike">
                <a:solidFill>
                  <a:schemeClr val="dk1"/>
                </a:solidFill>
                <a:latin typeface="Arial"/>
                <a:ea typeface="Arial"/>
                <a:cs typeface="Arial"/>
                <a:sym typeface="Arial"/>
              </a:rPr>
              <a:t>Advantages:</a:t>
            </a:r>
            <a:endParaRPr b="1" i="0" sz="1500" u="none" cap="none" strike="noStrike">
              <a:solidFill>
                <a:schemeClr val="dk1"/>
              </a:solidFill>
              <a:latin typeface="Arial"/>
              <a:ea typeface="Arial"/>
              <a:cs typeface="Arial"/>
              <a:sym typeface="Arial"/>
            </a:endParaRPr>
          </a:p>
          <a:p>
            <a:pPr indent="-177800" lvl="1" marL="342900" marR="0" rtl="0" algn="l">
              <a:lnSpc>
                <a:spcPct val="100000"/>
              </a:lnSpc>
              <a:spcBef>
                <a:spcPts val="131"/>
              </a:spcBef>
              <a:spcAft>
                <a:spcPts val="0"/>
              </a:spcAft>
              <a:buClr>
                <a:srgbClr val="3F3151"/>
              </a:buClr>
              <a:buSzPts val="2000"/>
              <a:buFont typeface="Merriweather Sans"/>
              <a:buChar char="•"/>
            </a:pPr>
            <a:r>
              <a:rPr b="0" i="0" lang="en-US" sz="2000" u="none" cap="none" strike="noStrike">
                <a:solidFill>
                  <a:schemeClr val="dk1"/>
                </a:solidFill>
                <a:latin typeface="Arial"/>
                <a:ea typeface="Arial"/>
                <a:cs typeface="Arial"/>
                <a:sym typeface="Arial"/>
              </a:rPr>
              <a:t>Makes deparsing explicit...</a:t>
            </a:r>
            <a:endParaRPr b="0" i="0" sz="1350" u="none" cap="none" strike="noStrike">
              <a:solidFill>
                <a:schemeClr val="dk1"/>
              </a:solidFill>
              <a:latin typeface="Arial"/>
              <a:ea typeface="Arial"/>
              <a:cs typeface="Arial"/>
              <a:sym typeface="Arial"/>
            </a:endParaRPr>
          </a:p>
          <a:p>
            <a:pPr indent="0" lvl="0" marL="457200" marR="0" rtl="0" algn="l">
              <a:lnSpc>
                <a:spcPct val="100000"/>
              </a:lnSpc>
              <a:spcBef>
                <a:spcPts val="131"/>
              </a:spcBef>
              <a:spcAft>
                <a:spcPts val="0"/>
              </a:spcAft>
              <a:buClr>
                <a:srgbClr val="3F3151"/>
              </a:buClr>
              <a:buSzPts val="1500"/>
              <a:buFont typeface="Merriweather Sans"/>
              <a:buNone/>
            </a:pPr>
            <a:r>
              <a:rPr b="0" i="0" lang="en-US" sz="2000" u="none" cap="none" strike="noStrike">
                <a:solidFill>
                  <a:schemeClr val="dk1"/>
                </a:solidFill>
                <a:latin typeface="Arial"/>
                <a:ea typeface="Arial"/>
                <a:cs typeface="Arial"/>
                <a:sym typeface="Arial"/>
              </a:rPr>
              <a:t>...but decouples from parsing</a:t>
            </a:r>
            <a:endParaRPr b="1" i="0" sz="1500" u="none" cap="none" strike="noStrike">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2" name="Shape 2732"/>
        <p:cNvGrpSpPr/>
        <p:nvPr/>
      </p:nvGrpSpPr>
      <p:grpSpPr>
        <a:xfrm>
          <a:off x="0" y="0"/>
          <a:ext cx="0" cy="0"/>
          <a:chOff x="0" y="0"/>
          <a:chExt cx="0" cy="0"/>
        </a:xfrm>
      </p:grpSpPr>
      <p:sp>
        <p:nvSpPr>
          <p:cNvPr id="2733" name="Google Shape;2733;p175"/>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Coding Break</a:t>
            </a:r>
            <a:endParaRPr b="1" i="0" sz="2700" u="none" cap="none" strike="noStrike">
              <a:solidFill>
                <a:schemeClr val="dk1"/>
              </a:solidFill>
              <a:latin typeface="Arial"/>
              <a:ea typeface="Arial"/>
              <a:cs typeface="Arial"/>
              <a:sym typeface="Arial"/>
            </a:endParaRPr>
          </a:p>
        </p:txBody>
      </p:sp>
      <p:sp>
        <p:nvSpPr>
          <p:cNvPr id="2734" name="Google Shape;2734;p175"/>
          <p:cNvSpPr txBox="1"/>
          <p:nvPr>
            <p:ph idx="1" type="body"/>
          </p:nvPr>
        </p:nvSpPr>
        <p:spPr>
          <a:xfrm>
            <a:off x="2322735" y="1700435"/>
            <a:ext cx="6541864" cy="2709194"/>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450"/>
              <a:buFont typeface="Merriweather Sans"/>
              <a:buNone/>
            </a:pPr>
            <a:r>
              <a:t/>
            </a:r>
            <a:endParaRPr b="1" i="0" sz="1800" u="none" cap="none" strike="noStrike">
              <a:solidFill>
                <a:schemeClr val="dk1"/>
              </a:solidFill>
              <a:latin typeface="Arial"/>
              <a:ea typeface="Arial"/>
              <a:cs typeface="Arial"/>
              <a:sym typeface="Arial"/>
            </a:endParaRPr>
          </a:p>
        </p:txBody>
      </p:sp>
      <p:sp>
        <p:nvSpPr>
          <p:cNvPr id="2735" name="Google Shape;2735;p175"/>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9" name="Shape 2739"/>
        <p:cNvGrpSpPr/>
        <p:nvPr/>
      </p:nvGrpSpPr>
      <p:grpSpPr>
        <a:xfrm>
          <a:off x="0" y="0"/>
          <a:ext cx="0" cy="0"/>
          <a:chOff x="0" y="0"/>
          <a:chExt cx="0" cy="0"/>
        </a:xfrm>
      </p:grpSpPr>
      <p:sp>
        <p:nvSpPr>
          <p:cNvPr id="2740" name="Google Shape;2740;p176"/>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Basic Tunneling</a:t>
            </a:r>
            <a:endParaRPr b="1" i="0" sz="2700" u="none" cap="none" strike="noStrike">
              <a:solidFill>
                <a:schemeClr val="dk1"/>
              </a:solidFill>
              <a:latin typeface="Arial"/>
              <a:ea typeface="Arial"/>
              <a:cs typeface="Arial"/>
              <a:sym typeface="Arial"/>
            </a:endParaRPr>
          </a:p>
        </p:txBody>
      </p:sp>
      <p:sp>
        <p:nvSpPr>
          <p:cNvPr id="2741" name="Google Shape;2741;p176"/>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742" name="Google Shape;2742;p176"/>
          <p:cNvSpPr txBox="1"/>
          <p:nvPr/>
        </p:nvSpPr>
        <p:spPr>
          <a:xfrm>
            <a:off x="152400" y="857569"/>
            <a:ext cx="8686800" cy="3842447"/>
          </a:xfrm>
          <a:prstGeom prst="rect">
            <a:avLst/>
          </a:prstGeom>
          <a:noFill/>
          <a:ln>
            <a:noFill/>
          </a:ln>
        </p:spPr>
        <p:txBody>
          <a:bodyPr anchorCtr="0" anchor="t" bIns="91425" lIns="91425" spcFirstLastPara="1" rIns="91425" wrap="square" tIns="91425">
            <a:noAutofit/>
          </a:bodyPr>
          <a:lstStyle/>
          <a:p>
            <a:pPr indent="-13335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Add support for basic tunneling to the basic IP router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50"/>
              </a:spcBef>
              <a:spcAft>
                <a:spcPts val="0"/>
              </a:spcAft>
              <a:buClr>
                <a:srgbClr val="000000"/>
              </a:buClr>
              <a:buSzPts val="2100"/>
              <a:buFont typeface="Arial"/>
              <a:buNone/>
            </a:pPr>
            <a:r>
              <a:t/>
            </a:r>
            <a:endParaRPr b="1" i="0" sz="2100" u="none" cap="none" strike="noStrike">
              <a:solidFill>
                <a:schemeClr val="dk1"/>
              </a:solidFill>
              <a:latin typeface="Arial"/>
              <a:ea typeface="Arial"/>
              <a:cs typeface="Arial"/>
              <a:sym typeface="Arial"/>
            </a:endParaRPr>
          </a:p>
          <a:p>
            <a:pPr indent="-133350" lvl="0" marL="205740" marR="0" rtl="0" algn="l">
              <a:lnSpc>
                <a:spcPct val="100000"/>
              </a:lnSpc>
              <a:spcBef>
                <a:spcPts val="150"/>
              </a:spcBef>
              <a:spcAft>
                <a:spcPts val="0"/>
              </a:spcAft>
              <a:buClr>
                <a:schemeClr val="dk1"/>
              </a:buClr>
              <a:buSzPts val="2100"/>
              <a:buFont typeface="Merriweather Sans"/>
              <a:buChar char="•"/>
            </a:pPr>
            <a:r>
              <a:rPr b="1" i="0" lang="en-US" sz="2100" u="none" cap="none" strike="noStrike">
                <a:solidFill>
                  <a:schemeClr val="dk1"/>
                </a:solidFill>
                <a:latin typeface="Arial"/>
                <a:ea typeface="Arial"/>
                <a:cs typeface="Arial"/>
                <a:sym typeface="Arial"/>
              </a:rPr>
              <a:t>Define a new header type (</a:t>
            </a:r>
            <a:r>
              <a:rPr b="1" i="0" lang="en-US" sz="2100" u="none" cap="none" strike="noStrike">
                <a:solidFill>
                  <a:schemeClr val="dk1"/>
                </a:solidFill>
                <a:latin typeface="Consolas"/>
                <a:ea typeface="Consolas"/>
                <a:cs typeface="Consolas"/>
                <a:sym typeface="Consolas"/>
              </a:rPr>
              <a:t>myTunnel</a:t>
            </a:r>
            <a:r>
              <a:rPr b="1" i="0" lang="en-US" sz="2100" u="none" cap="none" strike="noStrike">
                <a:solidFill>
                  <a:schemeClr val="dk1"/>
                </a:solidFill>
                <a:latin typeface="Arial"/>
                <a:ea typeface="Arial"/>
                <a:cs typeface="Arial"/>
                <a:sym typeface="Arial"/>
              </a:rPr>
              <a:t>) to encapsulate the IP packet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50"/>
              </a:spcBef>
              <a:spcAft>
                <a:spcPts val="0"/>
              </a:spcAft>
              <a:buClr>
                <a:srgbClr val="000000"/>
              </a:buClr>
              <a:buSzPts val="2100"/>
              <a:buFont typeface="Arial"/>
              <a:buNone/>
            </a:pPr>
            <a:r>
              <a:t/>
            </a:r>
            <a:endParaRPr b="1" i="0" sz="2100" u="none" cap="none" strike="noStrike">
              <a:solidFill>
                <a:schemeClr val="dk1"/>
              </a:solidFill>
              <a:latin typeface="Arial"/>
              <a:ea typeface="Arial"/>
              <a:cs typeface="Arial"/>
              <a:sym typeface="Arial"/>
            </a:endParaRPr>
          </a:p>
          <a:p>
            <a:pPr indent="-133350" lvl="0" marL="205740" marR="0" rtl="0" algn="l">
              <a:lnSpc>
                <a:spcPct val="100000"/>
              </a:lnSpc>
              <a:spcBef>
                <a:spcPts val="150"/>
              </a:spcBef>
              <a:spcAft>
                <a:spcPts val="0"/>
              </a:spcAft>
              <a:buClr>
                <a:schemeClr val="dk1"/>
              </a:buClr>
              <a:buSzPts val="2100"/>
              <a:buFont typeface="Merriweather Sans"/>
              <a:buChar char="•"/>
            </a:pPr>
            <a:r>
              <a:rPr b="1" i="0" lang="en-US" sz="2100" u="none" cap="none" strike="noStrike">
                <a:solidFill>
                  <a:schemeClr val="dk1"/>
                </a:solidFill>
                <a:latin typeface="Consolas"/>
                <a:ea typeface="Consolas"/>
                <a:cs typeface="Consolas"/>
                <a:sym typeface="Consolas"/>
              </a:rPr>
              <a:t>myTunnel</a:t>
            </a:r>
            <a:r>
              <a:rPr b="1" i="0" lang="en-US" sz="2100" u="none" cap="none" strike="noStrike">
                <a:solidFill>
                  <a:schemeClr val="dk1"/>
                </a:solidFill>
                <a:latin typeface="Arial"/>
                <a:ea typeface="Arial"/>
                <a:cs typeface="Arial"/>
                <a:sym typeface="Arial"/>
              </a:rPr>
              <a:t> header includes:</a:t>
            </a:r>
            <a:endParaRPr b="0" i="0" sz="1400" u="none" cap="none" strike="noStrike">
              <a:solidFill>
                <a:srgbClr val="000000"/>
              </a:solidFill>
              <a:latin typeface="Arial"/>
              <a:ea typeface="Arial"/>
              <a:cs typeface="Arial"/>
              <a:sym typeface="Arial"/>
            </a:endParaRPr>
          </a:p>
          <a:p>
            <a:pPr indent="-361950" lvl="1" marL="914400" marR="0" rtl="0" algn="l">
              <a:lnSpc>
                <a:spcPct val="100000"/>
              </a:lnSpc>
              <a:spcBef>
                <a:spcPts val="150"/>
              </a:spcBef>
              <a:spcAft>
                <a:spcPts val="0"/>
              </a:spcAft>
              <a:buClr>
                <a:schemeClr val="dk1"/>
              </a:buClr>
              <a:buSzPts val="2100"/>
              <a:buFont typeface="Consolas"/>
              <a:buChar char="○"/>
            </a:pPr>
            <a:r>
              <a:rPr b="1" i="0" lang="en-US" sz="2100" u="none" cap="none" strike="noStrike">
                <a:solidFill>
                  <a:schemeClr val="dk1"/>
                </a:solidFill>
                <a:latin typeface="Consolas"/>
                <a:ea typeface="Consolas"/>
                <a:cs typeface="Consolas"/>
                <a:sym typeface="Consolas"/>
              </a:rPr>
              <a:t>proto_id</a:t>
            </a:r>
            <a:r>
              <a:rPr b="1" i="0" lang="en-US" sz="2100" u="none" cap="none" strike="noStrike">
                <a:solidFill>
                  <a:schemeClr val="dk1"/>
                </a:solidFill>
                <a:latin typeface="Arial"/>
                <a:ea typeface="Arial"/>
                <a:cs typeface="Arial"/>
                <a:sym typeface="Arial"/>
              </a:rPr>
              <a:t> : type of packet being encapsulated</a:t>
            </a:r>
            <a:endParaRPr b="0" i="0" sz="1400" u="none" cap="none" strike="noStrike">
              <a:solidFill>
                <a:srgbClr val="000000"/>
              </a:solidFill>
              <a:latin typeface="Arial"/>
              <a:ea typeface="Arial"/>
              <a:cs typeface="Arial"/>
              <a:sym typeface="Arial"/>
            </a:endParaRPr>
          </a:p>
          <a:p>
            <a:pPr indent="-361950" lvl="1" marL="914400" marR="0" rtl="0" algn="l">
              <a:lnSpc>
                <a:spcPct val="100000"/>
              </a:lnSpc>
              <a:spcBef>
                <a:spcPts val="150"/>
              </a:spcBef>
              <a:spcAft>
                <a:spcPts val="0"/>
              </a:spcAft>
              <a:buClr>
                <a:schemeClr val="dk1"/>
              </a:buClr>
              <a:buSzPts val="2100"/>
              <a:buFont typeface="Consolas"/>
              <a:buChar char="○"/>
            </a:pPr>
            <a:r>
              <a:rPr b="1" i="0" lang="en-US" sz="2100" u="none" cap="none" strike="noStrike">
                <a:solidFill>
                  <a:schemeClr val="dk1"/>
                </a:solidFill>
                <a:latin typeface="Consolas"/>
                <a:ea typeface="Consolas"/>
                <a:cs typeface="Consolas"/>
                <a:sym typeface="Consolas"/>
              </a:rPr>
              <a:t>dst_id</a:t>
            </a:r>
            <a:r>
              <a:rPr b="1" i="0" lang="en-US" sz="2100" u="none" cap="none" strike="noStrike">
                <a:solidFill>
                  <a:schemeClr val="dk1"/>
                </a:solidFill>
                <a:latin typeface="Arial"/>
                <a:ea typeface="Arial"/>
                <a:cs typeface="Arial"/>
                <a:sym typeface="Arial"/>
              </a:rPr>
              <a:t> : ID of destination host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50"/>
              </a:spcBef>
              <a:spcAft>
                <a:spcPts val="0"/>
              </a:spcAft>
              <a:buClr>
                <a:srgbClr val="000000"/>
              </a:buClr>
              <a:buSzPts val="2100"/>
              <a:buFont typeface="Arial"/>
              <a:buNone/>
            </a:pPr>
            <a:r>
              <a:t/>
            </a:r>
            <a:endParaRPr b="1" i="0" sz="2100" u="none" cap="none" strike="noStrike">
              <a:solidFill>
                <a:schemeClr val="dk1"/>
              </a:solidFill>
              <a:latin typeface="Arial"/>
              <a:ea typeface="Arial"/>
              <a:cs typeface="Arial"/>
              <a:sym typeface="Arial"/>
            </a:endParaRPr>
          </a:p>
          <a:p>
            <a:pPr indent="-133350" lvl="0" marL="205740" marR="0" rtl="0" algn="l">
              <a:lnSpc>
                <a:spcPct val="100000"/>
              </a:lnSpc>
              <a:spcBef>
                <a:spcPts val="150"/>
              </a:spcBef>
              <a:spcAft>
                <a:spcPts val="0"/>
              </a:spcAft>
              <a:buClr>
                <a:schemeClr val="dk1"/>
              </a:buClr>
              <a:buSzPts val="2100"/>
              <a:buFont typeface="Merriweather Sans"/>
              <a:buChar char="•"/>
            </a:pPr>
            <a:r>
              <a:rPr b="1" i="0" lang="en-US" sz="2100" u="none" cap="none" strike="noStrike">
                <a:solidFill>
                  <a:schemeClr val="dk1"/>
                </a:solidFill>
                <a:latin typeface="Arial"/>
                <a:ea typeface="Arial"/>
                <a:cs typeface="Arial"/>
                <a:sym typeface="Arial"/>
              </a:rPr>
              <a:t>Modify the switch to perform routing using the </a:t>
            </a:r>
            <a:r>
              <a:rPr b="1" i="0" lang="en-US" sz="2100" u="none" cap="none" strike="noStrike">
                <a:solidFill>
                  <a:schemeClr val="dk1"/>
                </a:solidFill>
                <a:latin typeface="Consolas"/>
                <a:ea typeface="Consolas"/>
                <a:cs typeface="Consolas"/>
                <a:sym typeface="Consolas"/>
              </a:rPr>
              <a:t>myTunnel</a:t>
            </a:r>
            <a:r>
              <a:rPr b="1" i="0" lang="en-US" sz="2100" u="none" cap="none" strike="noStrike">
                <a:solidFill>
                  <a:schemeClr val="dk1"/>
                </a:solidFill>
                <a:latin typeface="Arial"/>
                <a:ea typeface="Arial"/>
                <a:cs typeface="Arial"/>
                <a:sym typeface="Arial"/>
              </a:rPr>
              <a:t> header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50"/>
              </a:spcBef>
              <a:spcAft>
                <a:spcPts val="0"/>
              </a:spcAft>
              <a:buClr>
                <a:srgbClr val="000000"/>
              </a:buClr>
              <a:buSzPts val="2100"/>
              <a:buFont typeface="Arial"/>
              <a:buNone/>
            </a:pPr>
            <a:r>
              <a:t/>
            </a:r>
            <a:endParaRPr b="1" i="0" sz="21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132"/>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lang="en-US" sz="2430"/>
              <a:t>Thank you</a:t>
            </a:r>
            <a:endParaRPr/>
          </a:p>
        </p:txBody>
      </p:sp>
      <p:sp>
        <p:nvSpPr>
          <p:cNvPr id="849" name="Google Shape;849;p132"/>
          <p:cNvSpPr txBox="1"/>
          <p:nvPr>
            <p:ph idx="1" type="body"/>
          </p:nvPr>
        </p:nvSpPr>
        <p:spPr>
          <a:xfrm>
            <a:off x="152400" y="841400"/>
            <a:ext cx="8686800" cy="3207000"/>
          </a:xfrm>
          <a:prstGeom prst="rect">
            <a:avLst/>
          </a:prstGeom>
          <a:noFill/>
          <a:ln>
            <a:noFill/>
          </a:ln>
        </p:spPr>
        <p:txBody>
          <a:bodyPr anchorCtr="0" anchor="t" bIns="45700" lIns="91425" spcFirstLastPara="1" rIns="91425" wrap="square" tIns="45700">
            <a:noAutofit/>
          </a:bodyPr>
          <a:lstStyle/>
          <a:p>
            <a:pPr indent="-186690" lvl="0" marL="205740" marR="0" rtl="0" algn="l">
              <a:lnSpc>
                <a:spcPct val="100000"/>
              </a:lnSpc>
              <a:spcBef>
                <a:spcPts val="131"/>
              </a:spcBef>
              <a:spcAft>
                <a:spcPts val="0"/>
              </a:spcAft>
              <a:buClr>
                <a:srgbClr val="3F3151"/>
              </a:buClr>
              <a:buSzPts val="1800"/>
              <a:buFont typeface="Merriweather Sans"/>
              <a:buChar char="•"/>
            </a:pPr>
            <a:r>
              <a:rPr lang="en-US" sz="1800"/>
              <a:t>Sedef Ozcana (P4.org)</a:t>
            </a:r>
            <a:endParaRPr sz="1800"/>
          </a:p>
          <a:p>
            <a:pPr indent="-186690" lvl="0" marL="205740" marR="0" rtl="0" algn="l">
              <a:lnSpc>
                <a:spcPct val="100000"/>
              </a:lnSpc>
              <a:spcBef>
                <a:spcPts val="131"/>
              </a:spcBef>
              <a:spcAft>
                <a:spcPts val="0"/>
              </a:spcAft>
              <a:buClr>
                <a:srgbClr val="3F3151"/>
              </a:buClr>
              <a:buSzPts val="1800"/>
              <a:buFont typeface="Merriweather Sans"/>
              <a:buChar char="•"/>
            </a:pPr>
            <a:r>
              <a:rPr lang="en-US" sz="1800"/>
              <a:t>Rachel Everman (Barefoot)</a:t>
            </a:r>
            <a:endParaRPr sz="1800"/>
          </a:p>
          <a:p>
            <a:pPr indent="-186690" lvl="0" marL="205740" marR="0" rtl="0" algn="l">
              <a:lnSpc>
                <a:spcPct val="100000"/>
              </a:lnSpc>
              <a:spcBef>
                <a:spcPts val="131"/>
              </a:spcBef>
              <a:spcAft>
                <a:spcPts val="0"/>
              </a:spcAft>
              <a:buClr>
                <a:srgbClr val="3F3151"/>
              </a:buClr>
              <a:buSzPts val="1800"/>
              <a:buFont typeface="Merriweather Sans"/>
              <a:buChar char="•"/>
            </a:pPr>
            <a:r>
              <a:rPr lang="en-US" sz="1800"/>
              <a:t>Arvind Krishnamurthy (Washington)</a:t>
            </a:r>
            <a:endParaRPr sz="1800"/>
          </a:p>
          <a:p>
            <a:pPr indent="-186690" lvl="0" marL="205740" marR="0" rtl="0" algn="l">
              <a:lnSpc>
                <a:spcPct val="100000"/>
              </a:lnSpc>
              <a:spcBef>
                <a:spcPts val="131"/>
              </a:spcBef>
              <a:spcAft>
                <a:spcPts val="0"/>
              </a:spcAft>
              <a:buClr>
                <a:srgbClr val="3F3151"/>
              </a:buClr>
              <a:buSzPts val="1800"/>
              <a:buFont typeface="Merriweather Sans"/>
              <a:buChar char="•"/>
            </a:pPr>
            <a:r>
              <a:rPr lang="en-US" sz="1800"/>
              <a:t>Panelists</a:t>
            </a:r>
            <a:endParaRPr sz="1800"/>
          </a:p>
          <a:p>
            <a:pPr indent="-208280" lvl="1" marL="411480" marR="0" rtl="0" algn="l">
              <a:lnSpc>
                <a:spcPct val="100000"/>
              </a:lnSpc>
              <a:spcBef>
                <a:spcPts val="131"/>
              </a:spcBef>
              <a:spcAft>
                <a:spcPts val="0"/>
              </a:spcAft>
              <a:buClr>
                <a:srgbClr val="205867"/>
              </a:buClr>
              <a:buSzPts val="1800"/>
              <a:buFont typeface="Merriweather Sans"/>
              <a:buChar char="◦"/>
            </a:pPr>
            <a:r>
              <a:rPr lang="en-US"/>
              <a:t>Uyen Chau (ONF)</a:t>
            </a:r>
            <a:endParaRPr/>
          </a:p>
          <a:p>
            <a:pPr indent="-208280" lvl="1" marL="411480" marR="0" rtl="0" algn="l">
              <a:lnSpc>
                <a:spcPct val="100000"/>
              </a:lnSpc>
              <a:spcBef>
                <a:spcPts val="131"/>
              </a:spcBef>
              <a:spcAft>
                <a:spcPts val="0"/>
              </a:spcAft>
              <a:buClr>
                <a:srgbClr val="205867"/>
              </a:buClr>
              <a:buSzPts val="1800"/>
              <a:buFont typeface="Merriweather Sans"/>
              <a:buChar char="◦"/>
            </a:pPr>
            <a:r>
              <a:rPr lang="en-US"/>
              <a:t>Bochra Boughzala (Kaloom)</a:t>
            </a:r>
            <a:endParaRPr/>
          </a:p>
          <a:p>
            <a:pPr indent="-208280" lvl="1" marL="411480" marR="0" rtl="0" algn="l">
              <a:lnSpc>
                <a:spcPct val="100000"/>
              </a:lnSpc>
              <a:spcBef>
                <a:spcPts val="131"/>
              </a:spcBef>
              <a:spcAft>
                <a:spcPts val="0"/>
              </a:spcAft>
              <a:buClr>
                <a:srgbClr val="205867"/>
              </a:buClr>
              <a:buSzPts val="1800"/>
              <a:buFont typeface="Merriweather Sans"/>
              <a:buChar char="◦"/>
            </a:pPr>
            <a:r>
              <a:rPr lang="en-US"/>
              <a:t>Ben Pfaff (VMware)</a:t>
            </a:r>
            <a:endParaRPr/>
          </a:p>
          <a:p>
            <a:pPr indent="-208280" lvl="1" marL="411480" rtl="0" algn="l">
              <a:spcBef>
                <a:spcPts val="131"/>
              </a:spcBef>
              <a:spcAft>
                <a:spcPts val="0"/>
              </a:spcAft>
              <a:buClr>
                <a:srgbClr val="205867"/>
              </a:buClr>
              <a:buSzPts val="1800"/>
              <a:buFont typeface="Merriweather Sans"/>
              <a:buChar char="◦"/>
            </a:pPr>
            <a:r>
              <a:rPr lang="en-US"/>
              <a:t>Chris Sommers (Keysight)</a:t>
            </a:r>
            <a:endParaRPr/>
          </a:p>
          <a:p>
            <a:pPr indent="-186690" lvl="0" marL="205740" marR="0" rtl="0" algn="l">
              <a:lnSpc>
                <a:spcPct val="100000"/>
              </a:lnSpc>
              <a:spcBef>
                <a:spcPts val="131"/>
              </a:spcBef>
              <a:spcAft>
                <a:spcPts val="0"/>
              </a:spcAft>
              <a:buClr>
                <a:srgbClr val="3F3151"/>
              </a:buClr>
              <a:buSzPts val="1800"/>
              <a:buFont typeface="Merriweather Sans"/>
              <a:buChar char="•"/>
            </a:pPr>
            <a:r>
              <a:rPr lang="en-US" sz="1800"/>
              <a:t>TAs</a:t>
            </a:r>
            <a:endParaRPr sz="1800"/>
          </a:p>
          <a:p>
            <a:pPr indent="-208280" lvl="1" marL="411480" rtl="0" algn="l">
              <a:spcBef>
                <a:spcPts val="131"/>
              </a:spcBef>
              <a:spcAft>
                <a:spcPts val="0"/>
              </a:spcAft>
              <a:buClr>
                <a:srgbClr val="205867"/>
              </a:buClr>
              <a:buSzPts val="1800"/>
              <a:buFont typeface="Merriweather Sans"/>
              <a:buChar char="◦"/>
            </a:pPr>
            <a:r>
              <a:rPr lang="en-US"/>
              <a:t>Santiago Bautista (ENS/Cornell)</a:t>
            </a:r>
            <a:endParaRPr/>
          </a:p>
          <a:p>
            <a:pPr indent="-208280" lvl="1" marL="411480" marR="0" rtl="0" algn="l">
              <a:lnSpc>
                <a:spcPct val="100000"/>
              </a:lnSpc>
              <a:spcBef>
                <a:spcPts val="131"/>
              </a:spcBef>
              <a:spcAft>
                <a:spcPts val="0"/>
              </a:spcAft>
              <a:buClr>
                <a:srgbClr val="205867"/>
              </a:buClr>
              <a:buSzPts val="1800"/>
              <a:buFont typeface="Merriweather Sans"/>
              <a:buChar char="◦"/>
            </a:pPr>
            <a:r>
              <a:rPr lang="en-US"/>
              <a:t>Sean Choi (Stanford)</a:t>
            </a:r>
            <a:endParaRPr/>
          </a:p>
          <a:p>
            <a:pPr indent="-208280" lvl="1" marL="411480" marR="0" rtl="0" algn="l">
              <a:lnSpc>
                <a:spcPct val="100000"/>
              </a:lnSpc>
              <a:spcBef>
                <a:spcPts val="131"/>
              </a:spcBef>
              <a:spcAft>
                <a:spcPts val="0"/>
              </a:spcAft>
              <a:buClr>
                <a:srgbClr val="205867"/>
              </a:buClr>
              <a:buSzPts val="1800"/>
              <a:buFont typeface="Merriweather Sans"/>
              <a:buChar char="◦"/>
            </a:pPr>
            <a:r>
              <a:rPr lang="en-US"/>
              <a:t>Theo Jepsen (Lugano)</a:t>
            </a:r>
            <a:endParaRPr/>
          </a:p>
          <a:p>
            <a:pPr indent="-208280" lvl="1" marL="411480" marR="0" rtl="0" algn="l">
              <a:lnSpc>
                <a:spcPct val="100000"/>
              </a:lnSpc>
              <a:spcBef>
                <a:spcPts val="131"/>
              </a:spcBef>
              <a:spcAft>
                <a:spcPts val="0"/>
              </a:spcAft>
              <a:buClr>
                <a:srgbClr val="205867"/>
              </a:buClr>
              <a:buSzPts val="1800"/>
              <a:buFont typeface="Merriweather Sans"/>
              <a:buChar char="◦"/>
            </a:pPr>
            <a:r>
              <a:rPr lang="en-US"/>
              <a:t>Sarah Tollman (Stanford)</a:t>
            </a:r>
            <a:endParaRPr/>
          </a:p>
          <a:p>
            <a:pPr indent="0" lvl="0" marL="0" marR="0" rtl="0" algn="l">
              <a:lnSpc>
                <a:spcPct val="100000"/>
              </a:lnSpc>
              <a:spcBef>
                <a:spcPts val="131"/>
              </a:spcBef>
              <a:spcAft>
                <a:spcPts val="0"/>
              </a:spcAft>
              <a:buNone/>
            </a:pPr>
            <a:r>
              <a:t/>
            </a:r>
            <a:endParaRPr sz="1800"/>
          </a:p>
        </p:txBody>
      </p:sp>
      <p:pic>
        <p:nvPicPr>
          <p:cNvPr id="850" name="Google Shape;850;p132"/>
          <p:cNvPicPr preferRelativeResize="0"/>
          <p:nvPr/>
        </p:nvPicPr>
        <p:blipFill>
          <a:blip r:embed="rId3">
            <a:alphaModFix/>
          </a:blip>
          <a:stretch>
            <a:fillRect/>
          </a:stretch>
        </p:blipFill>
        <p:spPr>
          <a:xfrm>
            <a:off x="5399575" y="1138238"/>
            <a:ext cx="2857500" cy="28670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7" name="Shape 2747"/>
        <p:cNvGrpSpPr/>
        <p:nvPr/>
      </p:nvGrpSpPr>
      <p:grpSpPr>
        <a:xfrm>
          <a:off x="0" y="0"/>
          <a:ext cx="0" cy="0"/>
          <a:chOff x="0" y="0"/>
          <a:chExt cx="0" cy="0"/>
        </a:xfrm>
      </p:grpSpPr>
      <p:sp>
        <p:nvSpPr>
          <p:cNvPr id="2748" name="Google Shape;2748;p17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Basic Tunneling TODO List</a:t>
            </a:r>
            <a:endParaRPr b="1" i="0" sz="2700" u="none" cap="none" strike="noStrike">
              <a:solidFill>
                <a:schemeClr val="dk1"/>
              </a:solidFill>
              <a:latin typeface="Arial"/>
              <a:ea typeface="Arial"/>
              <a:cs typeface="Arial"/>
              <a:sym typeface="Arial"/>
            </a:endParaRPr>
          </a:p>
        </p:txBody>
      </p:sp>
      <p:sp>
        <p:nvSpPr>
          <p:cNvPr id="2749" name="Google Shape;2749;p177"/>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5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Define </a:t>
            </a:r>
            <a:r>
              <a:rPr b="1" i="0" lang="en-US" sz="2100" u="none" cap="none" strike="noStrike">
                <a:solidFill>
                  <a:schemeClr val="dk1"/>
                </a:solidFill>
                <a:latin typeface="Consolas"/>
                <a:ea typeface="Consolas"/>
                <a:cs typeface="Consolas"/>
                <a:sym typeface="Consolas"/>
              </a:rPr>
              <a:t>myTunnel_t</a:t>
            </a:r>
            <a:r>
              <a:rPr b="1" i="0" lang="en-US" sz="2100" u="none" cap="none" strike="noStrike">
                <a:solidFill>
                  <a:schemeClr val="dk1"/>
                </a:solidFill>
                <a:latin typeface="Arial"/>
                <a:ea typeface="Arial"/>
                <a:cs typeface="Arial"/>
                <a:sym typeface="Arial"/>
              </a:rPr>
              <a:t> header type and add to </a:t>
            </a:r>
            <a:r>
              <a:rPr b="1" i="0" lang="en-US" sz="2100" u="none" cap="none" strike="noStrike">
                <a:solidFill>
                  <a:schemeClr val="dk1"/>
                </a:solidFill>
                <a:latin typeface="Consolas"/>
                <a:ea typeface="Consolas"/>
                <a:cs typeface="Consolas"/>
                <a:sym typeface="Consolas"/>
              </a:rPr>
              <a:t>headers</a:t>
            </a:r>
            <a:r>
              <a:rPr b="1" i="0" lang="en-US" sz="2100" u="none" cap="none" strike="noStrike">
                <a:solidFill>
                  <a:schemeClr val="dk1"/>
                </a:solidFill>
                <a:latin typeface="Arial"/>
                <a:ea typeface="Arial"/>
                <a:cs typeface="Arial"/>
                <a:sym typeface="Arial"/>
              </a:rPr>
              <a:t> struct</a:t>
            </a:r>
            <a:endParaRPr b="1" i="0" sz="2100" u="none" cap="none" strike="noStrike">
              <a:solidFill>
                <a:schemeClr val="dk1"/>
              </a:solidFill>
              <a:latin typeface="Arial"/>
              <a:ea typeface="Arial"/>
              <a:cs typeface="Arial"/>
              <a:sym typeface="Arial"/>
            </a:endParaRPr>
          </a:p>
          <a:p>
            <a:pPr indent="-361950" lvl="0" marL="457200" marR="0" rtl="0" algn="l">
              <a:lnSpc>
                <a:spcPct val="15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Update parser</a:t>
            </a:r>
            <a:endParaRPr b="1" i="0" sz="2100" u="none" cap="none" strike="noStrike">
              <a:solidFill>
                <a:schemeClr val="dk1"/>
              </a:solidFill>
              <a:latin typeface="Arial"/>
              <a:ea typeface="Arial"/>
              <a:cs typeface="Arial"/>
              <a:sym typeface="Arial"/>
            </a:endParaRPr>
          </a:p>
          <a:p>
            <a:pPr indent="-361950" lvl="0" marL="457200" marR="0" rtl="0" algn="l">
              <a:lnSpc>
                <a:spcPct val="15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Define </a:t>
            </a:r>
            <a:r>
              <a:rPr b="1" i="0" lang="en-US" sz="2100" u="none" cap="none" strike="noStrike">
                <a:solidFill>
                  <a:schemeClr val="dk1"/>
                </a:solidFill>
                <a:latin typeface="Consolas"/>
                <a:ea typeface="Consolas"/>
                <a:cs typeface="Consolas"/>
                <a:sym typeface="Consolas"/>
              </a:rPr>
              <a:t>myTunnel_forward</a:t>
            </a:r>
            <a:r>
              <a:rPr b="1" i="0" lang="en-US" sz="2100" u="none" cap="none" strike="noStrike">
                <a:solidFill>
                  <a:schemeClr val="dk1"/>
                </a:solidFill>
                <a:latin typeface="Arial"/>
                <a:ea typeface="Arial"/>
                <a:cs typeface="Arial"/>
                <a:sym typeface="Arial"/>
              </a:rPr>
              <a:t> action</a:t>
            </a:r>
            <a:endParaRPr b="1" i="0" sz="2100" u="none" cap="none" strike="noStrike">
              <a:solidFill>
                <a:schemeClr val="dk1"/>
              </a:solidFill>
              <a:latin typeface="Arial"/>
              <a:ea typeface="Arial"/>
              <a:cs typeface="Arial"/>
              <a:sym typeface="Arial"/>
            </a:endParaRPr>
          </a:p>
          <a:p>
            <a:pPr indent="-361950" lvl="0" marL="457200" marR="0" rtl="0" algn="l">
              <a:lnSpc>
                <a:spcPct val="15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Define </a:t>
            </a:r>
            <a:r>
              <a:rPr b="1" i="0" lang="en-US" sz="2100" u="none" cap="none" strike="noStrike">
                <a:solidFill>
                  <a:schemeClr val="dk1"/>
                </a:solidFill>
                <a:latin typeface="Consolas"/>
                <a:ea typeface="Consolas"/>
                <a:cs typeface="Consolas"/>
                <a:sym typeface="Consolas"/>
              </a:rPr>
              <a:t>myTunnel_exact</a:t>
            </a:r>
            <a:r>
              <a:rPr b="1" i="0" lang="en-US" sz="2100" u="none" cap="none" strike="noStrike">
                <a:solidFill>
                  <a:schemeClr val="dk1"/>
                </a:solidFill>
                <a:latin typeface="Arial"/>
                <a:ea typeface="Arial"/>
                <a:cs typeface="Arial"/>
                <a:sym typeface="Arial"/>
              </a:rPr>
              <a:t> table</a:t>
            </a:r>
            <a:endParaRPr b="1" i="0" sz="2100" u="none" cap="none" strike="noStrike">
              <a:solidFill>
                <a:schemeClr val="dk1"/>
              </a:solidFill>
              <a:latin typeface="Arial"/>
              <a:ea typeface="Arial"/>
              <a:cs typeface="Arial"/>
              <a:sym typeface="Arial"/>
            </a:endParaRPr>
          </a:p>
          <a:p>
            <a:pPr indent="-361950" lvl="0" marL="457200" marR="0" rtl="0" algn="l">
              <a:lnSpc>
                <a:spcPct val="15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Update table application logic in </a:t>
            </a:r>
            <a:r>
              <a:rPr b="1" i="0" lang="en-US" sz="2100" u="none" cap="none" strike="noStrike">
                <a:solidFill>
                  <a:schemeClr val="dk1"/>
                </a:solidFill>
                <a:latin typeface="Consolas"/>
                <a:ea typeface="Consolas"/>
                <a:cs typeface="Consolas"/>
                <a:sym typeface="Consolas"/>
              </a:rPr>
              <a:t>MyIngress</a:t>
            </a:r>
            <a:r>
              <a:rPr b="1" i="0" lang="en-US" sz="2100" u="none" cap="none" strike="noStrike">
                <a:solidFill>
                  <a:schemeClr val="dk1"/>
                </a:solidFill>
                <a:latin typeface="Arial"/>
                <a:ea typeface="Arial"/>
                <a:cs typeface="Arial"/>
                <a:sym typeface="Arial"/>
              </a:rPr>
              <a:t> </a:t>
            </a:r>
            <a:r>
              <a:rPr b="1" i="0" lang="en-US" sz="2100" u="none" cap="none" strike="noStrike">
                <a:solidFill>
                  <a:schemeClr val="dk1"/>
                </a:solidFill>
                <a:latin typeface="Consolas"/>
                <a:ea typeface="Consolas"/>
                <a:cs typeface="Consolas"/>
                <a:sym typeface="Consolas"/>
              </a:rPr>
              <a:t>apply</a:t>
            </a:r>
            <a:r>
              <a:rPr b="1" i="0" lang="en-US" sz="2100" u="none" cap="none" strike="noStrike">
                <a:solidFill>
                  <a:schemeClr val="dk1"/>
                </a:solidFill>
                <a:latin typeface="Arial"/>
                <a:ea typeface="Arial"/>
                <a:cs typeface="Arial"/>
                <a:sym typeface="Arial"/>
              </a:rPr>
              <a:t> statement</a:t>
            </a:r>
            <a:endParaRPr b="1" i="0" sz="2100" u="none" cap="none" strike="noStrike">
              <a:solidFill>
                <a:schemeClr val="dk1"/>
              </a:solidFill>
              <a:latin typeface="Arial"/>
              <a:ea typeface="Arial"/>
              <a:cs typeface="Arial"/>
              <a:sym typeface="Arial"/>
            </a:endParaRPr>
          </a:p>
          <a:p>
            <a:pPr indent="-361950" lvl="0" marL="457200" marR="0" rtl="0" algn="l">
              <a:lnSpc>
                <a:spcPct val="15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Update deparser</a:t>
            </a:r>
            <a:endParaRPr b="1" i="0" sz="2100" u="none" cap="none" strike="noStrike">
              <a:solidFill>
                <a:schemeClr val="dk1"/>
              </a:solidFill>
              <a:latin typeface="Arial"/>
              <a:ea typeface="Arial"/>
              <a:cs typeface="Arial"/>
              <a:sym typeface="Arial"/>
            </a:endParaRPr>
          </a:p>
          <a:p>
            <a:pPr indent="-361950" lvl="0" marL="457200" marR="0" rtl="0" algn="l">
              <a:lnSpc>
                <a:spcPct val="15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Adding forwarding rules</a:t>
            </a:r>
            <a:endParaRPr b="1" i="0" sz="2100" u="none" cap="none" strike="noStrike">
              <a:solidFill>
                <a:schemeClr val="dk1"/>
              </a:solidFill>
              <a:latin typeface="Arial"/>
              <a:ea typeface="Arial"/>
              <a:cs typeface="Arial"/>
              <a:sym typeface="Arial"/>
            </a:endParaRPr>
          </a:p>
        </p:txBody>
      </p:sp>
      <p:sp>
        <p:nvSpPr>
          <p:cNvPr id="2750" name="Google Shape;2750;p17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206"/>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4" name="Shape 2754"/>
        <p:cNvGrpSpPr/>
        <p:nvPr/>
      </p:nvGrpSpPr>
      <p:grpSpPr>
        <a:xfrm>
          <a:off x="0" y="0"/>
          <a:ext cx="0" cy="0"/>
          <a:chOff x="0" y="0"/>
          <a:chExt cx="0" cy="0"/>
        </a:xfrm>
      </p:grpSpPr>
      <p:sp>
        <p:nvSpPr>
          <p:cNvPr id="2755" name="Google Shape;2755;p17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Basic Forwarding: Topology</a:t>
            </a:r>
            <a:endParaRPr b="1" i="0" sz="2700" u="none" cap="none" strike="noStrike">
              <a:solidFill>
                <a:schemeClr val="dk1"/>
              </a:solidFill>
              <a:latin typeface="Arial"/>
              <a:ea typeface="Arial"/>
              <a:cs typeface="Arial"/>
              <a:sym typeface="Arial"/>
            </a:endParaRPr>
          </a:p>
        </p:txBody>
      </p:sp>
      <p:sp>
        <p:nvSpPr>
          <p:cNvPr id="2756" name="Google Shape;2756;p17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cxnSp>
        <p:nvCxnSpPr>
          <p:cNvPr id="2757" name="Google Shape;2757;p178"/>
          <p:cNvCxnSpPr/>
          <p:nvPr/>
        </p:nvCxnSpPr>
        <p:spPr>
          <a:xfrm>
            <a:off x="2708601" y="1697111"/>
            <a:ext cx="3618600" cy="0"/>
          </a:xfrm>
          <a:prstGeom prst="straightConnector1">
            <a:avLst/>
          </a:prstGeom>
          <a:noFill/>
          <a:ln cap="flat" cmpd="sng" w="9525">
            <a:solidFill>
              <a:srgbClr val="A5A5A5"/>
            </a:solidFill>
            <a:prstDash val="solid"/>
            <a:round/>
            <a:headEnd len="sm" w="sm" type="none"/>
            <a:tailEnd len="sm" w="sm" type="none"/>
          </a:ln>
        </p:spPr>
      </p:cxnSp>
      <p:pic>
        <p:nvPicPr>
          <p:cNvPr id="2758" name="Google Shape;2758;p178"/>
          <p:cNvPicPr preferRelativeResize="0"/>
          <p:nvPr/>
        </p:nvPicPr>
        <p:blipFill rotWithShape="1">
          <a:blip r:embed="rId3">
            <a:alphaModFix/>
          </a:blip>
          <a:srcRect b="0" l="0" r="0" t="0"/>
          <a:stretch/>
        </p:blipFill>
        <p:spPr>
          <a:xfrm>
            <a:off x="1984007" y="1456183"/>
            <a:ext cx="724595" cy="479448"/>
          </a:xfrm>
          <a:prstGeom prst="rect">
            <a:avLst/>
          </a:prstGeom>
          <a:noFill/>
          <a:ln>
            <a:noFill/>
          </a:ln>
        </p:spPr>
      </p:pic>
      <p:pic>
        <p:nvPicPr>
          <p:cNvPr id="2759" name="Google Shape;2759;p178"/>
          <p:cNvPicPr preferRelativeResize="0"/>
          <p:nvPr/>
        </p:nvPicPr>
        <p:blipFill rotWithShape="1">
          <a:blip r:embed="rId3">
            <a:alphaModFix/>
          </a:blip>
          <a:srcRect b="0" l="0" r="0" t="0"/>
          <a:stretch/>
        </p:blipFill>
        <p:spPr>
          <a:xfrm>
            <a:off x="6327347" y="1456183"/>
            <a:ext cx="724595" cy="479448"/>
          </a:xfrm>
          <a:prstGeom prst="rect">
            <a:avLst/>
          </a:prstGeom>
          <a:noFill/>
          <a:ln>
            <a:noFill/>
          </a:ln>
        </p:spPr>
      </p:pic>
      <p:pic>
        <p:nvPicPr>
          <p:cNvPr id="2760" name="Google Shape;2760;p178"/>
          <p:cNvPicPr preferRelativeResize="0"/>
          <p:nvPr/>
        </p:nvPicPr>
        <p:blipFill rotWithShape="1">
          <a:blip r:embed="rId3">
            <a:alphaModFix/>
          </a:blip>
          <a:srcRect b="0" l="0" r="0" t="0"/>
          <a:stretch/>
        </p:blipFill>
        <p:spPr>
          <a:xfrm>
            <a:off x="4155677" y="3245164"/>
            <a:ext cx="724595" cy="479448"/>
          </a:xfrm>
          <a:prstGeom prst="rect">
            <a:avLst/>
          </a:prstGeom>
          <a:noFill/>
          <a:ln>
            <a:noFill/>
          </a:ln>
        </p:spPr>
      </p:pic>
      <p:cxnSp>
        <p:nvCxnSpPr>
          <p:cNvPr id="2761" name="Google Shape;2761;p178"/>
          <p:cNvCxnSpPr/>
          <p:nvPr/>
        </p:nvCxnSpPr>
        <p:spPr>
          <a:xfrm flipH="1" rot="10800000">
            <a:off x="4880270" y="1938092"/>
            <a:ext cx="1809300" cy="1548000"/>
          </a:xfrm>
          <a:prstGeom prst="straightConnector1">
            <a:avLst/>
          </a:prstGeom>
          <a:noFill/>
          <a:ln cap="flat" cmpd="sng" w="9525">
            <a:solidFill>
              <a:srgbClr val="A5A5A5"/>
            </a:solidFill>
            <a:prstDash val="solid"/>
            <a:round/>
            <a:headEnd len="sm" w="sm" type="none"/>
            <a:tailEnd len="sm" w="sm" type="none"/>
          </a:ln>
        </p:spPr>
      </p:cxnSp>
      <p:cxnSp>
        <p:nvCxnSpPr>
          <p:cNvPr id="2762" name="Google Shape;2762;p178"/>
          <p:cNvCxnSpPr/>
          <p:nvPr/>
        </p:nvCxnSpPr>
        <p:spPr>
          <a:xfrm>
            <a:off x="1159700" y="1276775"/>
            <a:ext cx="824400" cy="342900"/>
          </a:xfrm>
          <a:prstGeom prst="straightConnector1">
            <a:avLst/>
          </a:prstGeom>
          <a:noFill/>
          <a:ln cap="flat" cmpd="sng" w="9525">
            <a:solidFill>
              <a:srgbClr val="A5A5A5"/>
            </a:solidFill>
            <a:prstDash val="solid"/>
            <a:round/>
            <a:headEnd len="sm" w="sm" type="none"/>
            <a:tailEnd len="sm" w="sm" type="none"/>
          </a:ln>
        </p:spPr>
      </p:cxnSp>
      <p:grpSp>
        <p:nvGrpSpPr>
          <p:cNvPr id="2763" name="Google Shape;2763;p178"/>
          <p:cNvGrpSpPr/>
          <p:nvPr/>
        </p:nvGrpSpPr>
        <p:grpSpPr>
          <a:xfrm>
            <a:off x="321975" y="1113246"/>
            <a:ext cx="788415" cy="283928"/>
            <a:chOff x="12523788" y="-511175"/>
            <a:chExt cx="13454187" cy="4845188"/>
          </a:xfrm>
        </p:grpSpPr>
        <p:sp>
          <p:nvSpPr>
            <p:cNvPr id="2764" name="Google Shape;2764;p178"/>
            <p:cNvSpPr/>
            <p:nvPr/>
          </p:nvSpPr>
          <p:spPr>
            <a:xfrm>
              <a:off x="12523788" y="-511175"/>
              <a:ext cx="13454101" cy="484500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65" name="Google Shape;2765;p178"/>
            <p:cNvSpPr/>
            <p:nvPr/>
          </p:nvSpPr>
          <p:spPr>
            <a:xfrm>
              <a:off x="12523788" y="722313"/>
              <a:ext cx="12231600" cy="3611700"/>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66" name="Google Shape;2766;p178"/>
            <p:cNvSpPr/>
            <p:nvPr/>
          </p:nvSpPr>
          <p:spPr>
            <a:xfrm>
              <a:off x="18637250" y="722313"/>
              <a:ext cx="6118200" cy="3611700"/>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67" name="Google Shape;2767;p178"/>
            <p:cNvSpPr/>
            <p:nvPr/>
          </p:nvSpPr>
          <p:spPr>
            <a:xfrm>
              <a:off x="24755475" y="-511175"/>
              <a:ext cx="1222500" cy="484500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68" name="Google Shape;2768;p178"/>
            <p:cNvSpPr/>
            <p:nvPr/>
          </p:nvSpPr>
          <p:spPr>
            <a:xfrm>
              <a:off x="12523788" y="-511175"/>
              <a:ext cx="13454101" cy="1233600"/>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69" name="Google Shape;2769;p178"/>
            <p:cNvSpPr/>
            <p:nvPr/>
          </p:nvSpPr>
          <p:spPr>
            <a:xfrm>
              <a:off x="13247688" y="1601788"/>
              <a:ext cx="10782300" cy="1912800"/>
            </a:xfrm>
            <a:prstGeom prst="rect">
              <a:avLst/>
            </a:pr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0" name="Google Shape;2770;p178"/>
            <p:cNvSpPr/>
            <p:nvPr/>
          </p:nvSpPr>
          <p:spPr>
            <a:xfrm>
              <a:off x="13247688" y="1601788"/>
              <a:ext cx="5389500" cy="1912800"/>
            </a:xfrm>
            <a:prstGeom prst="rect">
              <a:avLst/>
            </a:prstGeom>
            <a:solidFill>
              <a:srgbClr val="4B4A4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1" name="Google Shape;2771;p178"/>
            <p:cNvSpPr/>
            <p:nvPr/>
          </p:nvSpPr>
          <p:spPr>
            <a:xfrm>
              <a:off x="13874750" y="2247900"/>
              <a:ext cx="604800" cy="619200"/>
            </a:xfrm>
            <a:prstGeom prst="rect">
              <a:avLst/>
            </a:prstGeom>
            <a:solidFill>
              <a:srgbClr val="60BA5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grpSp>
      <p:grpSp>
        <p:nvGrpSpPr>
          <p:cNvPr id="2772" name="Google Shape;2772;p178"/>
          <p:cNvGrpSpPr/>
          <p:nvPr/>
        </p:nvGrpSpPr>
        <p:grpSpPr>
          <a:xfrm>
            <a:off x="4123960" y="4184264"/>
            <a:ext cx="788415" cy="283928"/>
            <a:chOff x="12523788" y="-511175"/>
            <a:chExt cx="13454187" cy="4845188"/>
          </a:xfrm>
        </p:grpSpPr>
        <p:sp>
          <p:nvSpPr>
            <p:cNvPr id="2773" name="Google Shape;2773;p178"/>
            <p:cNvSpPr/>
            <p:nvPr/>
          </p:nvSpPr>
          <p:spPr>
            <a:xfrm>
              <a:off x="12523788" y="-511175"/>
              <a:ext cx="13454101" cy="484500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4" name="Google Shape;2774;p178"/>
            <p:cNvSpPr/>
            <p:nvPr/>
          </p:nvSpPr>
          <p:spPr>
            <a:xfrm>
              <a:off x="12523788" y="722313"/>
              <a:ext cx="12231600" cy="3611700"/>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5" name="Google Shape;2775;p178"/>
            <p:cNvSpPr/>
            <p:nvPr/>
          </p:nvSpPr>
          <p:spPr>
            <a:xfrm>
              <a:off x="18637250" y="722313"/>
              <a:ext cx="6118200" cy="3611700"/>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6" name="Google Shape;2776;p178"/>
            <p:cNvSpPr/>
            <p:nvPr/>
          </p:nvSpPr>
          <p:spPr>
            <a:xfrm>
              <a:off x="24755475" y="-511175"/>
              <a:ext cx="1222500" cy="484500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7" name="Google Shape;2777;p178"/>
            <p:cNvSpPr/>
            <p:nvPr/>
          </p:nvSpPr>
          <p:spPr>
            <a:xfrm>
              <a:off x="12523788" y="-511175"/>
              <a:ext cx="13454101" cy="1233600"/>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8" name="Google Shape;2778;p178"/>
            <p:cNvSpPr/>
            <p:nvPr/>
          </p:nvSpPr>
          <p:spPr>
            <a:xfrm>
              <a:off x="13247688" y="1601788"/>
              <a:ext cx="10782300" cy="1912800"/>
            </a:xfrm>
            <a:prstGeom prst="rect">
              <a:avLst/>
            </a:pr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9" name="Google Shape;2779;p178"/>
            <p:cNvSpPr/>
            <p:nvPr/>
          </p:nvSpPr>
          <p:spPr>
            <a:xfrm>
              <a:off x="13247688" y="1601788"/>
              <a:ext cx="5389500" cy="1912800"/>
            </a:xfrm>
            <a:prstGeom prst="rect">
              <a:avLst/>
            </a:prstGeom>
            <a:solidFill>
              <a:srgbClr val="4B4A4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0" name="Google Shape;2780;p178"/>
            <p:cNvSpPr/>
            <p:nvPr/>
          </p:nvSpPr>
          <p:spPr>
            <a:xfrm>
              <a:off x="13874750" y="2247900"/>
              <a:ext cx="604800" cy="619200"/>
            </a:xfrm>
            <a:prstGeom prst="rect">
              <a:avLst/>
            </a:prstGeom>
            <a:solidFill>
              <a:srgbClr val="60BA5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grpSp>
      <p:grpSp>
        <p:nvGrpSpPr>
          <p:cNvPr id="2781" name="Google Shape;2781;p178"/>
          <p:cNvGrpSpPr/>
          <p:nvPr/>
        </p:nvGrpSpPr>
        <p:grpSpPr>
          <a:xfrm>
            <a:off x="7772743" y="1077111"/>
            <a:ext cx="788415" cy="283928"/>
            <a:chOff x="12523788" y="-511175"/>
            <a:chExt cx="13454187" cy="4845188"/>
          </a:xfrm>
        </p:grpSpPr>
        <p:sp>
          <p:nvSpPr>
            <p:cNvPr id="2782" name="Google Shape;2782;p178"/>
            <p:cNvSpPr/>
            <p:nvPr/>
          </p:nvSpPr>
          <p:spPr>
            <a:xfrm>
              <a:off x="12523788" y="-511175"/>
              <a:ext cx="13454101" cy="484500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3" name="Google Shape;2783;p178"/>
            <p:cNvSpPr/>
            <p:nvPr/>
          </p:nvSpPr>
          <p:spPr>
            <a:xfrm>
              <a:off x="12523788" y="722313"/>
              <a:ext cx="12231600" cy="3611700"/>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4" name="Google Shape;2784;p178"/>
            <p:cNvSpPr/>
            <p:nvPr/>
          </p:nvSpPr>
          <p:spPr>
            <a:xfrm>
              <a:off x="18637250" y="722313"/>
              <a:ext cx="6118200" cy="3611700"/>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5" name="Google Shape;2785;p178"/>
            <p:cNvSpPr/>
            <p:nvPr/>
          </p:nvSpPr>
          <p:spPr>
            <a:xfrm>
              <a:off x="24755475" y="-511175"/>
              <a:ext cx="1222500" cy="484500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6" name="Google Shape;2786;p178"/>
            <p:cNvSpPr/>
            <p:nvPr/>
          </p:nvSpPr>
          <p:spPr>
            <a:xfrm>
              <a:off x="12523788" y="-511175"/>
              <a:ext cx="13454101" cy="1233600"/>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7" name="Google Shape;2787;p178"/>
            <p:cNvSpPr/>
            <p:nvPr/>
          </p:nvSpPr>
          <p:spPr>
            <a:xfrm>
              <a:off x="13247688" y="1601788"/>
              <a:ext cx="10782300" cy="1912800"/>
            </a:xfrm>
            <a:prstGeom prst="rect">
              <a:avLst/>
            </a:pr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8" name="Google Shape;2788;p178"/>
            <p:cNvSpPr/>
            <p:nvPr/>
          </p:nvSpPr>
          <p:spPr>
            <a:xfrm>
              <a:off x="13247688" y="1601788"/>
              <a:ext cx="5389500" cy="1912800"/>
            </a:xfrm>
            <a:prstGeom prst="rect">
              <a:avLst/>
            </a:prstGeom>
            <a:solidFill>
              <a:srgbClr val="4B4A4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9" name="Google Shape;2789;p178"/>
            <p:cNvSpPr/>
            <p:nvPr/>
          </p:nvSpPr>
          <p:spPr>
            <a:xfrm>
              <a:off x="13874750" y="2247900"/>
              <a:ext cx="604800" cy="619200"/>
            </a:xfrm>
            <a:prstGeom prst="rect">
              <a:avLst/>
            </a:prstGeom>
            <a:solidFill>
              <a:srgbClr val="60BA5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grpSp>
      <p:cxnSp>
        <p:nvCxnSpPr>
          <p:cNvPr id="2790" name="Google Shape;2790;p178"/>
          <p:cNvCxnSpPr>
            <a:endCxn id="2760" idx="1"/>
          </p:cNvCxnSpPr>
          <p:nvPr/>
        </p:nvCxnSpPr>
        <p:spPr>
          <a:xfrm>
            <a:off x="2587877" y="1889788"/>
            <a:ext cx="1567800" cy="1595100"/>
          </a:xfrm>
          <a:prstGeom prst="straightConnector1">
            <a:avLst/>
          </a:prstGeom>
          <a:noFill/>
          <a:ln cap="flat" cmpd="sng" w="9525">
            <a:solidFill>
              <a:srgbClr val="A5A5A5"/>
            </a:solidFill>
            <a:prstDash val="solid"/>
            <a:round/>
            <a:headEnd len="sm" w="sm" type="none"/>
            <a:tailEnd len="sm" w="sm" type="none"/>
          </a:ln>
        </p:spPr>
      </p:cxnSp>
      <p:cxnSp>
        <p:nvCxnSpPr>
          <p:cNvPr id="2791" name="Google Shape;2791;p178"/>
          <p:cNvCxnSpPr>
            <a:endCxn id="2761" idx="3"/>
          </p:cNvCxnSpPr>
          <p:nvPr/>
        </p:nvCxnSpPr>
        <p:spPr>
          <a:xfrm flipH="1">
            <a:off x="7052019" y="1360990"/>
            <a:ext cx="720600" cy="336000"/>
          </a:xfrm>
          <a:prstGeom prst="straightConnector1">
            <a:avLst/>
          </a:prstGeom>
          <a:noFill/>
          <a:ln cap="flat" cmpd="sng" w="9525">
            <a:solidFill>
              <a:srgbClr val="A5A5A5"/>
            </a:solidFill>
            <a:prstDash val="solid"/>
            <a:round/>
            <a:headEnd len="sm" w="sm" type="none"/>
            <a:tailEnd len="sm" w="sm" type="none"/>
          </a:ln>
        </p:spPr>
      </p:cxnSp>
      <p:cxnSp>
        <p:nvCxnSpPr>
          <p:cNvPr id="2792" name="Google Shape;2792;p178"/>
          <p:cNvCxnSpPr>
            <a:stCxn id="2764" idx="2"/>
            <a:endCxn id="2790" idx="4"/>
          </p:cNvCxnSpPr>
          <p:nvPr/>
        </p:nvCxnSpPr>
        <p:spPr>
          <a:xfrm>
            <a:off x="4517974" y="3727019"/>
            <a:ext cx="0" cy="457200"/>
          </a:xfrm>
          <a:prstGeom prst="straightConnector1">
            <a:avLst/>
          </a:prstGeom>
          <a:noFill/>
          <a:ln cap="flat" cmpd="sng" w="9525">
            <a:solidFill>
              <a:srgbClr val="A5A5A5"/>
            </a:solidFill>
            <a:prstDash val="solid"/>
            <a:round/>
            <a:headEnd len="sm" w="sm" type="none"/>
            <a:tailEnd len="sm" w="sm" type="none"/>
          </a:ln>
        </p:spPr>
      </p:cxnSp>
      <p:sp>
        <p:nvSpPr>
          <p:cNvPr id="2793" name="Google Shape;2793;p178"/>
          <p:cNvSpPr txBox="1"/>
          <p:nvPr/>
        </p:nvSpPr>
        <p:spPr>
          <a:xfrm>
            <a:off x="1911871" y="1840942"/>
            <a:ext cx="484500" cy="37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s1</a:t>
            </a:r>
            <a:endParaRPr b="0" i="0" sz="1400" u="none" cap="none" strike="noStrike">
              <a:solidFill>
                <a:srgbClr val="000000"/>
              </a:solidFill>
              <a:latin typeface="Arial"/>
              <a:ea typeface="Arial"/>
              <a:cs typeface="Arial"/>
              <a:sym typeface="Arial"/>
            </a:endParaRPr>
          </a:p>
        </p:txBody>
      </p:sp>
      <p:sp>
        <p:nvSpPr>
          <p:cNvPr id="2794" name="Google Shape;2794;p178"/>
          <p:cNvSpPr txBox="1"/>
          <p:nvPr/>
        </p:nvSpPr>
        <p:spPr>
          <a:xfrm>
            <a:off x="152400" y="1413631"/>
            <a:ext cx="1127100" cy="92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h1</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(10.0.1.1)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63"/>
              <a:buFont typeface="Arial"/>
              <a:buNone/>
            </a:pPr>
            <a:r>
              <a:rPr b="1" i="0" lang="en-US" sz="1400" u="none" cap="none" strike="noStrike">
                <a:solidFill>
                  <a:schemeClr val="dk1"/>
                </a:solidFill>
                <a:latin typeface="Arial"/>
                <a:ea typeface="Arial"/>
                <a:cs typeface="Arial"/>
                <a:sym typeface="Arial"/>
              </a:rPr>
              <a:t>(dst_id: 1)</a:t>
            </a:r>
            <a:endParaRPr b="0" i="0" sz="1400" u="none" cap="none" strike="noStrike">
              <a:solidFill>
                <a:srgbClr val="000000"/>
              </a:solidFill>
              <a:latin typeface="Arial"/>
              <a:ea typeface="Arial"/>
              <a:cs typeface="Arial"/>
              <a:sym typeface="Arial"/>
            </a:endParaRPr>
          </a:p>
        </p:txBody>
      </p:sp>
      <p:sp>
        <p:nvSpPr>
          <p:cNvPr id="2795" name="Google Shape;2795;p178"/>
          <p:cNvSpPr txBox="1"/>
          <p:nvPr/>
        </p:nvSpPr>
        <p:spPr>
          <a:xfrm>
            <a:off x="4659084" y="3558064"/>
            <a:ext cx="484500" cy="37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s3</a:t>
            </a:r>
            <a:endParaRPr b="0" i="0" sz="1400" u="none" cap="none" strike="noStrike">
              <a:solidFill>
                <a:srgbClr val="000000"/>
              </a:solidFill>
              <a:latin typeface="Arial"/>
              <a:ea typeface="Arial"/>
              <a:cs typeface="Arial"/>
              <a:sym typeface="Arial"/>
            </a:endParaRPr>
          </a:p>
        </p:txBody>
      </p:sp>
      <p:sp>
        <p:nvSpPr>
          <p:cNvPr id="2796" name="Google Shape;2796;p178"/>
          <p:cNvSpPr txBox="1"/>
          <p:nvPr/>
        </p:nvSpPr>
        <p:spPr>
          <a:xfrm>
            <a:off x="6770487" y="1865675"/>
            <a:ext cx="484500" cy="37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s2</a:t>
            </a:r>
            <a:endParaRPr b="0" i="0" sz="1400" u="none" cap="none" strike="noStrike">
              <a:solidFill>
                <a:srgbClr val="000000"/>
              </a:solidFill>
              <a:latin typeface="Arial"/>
              <a:ea typeface="Arial"/>
              <a:cs typeface="Arial"/>
              <a:sym typeface="Arial"/>
            </a:endParaRPr>
          </a:p>
        </p:txBody>
      </p:sp>
      <p:sp>
        <p:nvSpPr>
          <p:cNvPr id="2797" name="Google Shape;2797;p178"/>
          <p:cNvSpPr txBox="1"/>
          <p:nvPr/>
        </p:nvSpPr>
        <p:spPr>
          <a:xfrm>
            <a:off x="7603171" y="1424408"/>
            <a:ext cx="1127100" cy="61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h2</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(10.0.2.2)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63"/>
              <a:buFont typeface="Arial"/>
              <a:buNone/>
            </a:pPr>
            <a:r>
              <a:rPr b="1" i="0" lang="en-US" sz="1400" u="none" cap="none" strike="noStrike">
                <a:solidFill>
                  <a:schemeClr val="dk1"/>
                </a:solidFill>
                <a:latin typeface="Arial"/>
                <a:ea typeface="Arial"/>
                <a:cs typeface="Arial"/>
                <a:sym typeface="Arial"/>
              </a:rPr>
              <a:t>(dst_id: 2)</a:t>
            </a:r>
            <a:endParaRPr b="0" i="0" sz="1400" u="none" cap="none" strike="noStrike">
              <a:solidFill>
                <a:srgbClr val="000000"/>
              </a:solidFill>
              <a:latin typeface="Arial"/>
              <a:ea typeface="Arial"/>
              <a:cs typeface="Arial"/>
              <a:sym typeface="Arial"/>
            </a:endParaRPr>
          </a:p>
        </p:txBody>
      </p:sp>
      <p:sp>
        <p:nvSpPr>
          <p:cNvPr id="2798" name="Google Shape;2798;p178"/>
          <p:cNvSpPr/>
          <p:nvPr/>
        </p:nvSpPr>
        <p:spPr>
          <a:xfrm>
            <a:off x="1164197" y="1246114"/>
            <a:ext cx="6583800" cy="383700"/>
          </a:xfrm>
          <a:custGeom>
            <a:rect b="b" l="l" r="r" t="t"/>
            <a:pathLst>
              <a:path extrusionOk="0" h="120000" w="120000">
                <a:moveTo>
                  <a:pt x="0" y="0"/>
                </a:moveTo>
                <a:cubicBezTo>
                  <a:pt x="5639" y="40321"/>
                  <a:pt x="11278" y="80643"/>
                  <a:pt x="21428" y="100643"/>
                </a:cubicBezTo>
                <a:cubicBezTo>
                  <a:pt x="31578" y="120642"/>
                  <a:pt x="60902" y="119997"/>
                  <a:pt x="60902" y="119997"/>
                </a:cubicBezTo>
                <a:lnTo>
                  <a:pt x="100827" y="112255"/>
                </a:lnTo>
                <a:cubicBezTo>
                  <a:pt x="110676" y="93546"/>
                  <a:pt x="120000" y="7741"/>
                  <a:pt x="120000" y="7741"/>
                </a:cubicBezTo>
              </a:path>
            </a:pathLst>
          </a:custGeom>
          <a:noFill/>
          <a:ln cap="flat" cmpd="sng" w="2857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799" name="Google Shape;2799;p178"/>
          <p:cNvSpPr txBox="1"/>
          <p:nvPr/>
        </p:nvSpPr>
        <p:spPr>
          <a:xfrm>
            <a:off x="3529625" y="4471525"/>
            <a:ext cx="2031900" cy="61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h3</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(10.0.3.3) </a:t>
            </a:r>
            <a:r>
              <a:rPr b="1" i="0" lang="en-US" sz="1400" u="none" cap="none" strike="noStrike">
                <a:solidFill>
                  <a:schemeClr val="dk1"/>
                </a:solidFill>
                <a:latin typeface="Arial"/>
                <a:ea typeface="Arial"/>
                <a:cs typeface="Arial"/>
                <a:sym typeface="Arial"/>
              </a:rPr>
              <a:t>(dst_id: 3)</a:t>
            </a:r>
            <a:endParaRPr b="0" i="0" sz="1400" u="none" cap="none" strike="noStrike">
              <a:solidFill>
                <a:srgbClr val="000000"/>
              </a:solidFill>
              <a:latin typeface="Arial"/>
              <a:ea typeface="Arial"/>
              <a:cs typeface="Arial"/>
              <a:sym typeface="Arial"/>
            </a:endParaRPr>
          </a:p>
        </p:txBody>
      </p:sp>
      <p:sp>
        <p:nvSpPr>
          <p:cNvPr id="2800" name="Google Shape;2800;p178"/>
          <p:cNvSpPr txBox="1"/>
          <p:nvPr/>
        </p:nvSpPr>
        <p:spPr>
          <a:xfrm>
            <a:off x="1740600" y="1508100"/>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2801" name="Google Shape;2801;p178"/>
          <p:cNvSpPr txBox="1"/>
          <p:nvPr/>
        </p:nvSpPr>
        <p:spPr>
          <a:xfrm>
            <a:off x="2632400" y="1619675"/>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2802" name="Google Shape;2802;p178"/>
          <p:cNvSpPr txBox="1"/>
          <p:nvPr/>
        </p:nvSpPr>
        <p:spPr>
          <a:xfrm>
            <a:off x="2376800" y="1789538"/>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2803" name="Google Shape;2803;p178"/>
          <p:cNvSpPr txBox="1"/>
          <p:nvPr/>
        </p:nvSpPr>
        <p:spPr>
          <a:xfrm>
            <a:off x="4252100" y="3621075"/>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2804" name="Google Shape;2804;p178"/>
          <p:cNvSpPr txBox="1"/>
          <p:nvPr/>
        </p:nvSpPr>
        <p:spPr>
          <a:xfrm>
            <a:off x="3823875" y="3297088"/>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2805" name="Google Shape;2805;p178"/>
          <p:cNvSpPr txBox="1"/>
          <p:nvPr/>
        </p:nvSpPr>
        <p:spPr>
          <a:xfrm>
            <a:off x="4836175" y="3297075"/>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2806" name="Google Shape;2806;p178"/>
          <p:cNvSpPr txBox="1"/>
          <p:nvPr/>
        </p:nvSpPr>
        <p:spPr>
          <a:xfrm>
            <a:off x="6963550" y="1544000"/>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2807" name="Google Shape;2807;p178"/>
          <p:cNvSpPr txBox="1"/>
          <p:nvPr/>
        </p:nvSpPr>
        <p:spPr>
          <a:xfrm>
            <a:off x="6090350" y="1619675"/>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2808" name="Google Shape;2808;p178"/>
          <p:cNvSpPr txBox="1"/>
          <p:nvPr/>
        </p:nvSpPr>
        <p:spPr>
          <a:xfrm>
            <a:off x="6269750" y="1861850"/>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2" name="Shape 2812"/>
        <p:cNvGrpSpPr/>
        <p:nvPr/>
      </p:nvGrpSpPr>
      <p:grpSpPr>
        <a:xfrm>
          <a:off x="0" y="0"/>
          <a:ext cx="0" cy="0"/>
          <a:chOff x="0" y="0"/>
          <a:chExt cx="0" cy="0"/>
        </a:xfrm>
      </p:grpSpPr>
      <p:sp>
        <p:nvSpPr>
          <p:cNvPr id="2813" name="Google Shape;2813;p179"/>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Coding Break</a:t>
            </a:r>
            <a:endParaRPr b="1" i="0" sz="2700" u="none" cap="none" strike="noStrike">
              <a:solidFill>
                <a:schemeClr val="dk1"/>
              </a:solidFill>
              <a:latin typeface="Arial"/>
              <a:ea typeface="Arial"/>
              <a:cs typeface="Arial"/>
              <a:sym typeface="Arial"/>
            </a:endParaRPr>
          </a:p>
        </p:txBody>
      </p:sp>
      <p:sp>
        <p:nvSpPr>
          <p:cNvPr id="2814" name="Google Shape;2814;p179"/>
          <p:cNvSpPr txBox="1"/>
          <p:nvPr>
            <p:ph idx="1" type="body"/>
          </p:nvPr>
        </p:nvSpPr>
        <p:spPr>
          <a:xfrm>
            <a:off x="2322735" y="1700435"/>
            <a:ext cx="6541864" cy="2709194"/>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450"/>
              <a:buFont typeface="Merriweather Sans"/>
              <a:buNone/>
            </a:pPr>
            <a:r>
              <a:t/>
            </a:r>
            <a:endParaRPr b="1" i="0" sz="1800" u="none" cap="none" strike="noStrike">
              <a:solidFill>
                <a:schemeClr val="dk1"/>
              </a:solidFill>
              <a:latin typeface="Arial"/>
              <a:ea typeface="Arial"/>
              <a:cs typeface="Arial"/>
              <a:sym typeface="Arial"/>
            </a:endParaRPr>
          </a:p>
        </p:txBody>
      </p:sp>
      <p:sp>
        <p:nvSpPr>
          <p:cNvPr id="2815" name="Google Shape;2815;p179"/>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9" name="Shape 2819"/>
        <p:cNvGrpSpPr/>
        <p:nvPr/>
      </p:nvGrpSpPr>
      <p:grpSpPr>
        <a:xfrm>
          <a:off x="0" y="0"/>
          <a:ext cx="0" cy="0"/>
          <a:chOff x="0" y="0"/>
          <a:chExt cx="0" cy="0"/>
        </a:xfrm>
      </p:grpSpPr>
      <p:sp>
        <p:nvSpPr>
          <p:cNvPr id="2820" name="Google Shape;2820;p18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FAQs</a:t>
            </a:r>
            <a:endParaRPr b="1" i="0" sz="2700" u="none" cap="none" strike="noStrike">
              <a:solidFill>
                <a:schemeClr val="dk1"/>
              </a:solidFill>
              <a:latin typeface="Arial"/>
              <a:ea typeface="Arial"/>
              <a:cs typeface="Arial"/>
              <a:sym typeface="Arial"/>
            </a:endParaRPr>
          </a:p>
        </p:txBody>
      </p:sp>
      <p:sp>
        <p:nvSpPr>
          <p:cNvPr id="2821" name="Google Shape;2821;p180"/>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50000"/>
              </a:lnSpc>
              <a:spcBef>
                <a:spcPts val="75"/>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Can I apply a table multiple times in my P4 Program?</a:t>
            </a:r>
            <a:endParaRPr/>
          </a:p>
          <a:p>
            <a:pPr indent="-342900" lvl="1" marL="914400" marR="0" rtl="0" algn="l">
              <a:lnSpc>
                <a:spcPct val="150000"/>
              </a:lnSpc>
              <a:spcBef>
                <a:spcPts val="75"/>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No (except via resubmit / recirculate)</a:t>
            </a:r>
            <a:endParaRPr/>
          </a:p>
          <a:p>
            <a:pPr indent="-361950" lvl="0" marL="457200" marR="0" rtl="0" algn="l">
              <a:lnSpc>
                <a:spcPct val="150000"/>
              </a:lnSpc>
              <a:spcBef>
                <a:spcPts val="75"/>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Can I modify table entries from my P4 Program?</a:t>
            </a:r>
            <a:endParaRPr/>
          </a:p>
          <a:p>
            <a:pPr indent="-342900" lvl="1" marL="914400" marR="0" rtl="0" algn="l">
              <a:lnSpc>
                <a:spcPct val="150000"/>
              </a:lnSpc>
              <a:spcBef>
                <a:spcPts val="75"/>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No (except for direct counters)</a:t>
            </a:r>
            <a:endParaRPr/>
          </a:p>
          <a:p>
            <a:pPr indent="-361950" lvl="0" marL="457200" marR="0" rtl="0" algn="l">
              <a:lnSpc>
                <a:spcPct val="150000"/>
              </a:lnSpc>
              <a:spcBef>
                <a:spcPts val="75"/>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What happens upon reaching the </a:t>
            </a:r>
            <a:r>
              <a:rPr b="1" i="0" lang="en-US" sz="2100" u="none" cap="none" strike="noStrike">
                <a:solidFill>
                  <a:schemeClr val="dk1"/>
                </a:solidFill>
                <a:latin typeface="Courier New"/>
                <a:ea typeface="Courier New"/>
                <a:cs typeface="Courier New"/>
                <a:sym typeface="Courier New"/>
              </a:rPr>
              <a:t>reject</a:t>
            </a:r>
            <a:r>
              <a:rPr b="1" i="0" lang="en-US" sz="2100" u="none" cap="none" strike="noStrike">
                <a:solidFill>
                  <a:schemeClr val="dk1"/>
                </a:solidFill>
                <a:latin typeface="Arial"/>
                <a:ea typeface="Arial"/>
                <a:cs typeface="Arial"/>
                <a:sym typeface="Arial"/>
              </a:rPr>
              <a:t> state of the parser?</a:t>
            </a:r>
            <a:endParaRPr/>
          </a:p>
          <a:p>
            <a:pPr indent="-342900" lvl="1" marL="914400" marR="0" rtl="0" algn="l">
              <a:lnSpc>
                <a:spcPct val="150000"/>
              </a:lnSpc>
              <a:spcBef>
                <a:spcPts val="75"/>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Architecture dependent</a:t>
            </a:r>
            <a:endParaRPr/>
          </a:p>
          <a:p>
            <a:pPr indent="-361950" lvl="0" marL="457200" marR="0" rtl="0" algn="l">
              <a:lnSpc>
                <a:spcPct val="150000"/>
              </a:lnSpc>
              <a:spcBef>
                <a:spcPts val="75"/>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How much of the packet can I parse?</a:t>
            </a:r>
            <a:endParaRPr/>
          </a:p>
          <a:p>
            <a:pPr indent="-342900" lvl="1" marL="914400" marR="0" rtl="0" algn="l">
              <a:lnSpc>
                <a:spcPct val="150000"/>
              </a:lnSpc>
              <a:spcBef>
                <a:spcPts val="75"/>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Architecture dependent</a:t>
            </a:r>
            <a:endParaRPr b="0" i="0" sz="1800" u="none" cap="none" strike="noStrike">
              <a:solidFill>
                <a:schemeClr val="dk1"/>
              </a:solidFill>
              <a:latin typeface="Arial"/>
              <a:ea typeface="Arial"/>
              <a:cs typeface="Arial"/>
              <a:sym typeface="Arial"/>
            </a:endParaRPr>
          </a:p>
        </p:txBody>
      </p:sp>
      <p:sp>
        <p:nvSpPr>
          <p:cNvPr id="2822" name="Google Shape;2822;p18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6" name="Shape 2826"/>
        <p:cNvGrpSpPr/>
        <p:nvPr/>
      </p:nvGrpSpPr>
      <p:grpSpPr>
        <a:xfrm>
          <a:off x="0" y="0"/>
          <a:ext cx="0" cy="0"/>
          <a:chOff x="0" y="0"/>
          <a:chExt cx="0" cy="0"/>
        </a:xfrm>
      </p:grpSpPr>
      <p:sp>
        <p:nvSpPr>
          <p:cNvPr id="2827" name="Google Shape;2827;p181"/>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Fin!</a:t>
            </a:r>
            <a:endParaRPr b="1" i="0" sz="2700" u="none" cap="none" strike="noStrike">
              <a:solidFill>
                <a:schemeClr val="dk1"/>
              </a:solidFill>
              <a:latin typeface="Arial"/>
              <a:ea typeface="Arial"/>
              <a:cs typeface="Arial"/>
              <a:sym typeface="Arial"/>
            </a:endParaRPr>
          </a:p>
        </p:txBody>
      </p:sp>
      <p:sp>
        <p:nvSpPr>
          <p:cNvPr id="2828" name="Google Shape;2828;p181"/>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3" name="Shape 2833"/>
        <p:cNvGrpSpPr/>
        <p:nvPr/>
      </p:nvGrpSpPr>
      <p:grpSpPr>
        <a:xfrm>
          <a:off x="0" y="0"/>
          <a:ext cx="0" cy="0"/>
          <a:chOff x="0" y="0"/>
          <a:chExt cx="0" cy="0"/>
        </a:xfrm>
      </p:grpSpPr>
      <p:sp>
        <p:nvSpPr>
          <p:cNvPr id="2834" name="Google Shape;2834;p18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P4→NetFPGA</a:t>
            </a:r>
            <a:endParaRPr b="1" i="0" sz="2700" u="none" cap="none" strike="noStrike">
              <a:solidFill>
                <a:schemeClr val="dk1"/>
              </a:solidFill>
              <a:latin typeface="Arial"/>
              <a:ea typeface="Arial"/>
              <a:cs typeface="Arial"/>
              <a:sym typeface="Arial"/>
            </a:endParaRPr>
          </a:p>
        </p:txBody>
      </p:sp>
      <p:sp>
        <p:nvSpPr>
          <p:cNvPr id="2835" name="Google Shape;2835;p182"/>
          <p:cNvSpPr txBox="1"/>
          <p:nvPr>
            <p:ph idx="1" type="body"/>
          </p:nvPr>
        </p:nvSpPr>
        <p:spPr>
          <a:xfrm>
            <a:off x="152400" y="742951"/>
            <a:ext cx="8686800" cy="17997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Prototype and evaluate P4 programs in real hardware!</a:t>
            </a:r>
            <a:endParaRPr b="1" i="0" sz="2100" u="none" cap="none" strike="noStrike">
              <a:solidFill>
                <a:schemeClr val="dk1"/>
              </a:solidFill>
              <a:latin typeface="Arial"/>
              <a:ea typeface="Arial"/>
              <a:cs typeface="Arial"/>
              <a:sym typeface="Arial"/>
            </a:endParaRPr>
          </a:p>
          <a:p>
            <a:pPr indent="-361950" lvl="0" marL="45720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4x10G network interfaces</a:t>
            </a:r>
            <a:endParaRPr b="1" i="0" sz="2100" u="none" cap="none" strike="noStrike">
              <a:solidFill>
                <a:schemeClr val="dk1"/>
              </a:solidFill>
              <a:latin typeface="Arial"/>
              <a:ea typeface="Arial"/>
              <a:cs typeface="Arial"/>
              <a:sym typeface="Arial"/>
            </a:endParaRPr>
          </a:p>
          <a:p>
            <a:pPr indent="-361950" lvl="0" marL="45720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Special price for academic users :)</a:t>
            </a:r>
            <a:endParaRPr b="1" i="0" sz="2100" u="none" cap="none" strike="noStrike">
              <a:solidFill>
                <a:schemeClr val="dk1"/>
              </a:solidFill>
              <a:latin typeface="Arial"/>
              <a:ea typeface="Arial"/>
              <a:cs typeface="Arial"/>
              <a:sym typeface="Arial"/>
            </a:endParaRPr>
          </a:p>
          <a:p>
            <a:pPr indent="-361950" lvl="0" marL="457200" marR="0" rtl="0" algn="l">
              <a:lnSpc>
                <a:spcPct val="100000"/>
              </a:lnSpc>
              <a:spcBef>
                <a:spcPts val="0"/>
              </a:spcBef>
              <a:spcAft>
                <a:spcPts val="0"/>
              </a:spcAft>
              <a:buClr>
                <a:srgbClr val="3F3151"/>
              </a:buClr>
              <a:buSzPts val="2100"/>
              <a:buFont typeface="Merriweather Sans"/>
              <a:buChar char="•"/>
            </a:pPr>
            <a:r>
              <a:rPr b="1" i="0" lang="en-US" sz="2100" u="sng" cap="none" strike="noStrike">
                <a:solidFill>
                  <a:schemeClr val="hlink"/>
                </a:solidFill>
                <a:latin typeface="Arial"/>
                <a:ea typeface="Arial"/>
                <a:cs typeface="Arial"/>
                <a:sym typeface="Arial"/>
                <a:hlinkClick r:id="rId3"/>
              </a:rPr>
              <a:t>https://github.com/NetFPGA/P4-NetFPGA-public/wiki</a:t>
            </a:r>
            <a:endParaRPr b="1" i="0" sz="2100" u="none" cap="none" strike="noStrike">
              <a:solidFill>
                <a:schemeClr val="dk1"/>
              </a:solidFill>
              <a:latin typeface="Arial"/>
              <a:ea typeface="Arial"/>
              <a:cs typeface="Arial"/>
              <a:sym typeface="Arial"/>
            </a:endParaRPr>
          </a:p>
          <a:p>
            <a:pPr indent="0" lvl="0" marL="0" marR="0" rtl="0" algn="l">
              <a:lnSpc>
                <a:spcPct val="100000"/>
              </a:lnSpc>
              <a:spcBef>
                <a:spcPts val="75"/>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p:txBody>
      </p:sp>
      <p:sp>
        <p:nvSpPr>
          <p:cNvPr id="2836" name="Google Shape;2836;p18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206"/>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pic>
        <p:nvPicPr>
          <p:cNvPr descr="P4-NetFPGA_logo.png" id="2837" name="Google Shape;2837;p182"/>
          <p:cNvPicPr preferRelativeResize="0"/>
          <p:nvPr/>
        </p:nvPicPr>
        <p:blipFill rotWithShape="1">
          <a:blip r:embed="rId4">
            <a:alphaModFix/>
          </a:blip>
          <a:srcRect b="0" l="0" r="80572" t="0"/>
          <a:stretch/>
        </p:blipFill>
        <p:spPr>
          <a:xfrm>
            <a:off x="5571625" y="2687100"/>
            <a:ext cx="1776425" cy="1522500"/>
          </a:xfrm>
          <a:prstGeom prst="rect">
            <a:avLst/>
          </a:prstGeom>
          <a:noFill/>
          <a:ln>
            <a:noFill/>
          </a:ln>
        </p:spPr>
      </p:pic>
      <p:pic>
        <p:nvPicPr>
          <p:cNvPr id="2838" name="Google Shape;2838;p182"/>
          <p:cNvPicPr preferRelativeResize="0"/>
          <p:nvPr/>
        </p:nvPicPr>
        <p:blipFill rotWithShape="1">
          <a:blip r:embed="rId5">
            <a:alphaModFix/>
          </a:blip>
          <a:srcRect b="0" l="0" r="0" t="0"/>
          <a:stretch/>
        </p:blipFill>
        <p:spPr>
          <a:xfrm>
            <a:off x="1246124" y="2189525"/>
            <a:ext cx="3801651" cy="2786400"/>
          </a:xfrm>
          <a:prstGeom prst="rect">
            <a:avLst/>
          </a:prstGeom>
          <a:noFill/>
          <a:ln>
            <a:noFill/>
          </a:ln>
        </p:spPr>
      </p:pic>
      <p:cxnSp>
        <p:nvCxnSpPr>
          <p:cNvPr id="2839" name="Google Shape;2839;p182"/>
          <p:cNvCxnSpPr/>
          <p:nvPr/>
        </p:nvCxnSpPr>
        <p:spPr>
          <a:xfrm>
            <a:off x="3587675" y="3448350"/>
            <a:ext cx="1881000" cy="0"/>
          </a:xfrm>
          <a:prstGeom prst="straightConnector1">
            <a:avLst/>
          </a:prstGeom>
          <a:noFill/>
          <a:ln cap="flat" cmpd="sng" w="76200">
            <a:solidFill>
              <a:srgbClr val="FF0000"/>
            </a:solidFill>
            <a:prstDash val="solid"/>
            <a:round/>
            <a:headEnd len="lg" w="lg" type="triangle"/>
            <a:tailEnd len="sm" w="sm"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3" name="Shape 2843"/>
        <p:cNvGrpSpPr/>
        <p:nvPr/>
      </p:nvGrpSpPr>
      <p:grpSpPr>
        <a:xfrm>
          <a:off x="0" y="0"/>
          <a:ext cx="0" cy="0"/>
          <a:chOff x="0" y="0"/>
          <a:chExt cx="0" cy="0"/>
        </a:xfrm>
      </p:grpSpPr>
      <p:sp>
        <p:nvSpPr>
          <p:cNvPr id="2844" name="Google Shape;2844;p183"/>
          <p:cNvSpPr txBox="1"/>
          <p:nvPr>
            <p:ph idx="1" type="body"/>
          </p:nvPr>
        </p:nvSpPr>
        <p:spPr>
          <a:xfrm>
            <a:off x="152400" y="817901"/>
            <a:ext cx="3894944" cy="330775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1400"/>
              <a:buFont typeface="Merriweather Sans"/>
              <a:buNone/>
            </a:pPr>
            <a:r>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control</a:t>
            </a:r>
            <a:r>
              <a:rPr b="0" i="0" lang="en-US" sz="1400" u="none" cap="none" strike="noStrike">
                <a:solidFill>
                  <a:schemeClr val="dk1"/>
                </a:solidFill>
                <a:latin typeface="Consolas"/>
                <a:ea typeface="Consolas"/>
                <a:cs typeface="Consolas"/>
                <a:sym typeface="Consolas"/>
              </a:rPr>
              <a:t> MyIngress(...)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table</a:t>
            </a:r>
            <a:r>
              <a:rPr b="0" i="0" lang="en-US" sz="1400" u="none" cap="none" strike="noStrike">
                <a:solidFill>
                  <a:schemeClr val="dk1"/>
                </a:solidFill>
                <a:latin typeface="Consolas"/>
                <a:ea typeface="Consolas"/>
                <a:cs typeface="Consolas"/>
                <a:sym typeface="Consolas"/>
              </a:rPr>
              <a:t> debug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key </a:t>
            </a:r>
            <a:r>
              <a:rPr b="0" i="0" lang="en-US" sz="1400" u="none" cap="none" strike="noStrike">
                <a:solidFill>
                  <a:schemeClr val="dk1"/>
                </a:solidFill>
                <a:latin typeface="Consolas"/>
                <a:ea typeface="Consolas"/>
                <a:cs typeface="Consolas"/>
                <a:sym typeface="Consolas"/>
              </a:rPr>
              <a: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std_meta.egress_spec : exact;</a:t>
            </a:r>
            <a:br>
              <a:rPr b="0" i="0" lang="en-US" sz="1400" u="none" cap="none" strike="noStrike">
                <a:solidFill>
                  <a:schemeClr val="dk1"/>
                </a:solidFill>
                <a:latin typeface="Consolas"/>
                <a:ea typeface="Consolas"/>
                <a:cs typeface="Consolas"/>
                <a:sym typeface="Consolas"/>
              </a:rPr>
            </a:b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actions </a:t>
            </a:r>
            <a:r>
              <a:rPr b="0" i="0" lang="en-US" sz="1400" u="none" cap="none" strike="noStrike">
                <a:solidFill>
                  <a:schemeClr val="dk1"/>
                </a:solidFill>
                <a:latin typeface="Consolas"/>
                <a:ea typeface="Consolas"/>
                <a:cs typeface="Consolas"/>
                <a:sym typeface="Consolas"/>
              </a:rPr>
              <a: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apply </a:t>
            </a: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debug.apply();</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p:txBody>
      </p:sp>
      <p:sp>
        <p:nvSpPr>
          <p:cNvPr id="2845" name="Google Shape;2845;p183"/>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Debugging</a:t>
            </a:r>
            <a:endParaRPr b="1" i="0" sz="2700" u="none" cap="none" strike="noStrike">
              <a:solidFill>
                <a:schemeClr val="dk1"/>
              </a:solidFill>
              <a:latin typeface="Arial"/>
              <a:ea typeface="Arial"/>
              <a:cs typeface="Arial"/>
              <a:sym typeface="Arial"/>
            </a:endParaRPr>
          </a:p>
        </p:txBody>
      </p:sp>
      <p:sp>
        <p:nvSpPr>
          <p:cNvPr id="2846" name="Google Shape;2846;p183"/>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847" name="Google Shape;2847;p183"/>
          <p:cNvSpPr txBox="1"/>
          <p:nvPr>
            <p:ph idx="2" type="body"/>
          </p:nvPr>
        </p:nvSpPr>
        <p:spPr>
          <a:xfrm>
            <a:off x="4572000" y="742950"/>
            <a:ext cx="4284134" cy="41148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3F3151"/>
              </a:buClr>
              <a:buSzPts val="1600"/>
              <a:buFont typeface="Merriweather Sans"/>
              <a:buChar char="•"/>
            </a:pPr>
            <a:r>
              <a:rPr b="1" i="0" lang="en-US" sz="1600" u="none" cap="none" strike="noStrike">
                <a:solidFill>
                  <a:schemeClr val="dk1"/>
                </a:solidFill>
                <a:latin typeface="Arial"/>
                <a:ea typeface="Arial"/>
                <a:cs typeface="Arial"/>
                <a:sym typeface="Arial"/>
              </a:rPr>
              <a:t>Bmv2 maintains logs that keep track of how packets are processed in detail</a:t>
            </a:r>
            <a:endParaRPr b="1" i="0" sz="1500" u="none" cap="none" strike="noStrike">
              <a:solidFill>
                <a:schemeClr val="dk1"/>
              </a:solidFill>
              <a:latin typeface="Arial"/>
              <a:ea typeface="Arial"/>
              <a:cs typeface="Arial"/>
              <a:sym typeface="Arial"/>
            </a:endParaRPr>
          </a:p>
          <a:p>
            <a:pPr indent="-177800" lvl="1" marL="342900" marR="0" rtl="0" algn="l">
              <a:lnSpc>
                <a:spcPct val="100000"/>
              </a:lnSpc>
              <a:spcBef>
                <a:spcPts val="0"/>
              </a:spcBef>
              <a:spcAft>
                <a:spcPts val="0"/>
              </a:spcAft>
              <a:buClr>
                <a:srgbClr val="3F3151"/>
              </a:buClr>
              <a:buSzPts val="1600"/>
              <a:buFont typeface="Merriweather Sans"/>
              <a:buChar char="•"/>
            </a:pPr>
            <a:r>
              <a:rPr b="0" i="0" lang="en-US" sz="1600" u="none" cap="none" strike="noStrike">
                <a:solidFill>
                  <a:schemeClr val="dk1"/>
                </a:solidFill>
                <a:latin typeface="Consolas"/>
                <a:ea typeface="Consolas"/>
                <a:cs typeface="Consolas"/>
                <a:sym typeface="Consolas"/>
              </a:rPr>
              <a:t>/tmp/p4s.s1.log</a:t>
            </a:r>
            <a:endParaRPr b="0" i="0" sz="1350" u="none" cap="none" strike="noStrike">
              <a:solidFill>
                <a:schemeClr val="dk1"/>
              </a:solidFill>
              <a:latin typeface="Arial"/>
              <a:ea typeface="Arial"/>
              <a:cs typeface="Arial"/>
              <a:sym typeface="Arial"/>
            </a:endParaRPr>
          </a:p>
          <a:p>
            <a:pPr indent="-177800" lvl="1" marL="342900" marR="0" rtl="0" algn="l">
              <a:lnSpc>
                <a:spcPct val="100000"/>
              </a:lnSpc>
              <a:spcBef>
                <a:spcPts val="0"/>
              </a:spcBef>
              <a:spcAft>
                <a:spcPts val="0"/>
              </a:spcAft>
              <a:buClr>
                <a:srgbClr val="3F3151"/>
              </a:buClr>
              <a:buSzPts val="1600"/>
              <a:buFont typeface="Merriweather Sans"/>
              <a:buChar char="•"/>
            </a:pPr>
            <a:r>
              <a:rPr b="0" i="0" lang="en-US" sz="1600" u="none" cap="none" strike="noStrike">
                <a:solidFill>
                  <a:schemeClr val="dk1"/>
                </a:solidFill>
                <a:latin typeface="Consolas"/>
                <a:ea typeface="Consolas"/>
                <a:cs typeface="Consolas"/>
                <a:sym typeface="Consolas"/>
              </a:rPr>
              <a:t>/tmp/p4s.s2.log</a:t>
            </a:r>
            <a:endParaRPr b="0" i="0" sz="1350" u="none" cap="none" strike="noStrike">
              <a:solidFill>
                <a:schemeClr val="dk1"/>
              </a:solidFill>
              <a:latin typeface="Arial"/>
              <a:ea typeface="Arial"/>
              <a:cs typeface="Arial"/>
              <a:sym typeface="Arial"/>
            </a:endParaRPr>
          </a:p>
          <a:p>
            <a:pPr indent="-177800" lvl="1" marL="342900" marR="0" rtl="0" algn="l">
              <a:lnSpc>
                <a:spcPct val="100000"/>
              </a:lnSpc>
              <a:spcBef>
                <a:spcPts val="0"/>
              </a:spcBef>
              <a:spcAft>
                <a:spcPts val="0"/>
              </a:spcAft>
              <a:buClr>
                <a:srgbClr val="3F3151"/>
              </a:buClr>
              <a:buSzPts val="1600"/>
              <a:buFont typeface="Merriweather Sans"/>
              <a:buChar char="•"/>
            </a:pPr>
            <a:r>
              <a:rPr b="0" i="0" lang="en-US" sz="1600" u="none" cap="none" strike="noStrike">
                <a:solidFill>
                  <a:schemeClr val="dk1"/>
                </a:solidFill>
                <a:latin typeface="Consolas"/>
                <a:ea typeface="Consolas"/>
                <a:cs typeface="Consolas"/>
                <a:sym typeface="Consolas"/>
              </a:rPr>
              <a:t>/tmp/p4s.s3.log</a:t>
            </a:r>
            <a:endParaRPr b="0" i="0" sz="1350" u="none" cap="none" strike="noStrike">
              <a:solidFill>
                <a:schemeClr val="dk1"/>
              </a:solidFill>
              <a:latin typeface="Arial"/>
              <a:ea typeface="Arial"/>
              <a:cs typeface="Arial"/>
              <a:sym typeface="Arial"/>
            </a:endParaRPr>
          </a:p>
          <a:p>
            <a:pPr indent="-279400" lvl="1" marL="342900" marR="0" rtl="0" algn="l">
              <a:lnSpc>
                <a:spcPct val="100000"/>
              </a:lnSpc>
              <a:spcBef>
                <a:spcPts val="0"/>
              </a:spcBef>
              <a:spcAft>
                <a:spcPts val="0"/>
              </a:spcAft>
              <a:buClr>
                <a:srgbClr val="3F3151"/>
              </a:buClr>
              <a:buSzPts val="1600"/>
              <a:buFont typeface="Merriweather Sans"/>
              <a:buNone/>
            </a:pPr>
            <a:r>
              <a:t/>
            </a:r>
            <a:endParaRPr b="1" i="0" sz="1600" u="none" cap="none" strike="noStrike">
              <a:solidFill>
                <a:schemeClr val="dk1"/>
              </a:solidFill>
              <a:latin typeface="Consolas"/>
              <a:ea typeface="Consolas"/>
              <a:cs typeface="Consolas"/>
              <a:sym typeface="Consolas"/>
            </a:endParaRPr>
          </a:p>
          <a:p>
            <a:pPr indent="-171450" lvl="0" marL="171450" marR="0" rtl="0" algn="l">
              <a:lnSpc>
                <a:spcPct val="100000"/>
              </a:lnSpc>
              <a:spcBef>
                <a:spcPts val="0"/>
              </a:spcBef>
              <a:spcAft>
                <a:spcPts val="0"/>
              </a:spcAft>
              <a:buClr>
                <a:srgbClr val="3F3151"/>
              </a:buClr>
              <a:buSzPts val="1600"/>
              <a:buFont typeface="Merriweather Sans"/>
              <a:buChar char="•"/>
            </a:pPr>
            <a:r>
              <a:rPr b="1" i="0" lang="en-US" sz="1600" u="none" cap="none" strike="noStrike">
                <a:solidFill>
                  <a:schemeClr val="dk1"/>
                </a:solidFill>
                <a:latin typeface="Arial"/>
                <a:ea typeface="Arial"/>
                <a:cs typeface="Arial"/>
                <a:sym typeface="Arial"/>
              </a:rPr>
              <a:t>Can manually add information to the logs by using a dummy debug table that reads headers and metadata of interest</a:t>
            </a:r>
            <a:endParaRPr b="1" i="0" sz="15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3F3151"/>
              </a:buClr>
              <a:buSzPts val="1600"/>
              <a:buFont typeface="Merriweather Sans"/>
              <a:buNone/>
            </a:pPr>
            <a:r>
              <a:t/>
            </a:r>
            <a:endParaRPr b="1" i="0" sz="1600" u="none" cap="none" strike="noStrike">
              <a:solidFill>
                <a:schemeClr val="dk1"/>
              </a:solidFill>
              <a:latin typeface="Arial"/>
              <a:ea typeface="Arial"/>
              <a:cs typeface="Arial"/>
              <a:sym typeface="Arial"/>
            </a:endParaRPr>
          </a:p>
          <a:p>
            <a:pPr indent="-101600" lvl="0" marL="171450" marR="0" rtl="0" algn="l">
              <a:lnSpc>
                <a:spcPct val="100000"/>
              </a:lnSpc>
              <a:spcBef>
                <a:spcPts val="75"/>
              </a:spcBef>
              <a:spcAft>
                <a:spcPts val="0"/>
              </a:spcAft>
              <a:buClr>
                <a:srgbClr val="3F3151"/>
              </a:buClr>
              <a:buSzPts val="1600"/>
              <a:buFont typeface="Merriweather Sans"/>
              <a:buChar char="•"/>
            </a:pPr>
            <a:r>
              <a:rPr b="0" i="0" lang="en-US" sz="1600" u="none" cap="none" strike="noStrike">
                <a:solidFill>
                  <a:schemeClr val="dk1"/>
                </a:solidFill>
                <a:latin typeface="Consolas"/>
                <a:ea typeface="Consolas"/>
                <a:cs typeface="Consolas"/>
                <a:sym typeface="Consolas"/>
              </a:rPr>
              <a:t>[15:16:48.145] [bmv2] [D] </a:t>
            </a:r>
            <a:br>
              <a:rPr b="0" i="0" lang="en-US" sz="1600" u="none" cap="none" strike="noStrike">
                <a:solidFill>
                  <a:schemeClr val="dk1"/>
                </a:solidFill>
                <a:latin typeface="Consolas"/>
                <a:ea typeface="Consolas"/>
                <a:cs typeface="Consolas"/>
                <a:sym typeface="Consolas"/>
              </a:rPr>
            </a:br>
            <a:r>
              <a:rPr b="0" i="0" lang="en-US" sz="1600" u="none" cap="none" strike="noStrike">
                <a:solidFill>
                  <a:schemeClr val="dk1"/>
                </a:solidFill>
                <a:latin typeface="Consolas"/>
                <a:ea typeface="Consolas"/>
                <a:cs typeface="Consolas"/>
                <a:sym typeface="Consolas"/>
              </a:rPr>
              <a:t>[thread 4090] [96.0] [cxt 0] </a:t>
            </a:r>
            <a:br>
              <a:rPr b="0" i="0" lang="en-US" sz="1600" u="none" cap="none" strike="noStrike">
                <a:solidFill>
                  <a:schemeClr val="dk1"/>
                </a:solidFill>
                <a:latin typeface="Consolas"/>
                <a:ea typeface="Consolas"/>
                <a:cs typeface="Consolas"/>
                <a:sym typeface="Consolas"/>
              </a:rPr>
            </a:br>
            <a:r>
              <a:rPr b="0" i="0" lang="en-US" sz="1600" u="none" cap="none" strike="noStrike">
                <a:solidFill>
                  <a:schemeClr val="dk1"/>
                </a:solidFill>
                <a:latin typeface="Consolas"/>
                <a:ea typeface="Consolas"/>
                <a:cs typeface="Consolas"/>
                <a:sym typeface="Consolas"/>
              </a:rPr>
              <a:t>Looking up key:</a:t>
            </a:r>
            <a:br>
              <a:rPr b="0" i="0" lang="en-US" sz="1600" u="none" cap="none" strike="noStrike">
                <a:solidFill>
                  <a:schemeClr val="dk1"/>
                </a:solidFill>
                <a:latin typeface="Consolas"/>
                <a:ea typeface="Consolas"/>
                <a:cs typeface="Consolas"/>
                <a:sym typeface="Consolas"/>
              </a:rPr>
            </a:br>
            <a:r>
              <a:rPr b="0" i="0" lang="en-US" sz="1600" u="none" cap="none" strike="noStrike">
                <a:solidFill>
                  <a:schemeClr val="dk1"/>
                </a:solidFill>
                <a:latin typeface="Consolas"/>
                <a:ea typeface="Consolas"/>
                <a:cs typeface="Consolas"/>
                <a:sym typeface="Consolas"/>
              </a:rPr>
              <a:t>* std_meta.egress_spec : 2</a:t>
            </a:r>
            <a:br>
              <a:rPr b="1" i="0" lang="en-US" sz="1600" u="none" cap="none" strike="noStrike">
                <a:solidFill>
                  <a:schemeClr val="dk1"/>
                </a:solidFill>
                <a:latin typeface="Arial"/>
                <a:ea typeface="Arial"/>
                <a:cs typeface="Arial"/>
                <a:sym typeface="Arial"/>
              </a:rPr>
            </a:br>
            <a:endParaRPr b="1" i="0" sz="1500" u="none" cap="none" strike="noStrike">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1" name="Shape 2851"/>
        <p:cNvGrpSpPr/>
        <p:nvPr/>
      </p:nvGrpSpPr>
      <p:grpSpPr>
        <a:xfrm>
          <a:off x="0" y="0"/>
          <a:ext cx="0" cy="0"/>
          <a:chOff x="0" y="0"/>
          <a:chExt cx="0" cy="0"/>
        </a:xfrm>
      </p:grpSpPr>
      <p:sp>
        <p:nvSpPr>
          <p:cNvPr id="2852" name="Google Shape;2852;p184"/>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lang="en-US" sz="2430"/>
              <a:t>Questions and Answers</a:t>
            </a:r>
            <a:endParaRPr b="1" i="0" sz="2700" u="none" cap="none" strike="noStrike">
              <a:solidFill>
                <a:schemeClr val="dk1"/>
              </a:solidFill>
              <a:latin typeface="Arial"/>
              <a:ea typeface="Arial"/>
              <a:cs typeface="Arial"/>
              <a:sym typeface="Arial"/>
            </a:endParaRPr>
          </a:p>
        </p:txBody>
      </p:sp>
      <p:sp>
        <p:nvSpPr>
          <p:cNvPr id="2853" name="Google Shape;2853;p18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854" name="Google Shape;2854;p184"/>
          <p:cNvSpPr txBox="1"/>
          <p:nvPr>
            <p:ph idx="2" type="body"/>
          </p:nvPr>
        </p:nvSpPr>
        <p:spPr>
          <a:xfrm>
            <a:off x="152400" y="1594050"/>
            <a:ext cx="8686800" cy="1139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0" lang="en-US" sz="2400">
                <a:solidFill>
                  <a:srgbClr val="000000"/>
                </a:solidFill>
                <a:highlight>
                  <a:srgbClr val="FFFFFF"/>
                </a:highlight>
                <a:latin typeface="Consolas"/>
                <a:ea typeface="Consolas"/>
                <a:cs typeface="Consolas"/>
                <a:sym typeface="Consolas"/>
              </a:rPr>
              <a:t>https://bit.ly/join-p4-lang-slack</a:t>
            </a:r>
            <a:br>
              <a:rPr lang="en-US" sz="2400">
                <a:latin typeface="Consolas"/>
                <a:ea typeface="Consolas"/>
                <a:cs typeface="Consolas"/>
                <a:sym typeface="Consolas"/>
              </a:rPr>
            </a:br>
            <a:r>
              <a:rPr b="0" lang="en-US" sz="2400"/>
              <a:t>Join </a:t>
            </a:r>
            <a:r>
              <a:rPr b="0" lang="en-US" sz="2400">
                <a:latin typeface="Consolas"/>
                <a:ea typeface="Consolas"/>
                <a:cs typeface="Consolas"/>
                <a:sym typeface="Consolas"/>
              </a:rPr>
              <a:t>#d2-2018-spring</a:t>
            </a:r>
            <a:r>
              <a:rPr b="0" lang="en-US" sz="2400"/>
              <a:t> channel</a:t>
            </a:r>
            <a:endParaRPr b="1" i="0" sz="2400" u="none" cap="none" strike="noStrike">
              <a:solidFill>
                <a:schemeClr val="dk1"/>
              </a:solidFill>
              <a:latin typeface="Arial"/>
              <a:ea typeface="Arial"/>
              <a:cs typeface="Arial"/>
              <a:sym typeface="Arial"/>
            </a:endParaRPr>
          </a:p>
        </p:txBody>
      </p:sp>
      <p:pic>
        <p:nvPicPr>
          <p:cNvPr id="2855" name="Google Shape;2855;p184"/>
          <p:cNvPicPr preferRelativeResize="0"/>
          <p:nvPr/>
        </p:nvPicPr>
        <p:blipFill>
          <a:blip r:embed="rId3">
            <a:alphaModFix/>
          </a:blip>
          <a:stretch>
            <a:fillRect/>
          </a:stretch>
        </p:blipFill>
        <p:spPr>
          <a:xfrm>
            <a:off x="268750" y="807453"/>
            <a:ext cx="2415751" cy="691775"/>
          </a:xfrm>
          <a:prstGeom prst="rect">
            <a:avLst/>
          </a:prstGeom>
          <a:noFill/>
          <a:ln>
            <a:noFill/>
          </a:ln>
        </p:spPr>
      </p:pic>
      <p:pic>
        <p:nvPicPr>
          <p:cNvPr id="2856" name="Google Shape;2856;p184"/>
          <p:cNvPicPr preferRelativeResize="0"/>
          <p:nvPr/>
        </p:nvPicPr>
        <p:blipFill>
          <a:blip r:embed="rId4">
            <a:alphaModFix/>
          </a:blip>
          <a:stretch>
            <a:fillRect/>
          </a:stretch>
        </p:blipFill>
        <p:spPr>
          <a:xfrm>
            <a:off x="152400" y="2733750"/>
            <a:ext cx="4462849" cy="1098625"/>
          </a:xfrm>
          <a:prstGeom prst="rect">
            <a:avLst/>
          </a:prstGeom>
          <a:noFill/>
          <a:ln>
            <a:noFill/>
          </a:ln>
        </p:spPr>
      </p:pic>
      <p:sp>
        <p:nvSpPr>
          <p:cNvPr id="2857" name="Google Shape;2857;p184"/>
          <p:cNvSpPr txBox="1"/>
          <p:nvPr/>
        </p:nvSpPr>
        <p:spPr>
          <a:xfrm>
            <a:off x="189475" y="3656000"/>
            <a:ext cx="7772400" cy="12708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US" sz="2400">
                <a:solidFill>
                  <a:schemeClr val="dk1"/>
                </a:solidFill>
                <a:highlight>
                  <a:schemeClr val="lt1"/>
                </a:highlight>
                <a:latin typeface="Consolas"/>
                <a:ea typeface="Consolas"/>
                <a:cs typeface="Consolas"/>
                <a:sym typeface="Consolas"/>
              </a:rPr>
              <a:t>https://pigeonhole.at</a:t>
            </a:r>
            <a:br>
              <a:rPr b="1" lang="en-US" sz="2400">
                <a:solidFill>
                  <a:schemeClr val="dk1"/>
                </a:solidFill>
                <a:latin typeface="Consolas"/>
                <a:ea typeface="Consolas"/>
                <a:cs typeface="Consolas"/>
                <a:sym typeface="Consolas"/>
              </a:rPr>
            </a:br>
            <a:r>
              <a:rPr lang="en-US" sz="2400">
                <a:solidFill>
                  <a:schemeClr val="dk1"/>
                </a:solidFill>
              </a:rPr>
              <a:t>Event code:</a:t>
            </a:r>
            <a:r>
              <a:rPr lang="en-US" sz="2400">
                <a:solidFill>
                  <a:schemeClr val="dk1"/>
                </a:solidFill>
              </a:rPr>
              <a:t> </a:t>
            </a:r>
            <a:r>
              <a:rPr lang="en-US" sz="2400">
                <a:solidFill>
                  <a:schemeClr val="dk1"/>
                </a:solidFill>
                <a:latin typeface="Consolas"/>
                <a:ea typeface="Consolas"/>
                <a:cs typeface="Consolas"/>
                <a:sym typeface="Consolas"/>
              </a:rPr>
              <a:t>P4D2</a:t>
            </a:r>
            <a:endParaRPr b="1" sz="2400">
              <a:solidFill>
                <a:schemeClr val="dk1"/>
              </a:solidFill>
            </a:endParaRPr>
          </a:p>
        </p:txBody>
      </p:sp>
      <p:sp>
        <p:nvSpPr>
          <p:cNvPr id="2858" name="Google Shape;2858;p184"/>
          <p:cNvSpPr txBox="1"/>
          <p:nvPr/>
        </p:nvSpPr>
        <p:spPr>
          <a:xfrm>
            <a:off x="6465600" y="1443625"/>
            <a:ext cx="2595000" cy="7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veat"/>
                <a:ea typeface="Caveat"/>
                <a:cs typeface="Caveat"/>
                <a:sym typeface="Caveat"/>
              </a:rPr>
              <a:t>Questions for TAs</a:t>
            </a:r>
            <a:endParaRPr b="1" sz="2400">
              <a:latin typeface="Caveat"/>
              <a:ea typeface="Caveat"/>
              <a:cs typeface="Caveat"/>
              <a:sym typeface="Caveat"/>
            </a:endParaRPr>
          </a:p>
        </p:txBody>
      </p:sp>
      <p:sp>
        <p:nvSpPr>
          <p:cNvPr id="2859" name="Google Shape;2859;p184"/>
          <p:cNvSpPr txBox="1"/>
          <p:nvPr/>
        </p:nvSpPr>
        <p:spPr>
          <a:xfrm>
            <a:off x="5757200" y="245525"/>
            <a:ext cx="500400" cy="30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0">
                <a:latin typeface="Arial Narrow"/>
                <a:ea typeface="Arial Narrow"/>
                <a:cs typeface="Arial Narrow"/>
                <a:sym typeface="Arial Narrow"/>
              </a:rPr>
              <a:t>}</a:t>
            </a:r>
            <a:endParaRPr sz="16000">
              <a:latin typeface="Arial Narrow"/>
              <a:ea typeface="Arial Narrow"/>
              <a:cs typeface="Arial Narrow"/>
              <a:sym typeface="Arial Narrow"/>
            </a:endParaRPr>
          </a:p>
        </p:txBody>
      </p:sp>
      <p:sp>
        <p:nvSpPr>
          <p:cNvPr id="2860" name="Google Shape;2860;p184"/>
          <p:cNvSpPr txBox="1"/>
          <p:nvPr/>
        </p:nvSpPr>
        <p:spPr>
          <a:xfrm>
            <a:off x="6465600" y="3598600"/>
            <a:ext cx="2595000" cy="7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veat"/>
                <a:ea typeface="Caveat"/>
                <a:cs typeface="Caveat"/>
                <a:sym typeface="Caveat"/>
              </a:rPr>
              <a:t>Questions for Panel</a:t>
            </a:r>
            <a:endParaRPr b="1" sz="2400">
              <a:latin typeface="Caveat"/>
              <a:ea typeface="Caveat"/>
              <a:cs typeface="Caveat"/>
              <a:sym typeface="Caveat"/>
            </a:endParaRPr>
          </a:p>
        </p:txBody>
      </p:sp>
      <p:sp>
        <p:nvSpPr>
          <p:cNvPr id="2861" name="Google Shape;2861;p184"/>
          <p:cNvSpPr txBox="1"/>
          <p:nvPr/>
        </p:nvSpPr>
        <p:spPr>
          <a:xfrm>
            <a:off x="5757200" y="2340000"/>
            <a:ext cx="500400" cy="26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0">
                <a:latin typeface="Arial Narrow"/>
                <a:ea typeface="Arial Narrow"/>
                <a:cs typeface="Arial Narrow"/>
                <a:sym typeface="Arial Narrow"/>
              </a:rPr>
              <a:t>}</a:t>
            </a:r>
            <a:endParaRPr sz="16000">
              <a:latin typeface="Arial Narrow"/>
              <a:ea typeface="Arial Narrow"/>
              <a:cs typeface="Arial Narrow"/>
              <a:sym typeface="Arial Narrow"/>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5" name="Shape 2865"/>
        <p:cNvGrpSpPr/>
        <p:nvPr/>
      </p:nvGrpSpPr>
      <p:grpSpPr>
        <a:xfrm>
          <a:off x="0" y="0"/>
          <a:ext cx="0" cy="0"/>
          <a:chOff x="0" y="0"/>
          <a:chExt cx="0" cy="0"/>
        </a:xfrm>
      </p:grpSpPr>
      <p:sp>
        <p:nvSpPr>
          <p:cNvPr id="2866" name="Google Shape;2866;p185"/>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Lab 2: </a:t>
            </a:r>
            <a:r>
              <a:rPr lang="en-US"/>
              <a:t>P4Runtime</a:t>
            </a:r>
            <a:endParaRPr/>
          </a:p>
        </p:txBody>
      </p:sp>
      <p:sp>
        <p:nvSpPr>
          <p:cNvPr id="2867" name="Google Shape;2867;p185"/>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2" name="Shape 2872"/>
        <p:cNvGrpSpPr/>
        <p:nvPr/>
      </p:nvGrpSpPr>
      <p:grpSpPr>
        <a:xfrm>
          <a:off x="0" y="0"/>
          <a:ext cx="0" cy="0"/>
          <a:chOff x="0" y="0"/>
          <a:chExt cx="0" cy="0"/>
        </a:xfrm>
      </p:grpSpPr>
      <p:sp>
        <p:nvSpPr>
          <p:cNvPr id="2873" name="Google Shape;2873;p186"/>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P4 </a:t>
            </a:r>
            <a:r>
              <a:rPr lang="en-US"/>
              <a:t>Software Tools</a:t>
            </a:r>
            <a:endParaRPr/>
          </a:p>
        </p:txBody>
      </p:sp>
      <p:sp>
        <p:nvSpPr>
          <p:cNvPr id="2874" name="Google Shape;2874;p18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133"/>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pic>
        <p:nvPicPr>
          <p:cNvPr id="857" name="Google Shape;857;p133" title="Final edit Vint 1-26B.mp4">
            <a:hlinkClick r:id="rId3"/>
          </p:cNvPr>
          <p:cNvPicPr preferRelativeResize="0"/>
          <p:nvPr/>
        </p:nvPicPr>
        <p:blipFill>
          <a:blip r:embed="rId4">
            <a:alphaModFix/>
          </a:blip>
          <a:stretch>
            <a:fillRect/>
          </a:stretch>
        </p:blipFill>
        <p:spPr>
          <a:xfrm>
            <a:off x="-2" y="-857251"/>
            <a:ext cx="9144000" cy="685801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8" name="Shape 2878"/>
        <p:cNvGrpSpPr/>
        <p:nvPr/>
      </p:nvGrpSpPr>
      <p:grpSpPr>
        <a:xfrm>
          <a:off x="0" y="0"/>
          <a:ext cx="0" cy="0"/>
          <a:chOff x="0" y="0"/>
          <a:chExt cx="0" cy="0"/>
        </a:xfrm>
      </p:grpSpPr>
      <p:sp>
        <p:nvSpPr>
          <p:cNvPr id="2879" name="Google Shape;2879;p187"/>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Consolas"/>
                <a:ea typeface="Consolas"/>
                <a:cs typeface="Consolas"/>
                <a:sym typeface="Consolas"/>
              </a:rPr>
              <a:t>Makefile</a:t>
            </a:r>
            <a:r>
              <a:rPr b="1" i="0" lang="en-US" sz="2430" u="none" cap="none" strike="noStrike">
                <a:solidFill>
                  <a:schemeClr val="dk1"/>
                </a:solidFill>
                <a:latin typeface="Arial"/>
                <a:ea typeface="Arial"/>
                <a:cs typeface="Arial"/>
                <a:sym typeface="Arial"/>
              </a:rPr>
              <a:t>: under the hood</a:t>
            </a:r>
            <a:endParaRPr/>
          </a:p>
        </p:txBody>
      </p:sp>
      <p:sp>
        <p:nvSpPr>
          <p:cNvPr id="2880" name="Google Shape;2880;p18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Spur gear.png" id="2881" name="Google Shape;2881;p187"/>
          <p:cNvPicPr preferRelativeResize="0"/>
          <p:nvPr/>
        </p:nvPicPr>
        <p:blipFill rotWithShape="1">
          <a:blip r:embed="rId3">
            <a:alphaModFix/>
          </a:blip>
          <a:srcRect b="0" l="0" r="0" t="0"/>
          <a:stretch/>
        </p:blipFill>
        <p:spPr>
          <a:xfrm>
            <a:off x="720732" y="1983161"/>
            <a:ext cx="572127" cy="638402"/>
          </a:xfrm>
          <a:prstGeom prst="rect">
            <a:avLst/>
          </a:prstGeom>
          <a:noFill/>
          <a:ln>
            <a:noFill/>
          </a:ln>
        </p:spPr>
      </p:pic>
      <p:sp>
        <p:nvSpPr>
          <p:cNvPr id="2882" name="Google Shape;2882;p187"/>
          <p:cNvSpPr/>
          <p:nvPr/>
        </p:nvSpPr>
        <p:spPr>
          <a:xfrm>
            <a:off x="910134" y="1610479"/>
            <a:ext cx="195900" cy="362700"/>
          </a:xfrm>
          <a:prstGeom prst="downArrow">
            <a:avLst>
              <a:gd fmla="val 50000" name="adj1"/>
              <a:gd fmla="val 50000" name="adj2"/>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883" name="Google Shape;2883;p187"/>
          <p:cNvSpPr/>
          <p:nvPr/>
        </p:nvSpPr>
        <p:spPr>
          <a:xfrm rot="2700000">
            <a:off x="588402" y="2576376"/>
            <a:ext cx="196010" cy="362746"/>
          </a:xfrm>
          <a:prstGeom prst="downArrow">
            <a:avLst>
              <a:gd fmla="val 50000" name="adj1"/>
              <a:gd fmla="val 50000" name="adj2"/>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884" name="Google Shape;2884;p187"/>
          <p:cNvSpPr/>
          <p:nvPr/>
        </p:nvSpPr>
        <p:spPr>
          <a:xfrm>
            <a:off x="488851" y="1053504"/>
            <a:ext cx="1056402" cy="536598"/>
          </a:xfrm>
          <a:prstGeom prst="flowChartDocument">
            <a:avLst/>
          </a:prstGeom>
          <a:gradFill>
            <a:gsLst>
              <a:gs pos="0">
                <a:srgbClr val="BFBFBF"/>
              </a:gs>
              <a:gs pos="100000">
                <a:srgbClr val="737373"/>
              </a:gs>
            </a:gsLst>
            <a:lin ang="5400012" scaled="0"/>
          </a:gradFill>
          <a:ln cap="flat" cmpd="sng" w="9525">
            <a:solidFill>
              <a:srgbClr val="666666"/>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38"/>
              <a:buFont typeface="Arial"/>
              <a:buNone/>
            </a:pPr>
            <a:r>
              <a:rPr b="0" i="0" lang="en-US" sz="1350" u="none" cap="none" strike="noStrike">
                <a:solidFill>
                  <a:schemeClr val="lt1"/>
                </a:solidFill>
                <a:latin typeface="Arial"/>
                <a:ea typeface="Arial"/>
                <a:cs typeface="Arial"/>
                <a:sym typeface="Arial"/>
              </a:rPr>
              <a:t>test.p4</a:t>
            </a:r>
            <a:endParaRPr/>
          </a:p>
        </p:txBody>
      </p:sp>
      <p:sp>
        <p:nvSpPr>
          <p:cNvPr id="2885" name="Google Shape;2885;p187"/>
          <p:cNvSpPr/>
          <p:nvPr/>
        </p:nvSpPr>
        <p:spPr>
          <a:xfrm>
            <a:off x="187322" y="3014621"/>
            <a:ext cx="641628" cy="436590"/>
          </a:xfrm>
          <a:prstGeom prst="flowChartDocument">
            <a:avLst/>
          </a:prstGeom>
          <a:gradFill>
            <a:gsLst>
              <a:gs pos="0">
                <a:srgbClr val="C86C1F"/>
              </a:gs>
              <a:gs pos="80000">
                <a:srgbClr val="FF8E29"/>
              </a:gs>
              <a:gs pos="100000">
                <a:srgbClr val="FF8D25"/>
              </a:gs>
            </a:gsLst>
            <a:lin ang="16200038" scaled="0"/>
          </a:gradFill>
          <a:ln cap="flat" cmpd="sng" w="9525">
            <a:solidFill>
              <a:srgbClr val="F5913F"/>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rPr b="0" i="0" lang="en-US" sz="1050" u="none" cap="none" strike="noStrike">
                <a:solidFill>
                  <a:schemeClr val="lt1"/>
                </a:solidFill>
                <a:latin typeface="Arial"/>
                <a:ea typeface="Arial"/>
                <a:cs typeface="Arial"/>
                <a:sym typeface="Arial"/>
              </a:rPr>
              <a:t>test.json</a:t>
            </a:r>
            <a:endParaRPr/>
          </a:p>
        </p:txBody>
      </p:sp>
      <p:grpSp>
        <p:nvGrpSpPr>
          <p:cNvPr id="2886" name="Google Shape;2886;p187"/>
          <p:cNvGrpSpPr/>
          <p:nvPr/>
        </p:nvGrpSpPr>
        <p:grpSpPr>
          <a:xfrm>
            <a:off x="4988625" y="1697875"/>
            <a:ext cx="2180404" cy="2730669"/>
            <a:chOff x="4302825" y="1697875"/>
            <a:chExt cx="2180404" cy="2730669"/>
          </a:xfrm>
        </p:grpSpPr>
        <p:sp>
          <p:nvSpPr>
            <p:cNvPr id="2887" name="Google Shape;2887;p187"/>
            <p:cNvSpPr/>
            <p:nvPr/>
          </p:nvSpPr>
          <p:spPr>
            <a:xfrm>
              <a:off x="4302828" y="1697944"/>
              <a:ext cx="2180400" cy="27306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187"/>
            <p:cNvSpPr txBox="1"/>
            <p:nvPr/>
          </p:nvSpPr>
          <p:spPr>
            <a:xfrm rot="-5400000">
              <a:off x="4027725" y="1972975"/>
              <a:ext cx="2730600" cy="2180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338"/>
                <a:buFont typeface="Arial"/>
                <a:buNone/>
              </a:pPr>
              <a:r>
                <a:rPr b="0" i="0" lang="en-US" sz="1350" u="none" cap="none" strike="noStrike">
                  <a:solidFill>
                    <a:schemeClr val="lt1"/>
                  </a:solidFill>
                  <a:latin typeface="Arial"/>
                  <a:ea typeface="Arial"/>
                  <a:cs typeface="Arial"/>
                  <a:sym typeface="Arial"/>
                </a:rPr>
                <a:t>simple_switch_grp</a:t>
              </a:r>
              <a:r>
                <a:rPr lang="en-US" sz="1350">
                  <a:solidFill>
                    <a:schemeClr val="lt1"/>
                  </a:solidFill>
                </a:rPr>
                <a:t>c</a:t>
              </a:r>
              <a:r>
                <a:rPr b="0" i="0" lang="en-US" sz="1350" u="none" cap="none" strike="noStrike">
                  <a:solidFill>
                    <a:schemeClr val="lt1"/>
                  </a:solidFill>
                  <a:latin typeface="Arial"/>
                  <a:ea typeface="Arial"/>
                  <a:cs typeface="Arial"/>
                  <a:sym typeface="Arial"/>
                </a:rPr>
                <a:t>  (BMv2)</a:t>
              </a:r>
              <a:endParaRPr/>
            </a:p>
          </p:txBody>
        </p:sp>
        <p:sp>
          <p:nvSpPr>
            <p:cNvPr id="2889" name="Google Shape;2889;p187"/>
            <p:cNvSpPr/>
            <p:nvPr/>
          </p:nvSpPr>
          <p:spPr>
            <a:xfrm>
              <a:off x="4702780" y="1697944"/>
              <a:ext cx="1566900" cy="350700"/>
            </a:xfrm>
            <a:prstGeom prst="roundRect">
              <a:avLst>
                <a:gd fmla="val 16667" name="adj"/>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5"/>
                <a:buFont typeface="Arial"/>
                <a:buNone/>
              </a:pPr>
              <a:r>
                <a:rPr lang="en-US" sz="900">
                  <a:solidFill>
                    <a:schemeClr val="lt1"/>
                  </a:solidFill>
                </a:rPr>
                <a:t>P4Runtime server</a:t>
              </a:r>
              <a:endParaRPr/>
            </a:p>
          </p:txBody>
        </p:sp>
        <p:sp>
          <p:nvSpPr>
            <p:cNvPr id="2890" name="Google Shape;2890;p187"/>
            <p:cNvSpPr/>
            <p:nvPr/>
          </p:nvSpPr>
          <p:spPr>
            <a:xfrm rot="10800000">
              <a:off x="5612850" y="2659613"/>
              <a:ext cx="496800" cy="850200"/>
            </a:xfrm>
            <a:prstGeom prst="can">
              <a:avLst>
                <a:gd fmla="val 25000" name="adj"/>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187"/>
            <p:cNvSpPr txBox="1"/>
            <p:nvPr/>
          </p:nvSpPr>
          <p:spPr>
            <a:xfrm rot="5400000">
              <a:off x="5529300" y="2805137"/>
              <a:ext cx="663900" cy="49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Egress</a:t>
              </a:r>
              <a:endParaRPr/>
            </a:p>
          </p:txBody>
        </p:sp>
        <p:sp>
          <p:nvSpPr>
            <p:cNvPr id="2892" name="Google Shape;2892;p187"/>
            <p:cNvSpPr/>
            <p:nvPr/>
          </p:nvSpPr>
          <p:spPr>
            <a:xfrm>
              <a:off x="4852301" y="2659493"/>
              <a:ext cx="496800" cy="850200"/>
            </a:xfrm>
            <a:prstGeom prst="can">
              <a:avLst>
                <a:gd fmla="val 25000" name="adj"/>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187"/>
            <p:cNvSpPr txBox="1"/>
            <p:nvPr/>
          </p:nvSpPr>
          <p:spPr>
            <a:xfrm rot="-5400000">
              <a:off x="4768750" y="2867332"/>
              <a:ext cx="663900" cy="49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Ingress</a:t>
              </a:r>
              <a:endParaRPr/>
            </a:p>
          </p:txBody>
        </p:sp>
        <p:sp>
          <p:nvSpPr>
            <p:cNvPr id="2894" name="Google Shape;2894;p187"/>
            <p:cNvSpPr/>
            <p:nvPr/>
          </p:nvSpPr>
          <p:spPr>
            <a:xfrm>
              <a:off x="5253405" y="2160563"/>
              <a:ext cx="495900" cy="4704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TM</a:t>
              </a:r>
              <a:endParaRPr/>
            </a:p>
          </p:txBody>
        </p:sp>
        <p:sp>
          <p:nvSpPr>
            <p:cNvPr id="2895" name="Google Shape;2895;p187"/>
            <p:cNvSpPr/>
            <p:nvPr/>
          </p:nvSpPr>
          <p:spPr>
            <a:xfrm rot="5400000">
              <a:off x="4911034" y="3448161"/>
              <a:ext cx="340500" cy="7251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187"/>
            <p:cNvSpPr txBox="1"/>
            <p:nvPr/>
          </p:nvSpPr>
          <p:spPr>
            <a:xfrm>
              <a:off x="4718706" y="3667298"/>
              <a:ext cx="725100" cy="34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Parser</a:t>
              </a:r>
              <a:endParaRPr/>
            </a:p>
          </p:txBody>
        </p:sp>
        <p:sp>
          <p:nvSpPr>
            <p:cNvPr id="2897" name="Google Shape;2897;p187"/>
            <p:cNvSpPr/>
            <p:nvPr/>
          </p:nvSpPr>
          <p:spPr>
            <a:xfrm rot="-5400000">
              <a:off x="5693716" y="3448100"/>
              <a:ext cx="340500" cy="7251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187"/>
            <p:cNvSpPr txBox="1"/>
            <p:nvPr/>
          </p:nvSpPr>
          <p:spPr>
            <a:xfrm>
              <a:off x="5501406" y="3667298"/>
              <a:ext cx="725100" cy="34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Deparser</a:t>
              </a:r>
              <a:endParaRPr/>
            </a:p>
          </p:txBody>
        </p:sp>
        <p:sp>
          <p:nvSpPr>
            <p:cNvPr id="2899" name="Google Shape;2899;p187"/>
            <p:cNvSpPr/>
            <p:nvPr/>
          </p:nvSpPr>
          <p:spPr>
            <a:xfrm>
              <a:off x="5019433" y="2321606"/>
              <a:ext cx="297000" cy="446400"/>
            </a:xfrm>
            <a:prstGeom prst="bentArrow">
              <a:avLst>
                <a:gd fmla="val 37500" name="adj1"/>
                <a:gd fmla="val 25000" name="adj2"/>
                <a:gd fmla="val 25000" name="adj3"/>
                <a:gd fmla="val 43750" name="adj4"/>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00" name="Google Shape;2900;p187"/>
            <p:cNvSpPr/>
            <p:nvPr/>
          </p:nvSpPr>
          <p:spPr>
            <a:xfrm rot="5400000">
              <a:off x="5590805" y="2411455"/>
              <a:ext cx="446400" cy="266700"/>
            </a:xfrm>
            <a:prstGeom prst="bentArrow">
              <a:avLst>
                <a:gd fmla="val 37500" name="adj1"/>
                <a:gd fmla="val 25000" name="adj2"/>
                <a:gd fmla="val 25000" name="adj3"/>
                <a:gd fmla="val 43750" name="adj4"/>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01" name="Google Shape;2901;p187"/>
            <p:cNvSpPr/>
            <p:nvPr/>
          </p:nvSpPr>
          <p:spPr>
            <a:xfrm>
              <a:off x="4718707" y="4041826"/>
              <a:ext cx="1507800" cy="358800"/>
            </a:xfrm>
            <a:prstGeom prst="rect">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Port Interface</a:t>
              </a:r>
              <a:endParaRPr/>
            </a:p>
          </p:txBody>
        </p:sp>
        <p:sp>
          <p:nvSpPr>
            <p:cNvPr id="2902" name="Google Shape;2902;p187"/>
            <p:cNvSpPr/>
            <p:nvPr/>
          </p:nvSpPr>
          <p:spPr>
            <a:xfrm>
              <a:off x="5020021" y="3432516"/>
              <a:ext cx="154500" cy="2658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03" name="Google Shape;2903;p187"/>
            <p:cNvSpPr/>
            <p:nvPr/>
          </p:nvSpPr>
          <p:spPr>
            <a:xfrm>
              <a:off x="4996469" y="3930498"/>
              <a:ext cx="154500" cy="1920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04" name="Google Shape;2904;p187"/>
            <p:cNvSpPr/>
            <p:nvPr/>
          </p:nvSpPr>
          <p:spPr>
            <a:xfrm flipH="1" rot="10800000">
              <a:off x="5774085" y="3432664"/>
              <a:ext cx="154500" cy="2658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05" name="Google Shape;2905;p187"/>
            <p:cNvSpPr/>
            <p:nvPr/>
          </p:nvSpPr>
          <p:spPr>
            <a:xfrm flipH="1" rot="10800000">
              <a:off x="5750532" y="3930598"/>
              <a:ext cx="154500" cy="1920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06" name="Google Shape;2906;p187"/>
            <p:cNvSpPr/>
            <p:nvPr/>
          </p:nvSpPr>
          <p:spPr>
            <a:xfrm>
              <a:off x="6276096" y="2089434"/>
              <a:ext cx="198600" cy="515700"/>
            </a:xfrm>
            <a:prstGeom prst="rect">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8"/>
                <a:buFont typeface="Arial"/>
                <a:buNone/>
              </a:pPr>
              <a:r>
                <a:rPr b="0" i="0" lang="en-US" sz="750" u="none" cap="none" strike="noStrike">
                  <a:solidFill>
                    <a:schemeClr val="lt1"/>
                  </a:solidFill>
                  <a:latin typeface="Arial"/>
                  <a:ea typeface="Arial"/>
                  <a:cs typeface="Arial"/>
                  <a:sym typeface="Arial"/>
                </a:rPr>
                <a:t>Log</a:t>
              </a:r>
              <a:endParaRPr/>
            </a:p>
          </p:txBody>
        </p:sp>
        <p:sp>
          <p:nvSpPr>
            <p:cNvPr id="2907" name="Google Shape;2907;p187"/>
            <p:cNvSpPr/>
            <p:nvPr/>
          </p:nvSpPr>
          <p:spPr>
            <a:xfrm>
              <a:off x="6280485" y="2898308"/>
              <a:ext cx="198600" cy="905100"/>
            </a:xfrm>
            <a:prstGeom prst="rect">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8"/>
                <a:buFont typeface="Arial"/>
                <a:buNone/>
              </a:pPr>
              <a:r>
                <a:rPr b="0" i="0" lang="en-US" sz="750" u="none" cap="none" strike="noStrike">
                  <a:solidFill>
                    <a:schemeClr val="lt1"/>
                  </a:solidFill>
                  <a:latin typeface="Arial"/>
                  <a:ea typeface="Arial"/>
                  <a:cs typeface="Arial"/>
                  <a:sym typeface="Arial"/>
                </a:rPr>
                <a:t>Debug</a:t>
              </a:r>
              <a:endParaRPr/>
            </a:p>
          </p:txBody>
        </p:sp>
      </p:grpSp>
      <p:sp>
        <p:nvSpPr>
          <p:cNvPr id="2908" name="Google Shape;2908;p187"/>
          <p:cNvSpPr txBox="1"/>
          <p:nvPr/>
        </p:nvSpPr>
        <p:spPr>
          <a:xfrm>
            <a:off x="1294693" y="2117503"/>
            <a:ext cx="10887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p4c-bm2-ss</a:t>
            </a:r>
            <a:endParaRPr/>
          </a:p>
        </p:txBody>
      </p:sp>
      <p:grpSp>
        <p:nvGrpSpPr>
          <p:cNvPr id="2909" name="Google Shape;2909;p187"/>
          <p:cNvGrpSpPr/>
          <p:nvPr/>
        </p:nvGrpSpPr>
        <p:grpSpPr>
          <a:xfrm>
            <a:off x="3194521" y="3955339"/>
            <a:ext cx="5785366" cy="958884"/>
            <a:chOff x="2508721" y="3955339"/>
            <a:chExt cx="5785366" cy="958884"/>
          </a:xfrm>
        </p:grpSpPr>
        <p:sp>
          <p:nvSpPr>
            <p:cNvPr id="2910" name="Google Shape;2910;p187"/>
            <p:cNvSpPr/>
            <p:nvPr/>
          </p:nvSpPr>
          <p:spPr>
            <a:xfrm>
              <a:off x="7100317" y="3964096"/>
              <a:ext cx="1193770" cy="402016"/>
            </a:xfrm>
            <a:prstGeom prst="flowChartPredefinedProcess">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lt1"/>
                </a:buClr>
                <a:buSzPts val="312"/>
                <a:buFont typeface="Arial"/>
                <a:buNone/>
              </a:pPr>
              <a:r>
                <a:rPr b="0" i="0" lang="en-US" sz="1248" u="none" cap="none" strike="noStrike">
                  <a:solidFill>
                    <a:schemeClr val="lt1"/>
                  </a:solidFill>
                  <a:latin typeface="Arial"/>
                  <a:ea typeface="Arial"/>
                  <a:cs typeface="Arial"/>
                  <a:sym typeface="Arial"/>
                </a:rPr>
                <a:t>Packet sniffer</a:t>
              </a:r>
              <a:endParaRPr/>
            </a:p>
          </p:txBody>
        </p:sp>
        <p:sp>
          <p:nvSpPr>
            <p:cNvPr id="2911" name="Google Shape;2911;p187"/>
            <p:cNvSpPr/>
            <p:nvPr/>
          </p:nvSpPr>
          <p:spPr>
            <a:xfrm>
              <a:off x="2508721" y="3955339"/>
              <a:ext cx="1193770" cy="402016"/>
            </a:xfrm>
            <a:prstGeom prst="flowChartPredefinedProcess">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lt1"/>
                </a:buClr>
                <a:buSzPts val="312"/>
                <a:buFont typeface="Arial"/>
                <a:buNone/>
              </a:pPr>
              <a:r>
                <a:rPr b="0" i="0" lang="en-US" sz="1248" u="none" cap="none" strike="noStrike">
                  <a:solidFill>
                    <a:schemeClr val="lt1"/>
                  </a:solidFill>
                  <a:latin typeface="Arial"/>
                  <a:ea typeface="Arial"/>
                  <a:cs typeface="Arial"/>
                  <a:sym typeface="Arial"/>
                </a:rPr>
                <a:t>Packet generator </a:t>
              </a:r>
              <a:endParaRPr/>
            </a:p>
          </p:txBody>
        </p:sp>
        <p:sp>
          <p:nvSpPr>
            <p:cNvPr id="2912" name="Google Shape;2912;p187"/>
            <p:cNvSpPr/>
            <p:nvPr/>
          </p:nvSpPr>
          <p:spPr>
            <a:xfrm flipH="1" rot="10800000">
              <a:off x="3585946" y="4362106"/>
              <a:ext cx="315600" cy="528300"/>
            </a:xfrm>
            <a:prstGeom prst="bentArrow">
              <a:avLst>
                <a:gd fmla="val 25000" name="adj1"/>
                <a:gd fmla="val 25000" name="adj2"/>
                <a:gd fmla="val 25000" name="adj3"/>
                <a:gd fmla="val 43750" name="adj4"/>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13" name="Google Shape;2913;p187"/>
            <p:cNvSpPr/>
            <p:nvPr/>
          </p:nvSpPr>
          <p:spPr>
            <a:xfrm flipH="1" rot="5400000">
              <a:off x="6863803" y="4389126"/>
              <a:ext cx="479100" cy="415800"/>
            </a:xfrm>
            <a:prstGeom prst="bentArrow">
              <a:avLst>
                <a:gd fmla="val 17565" name="adj1"/>
                <a:gd fmla="val 25000" name="adj2"/>
                <a:gd fmla="val 25000" name="adj3"/>
                <a:gd fmla="val 43750" name="adj4"/>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nvGrpSpPr>
            <p:cNvPr id="2914" name="Google Shape;2914;p187"/>
            <p:cNvGrpSpPr/>
            <p:nvPr/>
          </p:nvGrpSpPr>
          <p:grpSpPr>
            <a:xfrm>
              <a:off x="3901659" y="4324383"/>
              <a:ext cx="2993625" cy="589840"/>
              <a:chOff x="3678212" y="5904707"/>
              <a:chExt cx="3991500" cy="786453"/>
            </a:xfrm>
          </p:grpSpPr>
          <p:sp>
            <p:nvSpPr>
              <p:cNvPr id="2915" name="Google Shape;2915;p187"/>
              <p:cNvSpPr/>
              <p:nvPr/>
            </p:nvSpPr>
            <p:spPr>
              <a:xfrm>
                <a:off x="3678212" y="6110660"/>
                <a:ext cx="3991500" cy="580500"/>
              </a:xfrm>
              <a:prstGeom prst="roundRect">
                <a:avLst>
                  <a:gd fmla="val 16667" name="adj"/>
                </a:avLst>
              </a:prstGeom>
              <a:gradFill>
                <a:gsLst>
                  <a:gs pos="0">
                    <a:srgbClr val="FFA09D"/>
                  </a:gs>
                  <a:gs pos="35000">
                    <a:srgbClr val="FFBCBC"/>
                  </a:gs>
                  <a:gs pos="100000">
                    <a:srgbClr val="FFE2E2"/>
                  </a:gs>
                </a:gsLst>
                <a:lin ang="16200038" scaled="0"/>
              </a:gradFill>
              <a:ln cap="flat" cmpd="sng" w="9525">
                <a:solidFill>
                  <a:srgbClr val="BD4B48"/>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Linux Kernel</a:t>
                </a:r>
                <a:endParaRPr/>
              </a:p>
            </p:txBody>
          </p:sp>
          <p:sp>
            <p:nvSpPr>
              <p:cNvPr id="2916" name="Google Shape;2916;p187"/>
              <p:cNvSpPr txBox="1"/>
              <p:nvPr/>
            </p:nvSpPr>
            <p:spPr>
              <a:xfrm>
                <a:off x="3910073" y="6035078"/>
                <a:ext cx="885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63"/>
                  <a:buFont typeface="Arial"/>
                  <a:buNone/>
                </a:pPr>
                <a:r>
                  <a:rPr b="0" i="0" lang="en-US" sz="1050" u="none" cap="none" strike="noStrike">
                    <a:solidFill>
                      <a:schemeClr val="dk1"/>
                    </a:solidFill>
                    <a:latin typeface="Arial"/>
                    <a:ea typeface="Arial"/>
                    <a:cs typeface="Arial"/>
                    <a:sym typeface="Arial"/>
                  </a:rPr>
                  <a:t>veth0..n</a:t>
                </a:r>
                <a:endParaRPr/>
              </a:p>
            </p:txBody>
          </p:sp>
          <p:sp>
            <p:nvSpPr>
              <p:cNvPr id="2917" name="Google Shape;2917;p187"/>
              <p:cNvSpPr/>
              <p:nvPr/>
            </p:nvSpPr>
            <p:spPr>
              <a:xfrm flipH="1" rot="10800000">
                <a:off x="4822832"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18" name="Google Shape;2918;p187"/>
              <p:cNvSpPr/>
              <p:nvPr/>
            </p:nvSpPr>
            <p:spPr>
              <a:xfrm flipH="1" rot="10800000">
                <a:off x="5180071"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19" name="Google Shape;2919;p187"/>
              <p:cNvSpPr/>
              <p:nvPr/>
            </p:nvSpPr>
            <p:spPr>
              <a:xfrm flipH="1" rot="10800000">
                <a:off x="5537310"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20" name="Google Shape;2920;p187"/>
              <p:cNvSpPr/>
              <p:nvPr/>
            </p:nvSpPr>
            <p:spPr>
              <a:xfrm flipH="1" rot="10800000">
                <a:off x="6461294"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grpSp>
        <p:nvGrpSpPr>
          <p:cNvPr id="2921" name="Google Shape;2921;p187"/>
          <p:cNvGrpSpPr/>
          <p:nvPr/>
        </p:nvGrpSpPr>
        <p:grpSpPr>
          <a:xfrm>
            <a:off x="7111075" y="1969126"/>
            <a:ext cx="1459304" cy="1577223"/>
            <a:chOff x="6425275" y="1969126"/>
            <a:chExt cx="1459304" cy="1577223"/>
          </a:xfrm>
        </p:grpSpPr>
        <p:sp>
          <p:nvSpPr>
            <p:cNvPr id="2922" name="Google Shape;2922;p187"/>
            <p:cNvSpPr/>
            <p:nvPr/>
          </p:nvSpPr>
          <p:spPr>
            <a:xfrm>
              <a:off x="6425275" y="2192985"/>
              <a:ext cx="885900" cy="2103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descr="C:\Users\ecoffey\AppData\Local\Temp\Rar$DRa1.653\30059_Device_laptop_3145_default_256.png" id="2923" name="Google Shape;2923;p187"/>
            <p:cNvPicPr preferRelativeResize="0"/>
            <p:nvPr/>
          </p:nvPicPr>
          <p:blipFill rotWithShape="1">
            <a:blip r:embed="rId4">
              <a:alphaModFix/>
            </a:blip>
            <a:srcRect b="0" l="0" r="0" t="0"/>
            <a:stretch/>
          </p:blipFill>
          <p:spPr>
            <a:xfrm>
              <a:off x="7222902" y="1969126"/>
              <a:ext cx="661676" cy="661676"/>
            </a:xfrm>
            <a:prstGeom prst="rect">
              <a:avLst/>
            </a:prstGeom>
            <a:noFill/>
            <a:ln>
              <a:noFill/>
            </a:ln>
          </p:spPr>
        </p:pic>
        <p:sp>
          <p:nvSpPr>
            <p:cNvPr id="2924" name="Google Shape;2924;p187"/>
            <p:cNvSpPr/>
            <p:nvPr/>
          </p:nvSpPr>
          <p:spPr>
            <a:xfrm>
              <a:off x="6665446" y="2810330"/>
              <a:ext cx="1030753" cy="412618"/>
            </a:xfrm>
            <a:prstGeom prst="flowChartPredefinedProcess">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6"/>
                <a:buFont typeface="Arial"/>
                <a:buNone/>
              </a:pPr>
              <a:r>
                <a:rPr b="0" i="0" lang="en-US" sz="825" u="none" cap="none" strike="noStrike">
                  <a:solidFill>
                    <a:schemeClr val="lt1"/>
                  </a:solidFill>
                  <a:latin typeface="Arial"/>
                  <a:ea typeface="Arial"/>
                  <a:cs typeface="Arial"/>
                  <a:sym typeface="Arial"/>
                </a:rPr>
                <a:t>P4  Debugger</a:t>
              </a:r>
              <a:endParaRPr/>
            </a:p>
          </p:txBody>
        </p:sp>
        <p:sp>
          <p:nvSpPr>
            <p:cNvPr id="2925" name="Google Shape;2925;p187"/>
            <p:cNvSpPr/>
            <p:nvPr/>
          </p:nvSpPr>
          <p:spPr>
            <a:xfrm>
              <a:off x="6528148" y="3222949"/>
              <a:ext cx="694800" cy="323400"/>
            </a:xfrm>
            <a:prstGeom prst="bentUpArrow">
              <a:avLst>
                <a:gd fmla="val 25000" name="adj1"/>
                <a:gd fmla="val 25000" name="adj2"/>
                <a:gd fmla="val 25000" name="adj3"/>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
        <p:nvSpPr>
          <p:cNvPr id="2926" name="Google Shape;2926;p187"/>
          <p:cNvSpPr/>
          <p:nvPr/>
        </p:nvSpPr>
        <p:spPr>
          <a:xfrm>
            <a:off x="4832000" y="754550"/>
            <a:ext cx="2519400" cy="6000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38"/>
              <a:buFont typeface="Arial"/>
              <a:buNone/>
            </a:pPr>
            <a:r>
              <a:rPr lang="en-US" sz="1350">
                <a:solidFill>
                  <a:schemeClr val="lt1"/>
                </a:solidFill>
              </a:rPr>
              <a:t>P4Runtime static controller</a:t>
            </a:r>
            <a:endParaRPr/>
          </a:p>
        </p:txBody>
      </p:sp>
      <p:sp>
        <p:nvSpPr>
          <p:cNvPr id="2927" name="Google Shape;2927;p187"/>
          <p:cNvSpPr/>
          <p:nvPr/>
        </p:nvSpPr>
        <p:spPr>
          <a:xfrm>
            <a:off x="5445924" y="1057616"/>
            <a:ext cx="1466400" cy="296700"/>
          </a:xfrm>
          <a:prstGeom prst="roundRect">
            <a:avLst>
              <a:gd fmla="val 16667" name="adj"/>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5"/>
              <a:buFont typeface="Arial"/>
              <a:buNone/>
            </a:pPr>
            <a:r>
              <a:rPr lang="en-US" sz="900">
                <a:solidFill>
                  <a:schemeClr val="lt1"/>
                </a:solidFill>
              </a:rPr>
              <a:t>P4Runtime client</a:t>
            </a:r>
            <a:endParaRPr/>
          </a:p>
        </p:txBody>
      </p:sp>
      <p:sp>
        <p:nvSpPr>
          <p:cNvPr id="2928" name="Google Shape;2928;p187"/>
          <p:cNvSpPr/>
          <p:nvPr/>
        </p:nvSpPr>
        <p:spPr>
          <a:xfrm>
            <a:off x="6035001" y="1354488"/>
            <a:ext cx="184500" cy="358800"/>
          </a:xfrm>
          <a:prstGeom prst="upDown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29" name="Google Shape;2929;p187"/>
          <p:cNvSpPr/>
          <p:nvPr/>
        </p:nvSpPr>
        <p:spPr>
          <a:xfrm rot="-2044760">
            <a:off x="1265161" y="2637511"/>
            <a:ext cx="195952" cy="362781"/>
          </a:xfrm>
          <a:prstGeom prst="downArrow">
            <a:avLst>
              <a:gd fmla="val 50000" name="adj1"/>
              <a:gd fmla="val 50000" name="adj2"/>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30" name="Google Shape;2930;p187"/>
          <p:cNvSpPr/>
          <p:nvPr/>
        </p:nvSpPr>
        <p:spPr>
          <a:xfrm>
            <a:off x="1180422" y="3014621"/>
            <a:ext cx="641628" cy="436590"/>
          </a:xfrm>
          <a:prstGeom prst="flowChartDocument">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rPr b="0" i="0" lang="en-US" sz="1050" u="none" cap="none" strike="noStrike">
                <a:solidFill>
                  <a:schemeClr val="lt1"/>
                </a:solidFill>
                <a:latin typeface="Arial"/>
                <a:ea typeface="Arial"/>
                <a:cs typeface="Arial"/>
                <a:sym typeface="Arial"/>
              </a:rPr>
              <a:t>test.</a:t>
            </a:r>
            <a:r>
              <a:rPr lang="en-US" sz="1050">
                <a:solidFill>
                  <a:schemeClr val="lt1"/>
                </a:solidFill>
              </a:rPr>
              <a:t>p4info</a:t>
            </a:r>
            <a:endParaRPr/>
          </a:p>
        </p:txBody>
      </p:sp>
      <p:sp>
        <p:nvSpPr>
          <p:cNvPr id="2931" name="Google Shape;2931;p187"/>
          <p:cNvSpPr/>
          <p:nvPr/>
        </p:nvSpPr>
        <p:spPr>
          <a:xfrm>
            <a:off x="4519979" y="987723"/>
            <a:ext cx="365418" cy="358776"/>
          </a:xfrm>
          <a:prstGeom prst="flowChartDocument">
            <a:avLst/>
          </a:prstGeom>
          <a:gradFill>
            <a:gsLst>
              <a:gs pos="0">
                <a:srgbClr val="C86C1F"/>
              </a:gs>
              <a:gs pos="80000">
                <a:srgbClr val="FF8E29"/>
              </a:gs>
              <a:gs pos="100000">
                <a:srgbClr val="FF8D25"/>
              </a:gs>
            </a:gsLst>
            <a:lin ang="16200038" scaled="0"/>
          </a:gradFill>
          <a:ln cap="flat" cmpd="sng" w="9525">
            <a:solidFill>
              <a:srgbClr val="F5913F"/>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t/>
            </a:r>
            <a:endParaRPr/>
          </a:p>
        </p:txBody>
      </p:sp>
      <p:sp>
        <p:nvSpPr>
          <p:cNvPr id="2932" name="Google Shape;2932;p187"/>
          <p:cNvSpPr/>
          <p:nvPr/>
        </p:nvSpPr>
        <p:spPr>
          <a:xfrm>
            <a:off x="4385150" y="1098575"/>
            <a:ext cx="365418" cy="358776"/>
          </a:xfrm>
          <a:prstGeom prst="flowChartDocument">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t/>
            </a:r>
            <a:endParaRPr/>
          </a:p>
        </p:txBody>
      </p:sp>
      <p:sp>
        <p:nvSpPr>
          <p:cNvPr id="2933" name="Google Shape;2933;p187"/>
          <p:cNvSpPr/>
          <p:nvPr/>
        </p:nvSpPr>
        <p:spPr>
          <a:xfrm>
            <a:off x="2801913" y="2047300"/>
            <a:ext cx="1138536" cy="638442"/>
          </a:xfrm>
          <a:prstGeom prst="flowChartDocument">
            <a:avLst/>
          </a:prstGeom>
          <a:gradFill>
            <a:gsLst>
              <a:gs pos="0">
                <a:srgbClr val="BFBFBF"/>
              </a:gs>
              <a:gs pos="100000">
                <a:srgbClr val="737373"/>
              </a:gs>
            </a:gsLst>
            <a:lin ang="5400012" scaled="0"/>
          </a:gradFill>
          <a:ln cap="flat" cmpd="sng" w="9525">
            <a:solidFill>
              <a:srgbClr val="434343"/>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lang="en-US" sz="1300">
                <a:solidFill>
                  <a:srgbClr val="FFFFFF"/>
                </a:solidFill>
              </a:rPr>
              <a:t>runtime.json</a:t>
            </a:r>
            <a:endParaRPr b="0" i="0" sz="1300" u="none" cap="none" strike="noStrike">
              <a:solidFill>
                <a:srgbClr val="FFFFFF"/>
              </a:solidFill>
              <a:latin typeface="Arial"/>
              <a:ea typeface="Arial"/>
              <a:cs typeface="Arial"/>
              <a:sym typeface="Arial"/>
            </a:endParaRPr>
          </a:p>
        </p:txBody>
      </p:sp>
      <p:sp>
        <p:nvSpPr>
          <p:cNvPr id="2934" name="Google Shape;2934;p187"/>
          <p:cNvSpPr/>
          <p:nvPr/>
        </p:nvSpPr>
        <p:spPr>
          <a:xfrm>
            <a:off x="2678088" y="1894900"/>
            <a:ext cx="1138536" cy="638442"/>
          </a:xfrm>
          <a:prstGeom prst="flowChartDocument">
            <a:avLst/>
          </a:prstGeom>
          <a:gradFill>
            <a:gsLst>
              <a:gs pos="0">
                <a:srgbClr val="BFBFBF"/>
              </a:gs>
              <a:gs pos="100000">
                <a:srgbClr val="737373"/>
              </a:gs>
            </a:gsLst>
            <a:lin ang="5400012" scaled="0"/>
          </a:gradFill>
          <a:ln cap="flat" cmpd="sng" w="9525">
            <a:solidFill>
              <a:srgbClr val="434343"/>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lang="en-US" sz="1300">
                <a:solidFill>
                  <a:srgbClr val="FFFFFF"/>
                </a:solidFill>
              </a:rPr>
              <a:t>runtime.json</a:t>
            </a:r>
            <a:endParaRPr b="0" i="0" sz="1300" u="none" cap="none" strike="noStrike">
              <a:solidFill>
                <a:srgbClr val="FFFFFF"/>
              </a:solidFill>
              <a:latin typeface="Arial"/>
              <a:ea typeface="Arial"/>
              <a:cs typeface="Arial"/>
              <a:sym typeface="Arial"/>
            </a:endParaRPr>
          </a:p>
        </p:txBody>
      </p:sp>
      <p:sp>
        <p:nvSpPr>
          <p:cNvPr id="2935" name="Google Shape;2935;p187"/>
          <p:cNvSpPr/>
          <p:nvPr/>
        </p:nvSpPr>
        <p:spPr>
          <a:xfrm>
            <a:off x="2544738" y="1742500"/>
            <a:ext cx="1138536" cy="638442"/>
          </a:xfrm>
          <a:prstGeom prst="flowChartDocument">
            <a:avLst/>
          </a:prstGeom>
          <a:gradFill>
            <a:gsLst>
              <a:gs pos="0">
                <a:srgbClr val="BFBFBF"/>
              </a:gs>
              <a:gs pos="100000">
                <a:srgbClr val="737373"/>
              </a:gs>
            </a:gsLst>
            <a:lin ang="5400012" scaled="0"/>
          </a:gradFill>
          <a:ln cap="flat" cmpd="sng" w="9525">
            <a:solidFill>
              <a:srgbClr val="434343"/>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lang="en-US" sz="1300">
                <a:solidFill>
                  <a:srgbClr val="FFFFFF"/>
                </a:solidFill>
              </a:rPr>
              <a:t>runtime.json</a:t>
            </a:r>
            <a:endParaRPr b="0" i="0" sz="1300" u="none" cap="none" strike="noStrike">
              <a:solidFill>
                <a:srgbClr val="FFFFFF"/>
              </a:solidFill>
              <a:latin typeface="Arial"/>
              <a:ea typeface="Arial"/>
              <a:cs typeface="Arial"/>
              <a:sym typeface="Arial"/>
            </a:endParaRPr>
          </a:p>
        </p:txBody>
      </p:sp>
      <p:sp>
        <p:nvSpPr>
          <p:cNvPr id="2936" name="Google Shape;2936;p187"/>
          <p:cNvSpPr/>
          <p:nvPr/>
        </p:nvSpPr>
        <p:spPr>
          <a:xfrm>
            <a:off x="2535227" y="980500"/>
            <a:ext cx="1281420" cy="638442"/>
          </a:xfrm>
          <a:prstGeom prst="flowChartDocument">
            <a:avLst/>
          </a:prstGeom>
          <a:gradFill>
            <a:gsLst>
              <a:gs pos="0">
                <a:srgbClr val="BFBFBF"/>
              </a:gs>
              <a:gs pos="100000">
                <a:srgbClr val="737373"/>
              </a:gs>
            </a:gsLst>
            <a:lin ang="5400012" scaled="0"/>
          </a:gradFill>
          <a:ln cap="flat" cmpd="sng" w="9525">
            <a:solidFill>
              <a:srgbClr val="434343"/>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lang="en-US" sz="1300">
                <a:solidFill>
                  <a:srgbClr val="FFFFFF"/>
                </a:solidFill>
              </a:rPr>
              <a:t>topology</a:t>
            </a:r>
            <a:r>
              <a:rPr lang="en-US" sz="1300">
                <a:solidFill>
                  <a:srgbClr val="FFFFFF"/>
                </a:solidFill>
              </a:rPr>
              <a:t>.json</a:t>
            </a:r>
            <a:endParaRPr b="0" i="0" sz="1300" u="none" cap="none" strike="noStrike">
              <a:solidFill>
                <a:srgbClr val="FFFFFF"/>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1" name="Shape 2941"/>
        <p:cNvGrpSpPr/>
        <p:nvPr/>
      </p:nvGrpSpPr>
      <p:grpSpPr>
        <a:xfrm>
          <a:off x="0" y="0"/>
          <a:ext cx="0" cy="0"/>
          <a:chOff x="0" y="0"/>
          <a:chExt cx="0" cy="0"/>
        </a:xfrm>
      </p:grpSpPr>
      <p:sp>
        <p:nvSpPr>
          <p:cNvPr id="2942" name="Google Shape;2942;p188"/>
          <p:cNvSpPr txBox="1"/>
          <p:nvPr>
            <p:ph type="title"/>
          </p:nvPr>
        </p:nvSpPr>
        <p:spPr>
          <a:xfrm>
            <a:off x="152400" y="60725"/>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30">
                <a:latin typeface="Consolas"/>
                <a:ea typeface="Consolas"/>
                <a:cs typeface="Consolas"/>
                <a:sym typeface="Consolas"/>
              </a:rPr>
              <a:t>Makefile</a:t>
            </a:r>
            <a:r>
              <a:rPr lang="en-US" sz="2430"/>
              <a:t>: under the hood (in pseudocode)</a:t>
            </a:r>
            <a:endParaRPr/>
          </a:p>
        </p:txBody>
      </p:sp>
      <p:sp>
        <p:nvSpPr>
          <p:cNvPr id="2943" name="Google Shape;2943;p188"/>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2944" name="Google Shape;2944;p188"/>
          <p:cNvSpPr txBox="1"/>
          <p:nvPr>
            <p:ph idx="1" type="body"/>
          </p:nvPr>
        </p:nvSpPr>
        <p:spPr>
          <a:xfrm>
            <a:off x="152400" y="742950"/>
            <a:ext cx="8686800" cy="4343400"/>
          </a:xfrm>
          <a:prstGeom prst="rect">
            <a:avLst/>
          </a:prstGeom>
        </p:spPr>
        <p:txBody>
          <a:bodyPr anchorCtr="0" anchor="t" bIns="91425" lIns="91425" spcFirstLastPara="1" rIns="91425" wrap="square" tIns="91425">
            <a:noAutofit/>
          </a:bodyPr>
          <a:lstStyle/>
          <a:p>
            <a:pPr indent="78741" lvl="0" marL="260348" rtl="0" algn="l">
              <a:spcBef>
                <a:spcPts val="75"/>
              </a:spcBef>
              <a:spcAft>
                <a:spcPts val="0"/>
              </a:spcAft>
              <a:buNone/>
            </a:pPr>
            <a:r>
              <a:rPr b="0" lang="en-US" sz="1800">
                <a:latin typeface="Source Code Pro"/>
                <a:ea typeface="Source Code Pro"/>
                <a:cs typeface="Source Code Pro"/>
                <a:sym typeface="Source Code Pro"/>
              </a:rPr>
              <a:t>P4C_ARGS = --p4runtime-file $(basename $@).p4info </a:t>
            </a:r>
            <a:endParaRPr b="0" sz="1800">
              <a:latin typeface="Source Code Pro"/>
              <a:ea typeface="Source Code Pro"/>
              <a:cs typeface="Source Code Pro"/>
              <a:sym typeface="Source Code Pro"/>
            </a:endParaRPr>
          </a:p>
          <a:p>
            <a:pPr indent="78741" lvl="0" marL="2089148" rtl="0" algn="l">
              <a:spcBef>
                <a:spcPts val="75"/>
              </a:spcBef>
              <a:spcAft>
                <a:spcPts val="0"/>
              </a:spcAft>
              <a:buNone/>
            </a:pPr>
            <a:r>
              <a:rPr b="0" lang="en-US" sz="1800">
                <a:latin typeface="Source Code Pro"/>
                <a:ea typeface="Source Code Pro"/>
                <a:cs typeface="Source Code Pro"/>
                <a:sym typeface="Source Code Pro"/>
              </a:rPr>
              <a:t>--p4runtime-format text</a:t>
            </a:r>
            <a:endParaRPr b="0" sz="1800">
              <a:latin typeface="Source Code Pro"/>
              <a:ea typeface="Source Code Pro"/>
              <a:cs typeface="Source Code Pro"/>
              <a:sym typeface="Source Code Pro"/>
            </a:endParaRPr>
          </a:p>
          <a:p>
            <a:pPr indent="78741" lvl="0" marL="260348" rtl="0" algn="l">
              <a:spcBef>
                <a:spcPts val="75"/>
              </a:spcBef>
              <a:spcAft>
                <a:spcPts val="0"/>
              </a:spcAft>
              <a:buNone/>
            </a:pPr>
            <a:r>
              <a:rPr b="0" lang="en-US" sz="1800">
                <a:latin typeface="Source Code Pro"/>
                <a:ea typeface="Source Code Pro"/>
                <a:cs typeface="Source Code Pro"/>
                <a:sym typeface="Source Code Pro"/>
              </a:rPr>
              <a:t>RUN_SCRIPT = ../../utils/run_exercise.py</a:t>
            </a:r>
            <a:endParaRPr b="0" sz="1800">
              <a:latin typeface="Source Code Pro"/>
              <a:ea typeface="Source Code Pro"/>
              <a:cs typeface="Source Code Pro"/>
              <a:sym typeface="Source Code Pro"/>
            </a:endParaRPr>
          </a:p>
          <a:p>
            <a:pPr indent="78741" lvl="0" marL="260348" rtl="0" algn="l">
              <a:spcBef>
                <a:spcPts val="75"/>
              </a:spcBef>
              <a:spcAft>
                <a:spcPts val="0"/>
              </a:spcAft>
              <a:buClr>
                <a:schemeClr val="dk1"/>
              </a:buClr>
              <a:buSzPts val="1100"/>
              <a:buFont typeface="Arial"/>
              <a:buNone/>
            </a:pPr>
            <a:r>
              <a:rPr b="0" lang="en-US" sz="1800">
                <a:latin typeface="Source Code Pro"/>
                <a:ea typeface="Source Code Pro"/>
                <a:cs typeface="Source Code Pro"/>
                <a:sym typeface="Source Code Pro"/>
              </a:rPr>
              <a:t>TOPO = topology.json</a:t>
            </a:r>
            <a:endParaRPr sz="1800"/>
          </a:p>
          <a:p>
            <a:pPr indent="78741" lvl="0" marL="260348" rtl="0" algn="l">
              <a:spcBef>
                <a:spcPts val="1000"/>
              </a:spcBef>
              <a:spcAft>
                <a:spcPts val="0"/>
              </a:spcAft>
              <a:buNone/>
            </a:pPr>
            <a:r>
              <a:rPr lang="en-US" sz="1800"/>
              <a:t>dirs:</a:t>
            </a:r>
            <a:endParaRPr sz="1800"/>
          </a:p>
          <a:p>
            <a:pPr indent="78741" lvl="0" marL="717548" rtl="0" algn="l">
              <a:spcBef>
                <a:spcPts val="75"/>
              </a:spcBef>
              <a:spcAft>
                <a:spcPts val="0"/>
              </a:spcAft>
              <a:buNone/>
            </a:pPr>
            <a:r>
              <a:rPr b="0" lang="en-US" sz="1800">
                <a:latin typeface="Source Code Pro"/>
                <a:ea typeface="Source Code Pro"/>
                <a:cs typeface="Source Code Pro"/>
                <a:sym typeface="Source Code Pro"/>
              </a:rPr>
              <a:t>mkdir -p build pcaps logs</a:t>
            </a:r>
            <a:endParaRPr b="0" sz="1800">
              <a:latin typeface="Source Code Pro"/>
              <a:ea typeface="Source Code Pro"/>
              <a:cs typeface="Source Code Pro"/>
              <a:sym typeface="Source Code Pro"/>
            </a:endParaRPr>
          </a:p>
          <a:p>
            <a:pPr indent="78741" lvl="0" marL="260348" rtl="0" algn="l">
              <a:spcBef>
                <a:spcPts val="75"/>
              </a:spcBef>
              <a:spcAft>
                <a:spcPts val="0"/>
              </a:spcAft>
              <a:buNone/>
            </a:pPr>
            <a:r>
              <a:rPr lang="en-US" sz="1800"/>
              <a:t>build: for each P4 program, generate BMv2 json file</a:t>
            </a:r>
            <a:endParaRPr sz="1800"/>
          </a:p>
          <a:p>
            <a:pPr indent="78741" lvl="0" marL="717548" rtl="0" algn="l">
              <a:spcBef>
                <a:spcPts val="75"/>
              </a:spcBef>
              <a:spcAft>
                <a:spcPts val="0"/>
              </a:spcAft>
              <a:buNone/>
            </a:pPr>
            <a:r>
              <a:rPr b="0" lang="en-US" sz="1800">
                <a:latin typeface="Source Code Pro"/>
                <a:ea typeface="Source Code Pro"/>
                <a:cs typeface="Source Code Pro"/>
                <a:sym typeface="Source Code Pro"/>
              </a:rPr>
              <a:t>p4c-bm2-ss --p4v 16 $(P4C_ARGS) -o $@ $&lt;</a:t>
            </a:r>
            <a:endParaRPr sz="1800">
              <a:latin typeface="Source Code Pro"/>
              <a:ea typeface="Source Code Pro"/>
              <a:cs typeface="Source Code Pro"/>
              <a:sym typeface="Source Code Pro"/>
            </a:endParaRPr>
          </a:p>
          <a:p>
            <a:pPr indent="78741" lvl="0" marL="260348" rtl="0" algn="l">
              <a:spcBef>
                <a:spcPts val="75"/>
              </a:spcBef>
              <a:spcAft>
                <a:spcPts val="0"/>
              </a:spcAft>
              <a:buNone/>
            </a:pPr>
            <a:r>
              <a:rPr lang="en-US" sz="1800"/>
              <a:t>run: build, then                </a:t>
            </a:r>
            <a:r>
              <a:rPr i="1" lang="en-US" sz="1800"/>
              <a:t>[default target]</a:t>
            </a:r>
            <a:endParaRPr i="1" sz="1800"/>
          </a:p>
          <a:p>
            <a:pPr indent="78741" lvl="0" marL="717548" rtl="0" algn="l">
              <a:spcBef>
                <a:spcPts val="75"/>
              </a:spcBef>
              <a:spcAft>
                <a:spcPts val="0"/>
              </a:spcAft>
              <a:buClr>
                <a:schemeClr val="dk1"/>
              </a:buClr>
              <a:buSzPts val="1100"/>
              <a:buFont typeface="Arial"/>
              <a:buNone/>
            </a:pPr>
            <a:r>
              <a:rPr b="0" lang="en-US" sz="1800">
                <a:latin typeface="Source Code Pro"/>
                <a:ea typeface="Source Code Pro"/>
                <a:cs typeface="Source Code Pro"/>
                <a:sym typeface="Source Code Pro"/>
              </a:rPr>
              <a:t>sudo python $(RUN_SCRIPT) -t $(TOPO)</a:t>
            </a:r>
            <a:endParaRPr b="0" sz="1800">
              <a:latin typeface="Source Code Pro"/>
              <a:ea typeface="Source Code Pro"/>
              <a:cs typeface="Source Code Pro"/>
              <a:sym typeface="Source Code Pro"/>
            </a:endParaRPr>
          </a:p>
          <a:p>
            <a:pPr indent="78741" lvl="0" marL="260348" rtl="0" algn="l">
              <a:spcBef>
                <a:spcPts val="75"/>
              </a:spcBef>
              <a:spcAft>
                <a:spcPts val="0"/>
              </a:spcAft>
              <a:buNone/>
            </a:pPr>
            <a:r>
              <a:rPr lang="en-US" sz="1800"/>
              <a:t>stop: </a:t>
            </a:r>
            <a:r>
              <a:rPr b="0" lang="en-US" sz="1800">
                <a:latin typeface="Source Code Pro"/>
                <a:ea typeface="Source Code Pro"/>
                <a:cs typeface="Source Code Pro"/>
                <a:sym typeface="Source Code Pro"/>
              </a:rPr>
              <a:t>sudo mn -c</a:t>
            </a:r>
            <a:endParaRPr b="0" sz="1800">
              <a:latin typeface="Source Code Pro"/>
              <a:ea typeface="Source Code Pro"/>
              <a:cs typeface="Source Code Pro"/>
              <a:sym typeface="Source Code Pro"/>
            </a:endParaRPr>
          </a:p>
          <a:p>
            <a:pPr indent="78741" lvl="0" marL="260348" rtl="0" algn="l">
              <a:spcBef>
                <a:spcPts val="75"/>
              </a:spcBef>
              <a:spcAft>
                <a:spcPts val="0"/>
              </a:spcAft>
              <a:buNone/>
            </a:pPr>
            <a:r>
              <a:rPr lang="en-US" sz="1800"/>
              <a:t>clean: stop, then</a:t>
            </a:r>
            <a:endParaRPr sz="1800"/>
          </a:p>
          <a:p>
            <a:pPr indent="78741" lvl="0" marL="717548" rtl="0" algn="l">
              <a:spcBef>
                <a:spcPts val="75"/>
              </a:spcBef>
              <a:spcAft>
                <a:spcPts val="0"/>
              </a:spcAft>
              <a:buNone/>
            </a:pPr>
            <a:r>
              <a:rPr b="0" lang="en-US" sz="1800">
                <a:latin typeface="Source Code Pro"/>
                <a:ea typeface="Source Code Pro"/>
                <a:cs typeface="Source Code Pro"/>
                <a:sym typeface="Source Code Pro"/>
              </a:rPr>
              <a:t>rm -f *.pcap</a:t>
            </a:r>
            <a:endParaRPr b="0" sz="1800">
              <a:latin typeface="Source Code Pro"/>
              <a:ea typeface="Source Code Pro"/>
              <a:cs typeface="Source Code Pro"/>
              <a:sym typeface="Source Code Pro"/>
            </a:endParaRPr>
          </a:p>
          <a:p>
            <a:pPr indent="78741" lvl="0" marL="717548" rtl="0" algn="l">
              <a:spcBef>
                <a:spcPts val="75"/>
              </a:spcBef>
              <a:spcAft>
                <a:spcPts val="75"/>
              </a:spcAft>
              <a:buNone/>
            </a:pPr>
            <a:r>
              <a:rPr b="0" lang="en-US" sz="1800">
                <a:latin typeface="Source Code Pro"/>
                <a:ea typeface="Source Code Pro"/>
                <a:cs typeface="Source Code Pro"/>
                <a:sym typeface="Source Code Pro"/>
              </a:rPr>
              <a:t>rm -rf build pcaps logs</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8" name="Shape 2948"/>
        <p:cNvGrpSpPr/>
        <p:nvPr/>
      </p:nvGrpSpPr>
      <p:grpSpPr>
        <a:xfrm>
          <a:off x="0" y="0"/>
          <a:ext cx="0" cy="0"/>
          <a:chOff x="0" y="0"/>
          <a:chExt cx="0" cy="0"/>
        </a:xfrm>
      </p:grpSpPr>
      <p:sp>
        <p:nvSpPr>
          <p:cNvPr id="2949" name="Google Shape;2949;p189"/>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Step 1: P4 Program </a:t>
            </a:r>
            <a:r>
              <a:rPr lang="en-US" sz="2430"/>
              <a:t>c</a:t>
            </a:r>
            <a:r>
              <a:rPr b="1" i="0" lang="en-US" sz="2430" u="none" cap="none" strike="noStrike">
                <a:solidFill>
                  <a:schemeClr val="dk1"/>
                </a:solidFill>
                <a:latin typeface="Arial"/>
                <a:ea typeface="Arial"/>
                <a:cs typeface="Arial"/>
                <a:sym typeface="Arial"/>
              </a:rPr>
              <a:t>ompilation </a:t>
            </a:r>
            <a:r>
              <a:rPr lang="en-US" sz="2430"/>
              <a:t>[</a:t>
            </a:r>
            <a:r>
              <a:rPr b="1" i="0" lang="en-US" sz="2430" u="none" cap="none" strike="noStrike">
                <a:solidFill>
                  <a:schemeClr val="dk1"/>
                </a:solidFill>
                <a:latin typeface="Arial"/>
                <a:ea typeface="Arial"/>
                <a:cs typeface="Arial"/>
                <a:sym typeface="Arial"/>
              </a:rPr>
              <a:t>b</a:t>
            </a:r>
            <a:r>
              <a:rPr lang="en-US" sz="2430"/>
              <a:t>uild phase]</a:t>
            </a:r>
            <a:endParaRPr/>
          </a:p>
        </p:txBody>
      </p:sp>
      <p:sp>
        <p:nvSpPr>
          <p:cNvPr id="2950" name="Google Shape;2950;p18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51" name="Google Shape;2951;p189"/>
          <p:cNvSpPr txBox="1"/>
          <p:nvPr/>
        </p:nvSpPr>
        <p:spPr>
          <a:xfrm>
            <a:off x="3569125" y="1119450"/>
            <a:ext cx="50928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38"/>
              <a:buFont typeface="Courier New"/>
              <a:buNone/>
            </a:pPr>
            <a:r>
              <a:rPr b="0" i="0" lang="en-US" sz="1800" u="none" cap="none" strike="noStrike">
                <a:solidFill>
                  <a:schemeClr val="dk1"/>
                </a:solidFill>
                <a:latin typeface="Courier New"/>
                <a:ea typeface="Courier New"/>
                <a:cs typeface="Courier New"/>
                <a:sym typeface="Courier New"/>
              </a:rPr>
              <a:t>$ </a:t>
            </a:r>
            <a:r>
              <a:rPr b="1" i="0" lang="en-US" sz="1800" u="none" cap="none" strike="noStrike">
                <a:solidFill>
                  <a:schemeClr val="dk1"/>
                </a:solidFill>
                <a:latin typeface="Courier New"/>
                <a:ea typeface="Courier New"/>
                <a:cs typeface="Courier New"/>
                <a:sym typeface="Courier New"/>
              </a:rPr>
              <a:t>p4c-bm2-ss</a:t>
            </a:r>
            <a:r>
              <a:rPr b="0" i="0" lang="en-US" sz="1800" u="none" cap="none" strike="noStrike">
                <a:solidFill>
                  <a:schemeClr val="dk1"/>
                </a:solidFill>
                <a:latin typeface="Courier New"/>
                <a:ea typeface="Courier New"/>
                <a:cs typeface="Courier New"/>
                <a:sym typeface="Courier New"/>
              </a:rPr>
              <a:t> --p4v 16 \</a:t>
            </a:r>
            <a:endParaRPr b="0" i="0" sz="1800" u="none" cap="none" strike="noStrike">
              <a:solidFill>
                <a:schemeClr val="dk1"/>
              </a:solidFill>
              <a:latin typeface="Courier New"/>
              <a:ea typeface="Courier New"/>
              <a:cs typeface="Courier New"/>
              <a:sym typeface="Courier New"/>
            </a:endParaRPr>
          </a:p>
          <a:p>
            <a:pPr indent="457200" lvl="0" marL="0" marR="0" rtl="0" algn="l">
              <a:lnSpc>
                <a:spcPct val="100000"/>
              </a:lnSpc>
              <a:spcBef>
                <a:spcPts val="0"/>
              </a:spcBef>
              <a:spcAft>
                <a:spcPts val="0"/>
              </a:spcAft>
              <a:buClr>
                <a:schemeClr val="dk1"/>
              </a:buClr>
              <a:buSzPts val="338"/>
              <a:buFont typeface="Courier New"/>
              <a:buNone/>
            </a:pPr>
            <a:r>
              <a:rPr b="0" i="0" lang="en-US" sz="1800" u="none" cap="none" strike="noStrike">
                <a:solidFill>
                  <a:schemeClr val="dk1"/>
                </a:solidFill>
                <a:latin typeface="Courier New"/>
                <a:ea typeface="Courier New"/>
                <a:cs typeface="Courier New"/>
                <a:sym typeface="Courier New"/>
              </a:rPr>
              <a:t>-o test.json \</a:t>
            </a:r>
            <a:endParaRPr b="0" i="0" sz="1800" u="none" cap="none" strike="noStrike">
              <a:solidFill>
                <a:schemeClr val="dk1"/>
              </a:solidFill>
              <a:latin typeface="Courier New"/>
              <a:ea typeface="Courier New"/>
              <a:cs typeface="Courier New"/>
              <a:sym typeface="Courier New"/>
            </a:endParaRPr>
          </a:p>
          <a:p>
            <a:pPr indent="457200" lvl="0" marL="0" marR="0" rtl="0" algn="l">
              <a:lnSpc>
                <a:spcPct val="10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--p4runtime-file test.p4info \</a:t>
            </a:r>
            <a:endParaRPr sz="1800">
              <a:solidFill>
                <a:schemeClr val="dk1"/>
              </a:solidFill>
              <a:latin typeface="Courier New"/>
              <a:ea typeface="Courier New"/>
              <a:cs typeface="Courier New"/>
              <a:sym typeface="Courier New"/>
            </a:endParaRPr>
          </a:p>
          <a:p>
            <a:pPr indent="457200" lvl="0" marL="0" marR="0" rtl="0" algn="l">
              <a:lnSpc>
                <a:spcPct val="10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--p4runtime-format text \</a:t>
            </a:r>
            <a:endParaRPr sz="1800">
              <a:solidFill>
                <a:schemeClr val="dk1"/>
              </a:solidFill>
              <a:latin typeface="Courier New"/>
              <a:ea typeface="Courier New"/>
              <a:cs typeface="Courier New"/>
              <a:sym typeface="Courier New"/>
            </a:endParaRPr>
          </a:p>
          <a:p>
            <a:pPr indent="457200" lvl="0" marL="0" marR="0" rtl="0" algn="l">
              <a:lnSpc>
                <a:spcPct val="100000"/>
              </a:lnSpc>
              <a:spcBef>
                <a:spcPts val="0"/>
              </a:spcBef>
              <a:spcAft>
                <a:spcPts val="0"/>
              </a:spcAft>
              <a:buClr>
                <a:schemeClr val="dk1"/>
              </a:buClr>
              <a:buSzPts val="338"/>
              <a:buFont typeface="Courier New"/>
              <a:buNone/>
            </a:pPr>
            <a:r>
              <a:rPr b="0" i="0" lang="en-US" sz="1800" u="none" cap="none" strike="noStrike">
                <a:solidFill>
                  <a:schemeClr val="dk1"/>
                </a:solidFill>
                <a:latin typeface="Courier New"/>
                <a:ea typeface="Courier New"/>
                <a:cs typeface="Courier New"/>
                <a:sym typeface="Courier New"/>
              </a:rPr>
              <a:t>test.p4</a:t>
            </a:r>
            <a:endParaRPr sz="1800"/>
          </a:p>
        </p:txBody>
      </p:sp>
      <p:pic>
        <p:nvPicPr>
          <p:cNvPr descr="Spur gear.png" id="2952" name="Google Shape;2952;p189"/>
          <p:cNvPicPr preferRelativeResize="0"/>
          <p:nvPr/>
        </p:nvPicPr>
        <p:blipFill rotWithShape="1">
          <a:blip r:embed="rId3">
            <a:alphaModFix/>
          </a:blip>
          <a:srcRect b="0" l="0" r="0" t="0"/>
          <a:stretch/>
        </p:blipFill>
        <p:spPr>
          <a:xfrm>
            <a:off x="1711332" y="1983161"/>
            <a:ext cx="572127" cy="638402"/>
          </a:xfrm>
          <a:prstGeom prst="rect">
            <a:avLst/>
          </a:prstGeom>
          <a:noFill/>
          <a:ln>
            <a:noFill/>
          </a:ln>
        </p:spPr>
      </p:pic>
      <p:sp>
        <p:nvSpPr>
          <p:cNvPr id="2953" name="Google Shape;2953;p189"/>
          <p:cNvSpPr/>
          <p:nvPr/>
        </p:nvSpPr>
        <p:spPr>
          <a:xfrm>
            <a:off x="1900734" y="1610479"/>
            <a:ext cx="195900" cy="362700"/>
          </a:xfrm>
          <a:prstGeom prst="downArrow">
            <a:avLst>
              <a:gd fmla="val 50000" name="adj1"/>
              <a:gd fmla="val 50000" name="adj2"/>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54" name="Google Shape;2954;p189"/>
          <p:cNvSpPr/>
          <p:nvPr/>
        </p:nvSpPr>
        <p:spPr>
          <a:xfrm rot="2700000">
            <a:off x="1579002" y="2576376"/>
            <a:ext cx="196010" cy="362746"/>
          </a:xfrm>
          <a:prstGeom prst="downArrow">
            <a:avLst>
              <a:gd fmla="val 50000" name="adj1"/>
              <a:gd fmla="val 50000" name="adj2"/>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55" name="Google Shape;2955;p189"/>
          <p:cNvSpPr/>
          <p:nvPr/>
        </p:nvSpPr>
        <p:spPr>
          <a:xfrm>
            <a:off x="1479451" y="1053504"/>
            <a:ext cx="1056402" cy="536598"/>
          </a:xfrm>
          <a:prstGeom prst="flowChartDocument">
            <a:avLst/>
          </a:prstGeom>
          <a:gradFill>
            <a:gsLst>
              <a:gs pos="0">
                <a:srgbClr val="BFBFBF"/>
              </a:gs>
              <a:gs pos="100000">
                <a:srgbClr val="737373"/>
              </a:gs>
            </a:gsLst>
            <a:lin ang="5400012" scaled="0"/>
          </a:gradFill>
          <a:ln cap="flat" cmpd="sng" w="9525">
            <a:solidFill>
              <a:srgbClr val="666666"/>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38"/>
              <a:buFont typeface="Arial"/>
              <a:buNone/>
            </a:pPr>
            <a:r>
              <a:rPr b="0" i="0" lang="en-US" sz="1350" u="none" cap="none" strike="noStrike">
                <a:solidFill>
                  <a:schemeClr val="lt1"/>
                </a:solidFill>
                <a:latin typeface="Arial"/>
                <a:ea typeface="Arial"/>
                <a:cs typeface="Arial"/>
                <a:sym typeface="Arial"/>
              </a:rPr>
              <a:t>test.p4</a:t>
            </a:r>
            <a:endParaRPr/>
          </a:p>
        </p:txBody>
      </p:sp>
      <p:sp>
        <p:nvSpPr>
          <p:cNvPr id="2956" name="Google Shape;2956;p189"/>
          <p:cNvSpPr/>
          <p:nvPr/>
        </p:nvSpPr>
        <p:spPr>
          <a:xfrm>
            <a:off x="1177922" y="3014621"/>
            <a:ext cx="641628" cy="436590"/>
          </a:xfrm>
          <a:prstGeom prst="flowChartDocument">
            <a:avLst/>
          </a:prstGeom>
          <a:gradFill>
            <a:gsLst>
              <a:gs pos="0">
                <a:srgbClr val="C86C1F"/>
              </a:gs>
              <a:gs pos="80000">
                <a:srgbClr val="FF8E29"/>
              </a:gs>
              <a:gs pos="100000">
                <a:srgbClr val="FF8D25"/>
              </a:gs>
            </a:gsLst>
            <a:lin ang="16200038" scaled="0"/>
          </a:gradFill>
          <a:ln cap="flat" cmpd="sng" w="9525">
            <a:solidFill>
              <a:srgbClr val="F5913F"/>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rPr b="0" i="0" lang="en-US" sz="1050" u="none" cap="none" strike="noStrike">
                <a:solidFill>
                  <a:schemeClr val="lt1"/>
                </a:solidFill>
                <a:latin typeface="Arial"/>
                <a:ea typeface="Arial"/>
                <a:cs typeface="Arial"/>
                <a:sym typeface="Arial"/>
              </a:rPr>
              <a:t>test.json</a:t>
            </a:r>
            <a:endParaRPr/>
          </a:p>
        </p:txBody>
      </p:sp>
      <p:sp>
        <p:nvSpPr>
          <p:cNvPr id="2957" name="Google Shape;2957;p189"/>
          <p:cNvSpPr txBox="1"/>
          <p:nvPr/>
        </p:nvSpPr>
        <p:spPr>
          <a:xfrm>
            <a:off x="2285293" y="2117503"/>
            <a:ext cx="10887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p4c-bm2-ss</a:t>
            </a:r>
            <a:endParaRPr/>
          </a:p>
        </p:txBody>
      </p:sp>
      <p:sp>
        <p:nvSpPr>
          <p:cNvPr id="2958" name="Google Shape;2958;p189"/>
          <p:cNvSpPr/>
          <p:nvPr/>
        </p:nvSpPr>
        <p:spPr>
          <a:xfrm rot="-2044760">
            <a:off x="2255761" y="2637511"/>
            <a:ext cx="195952" cy="362781"/>
          </a:xfrm>
          <a:prstGeom prst="downArrow">
            <a:avLst>
              <a:gd fmla="val 50000" name="adj1"/>
              <a:gd fmla="val 50000" name="adj2"/>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59" name="Google Shape;2959;p189"/>
          <p:cNvSpPr/>
          <p:nvPr/>
        </p:nvSpPr>
        <p:spPr>
          <a:xfrm>
            <a:off x="2171022" y="3014621"/>
            <a:ext cx="641628" cy="436590"/>
          </a:xfrm>
          <a:prstGeom prst="flowChartDocument">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rPr b="0" i="0" lang="en-US" sz="1050" u="none" cap="none" strike="noStrike">
                <a:solidFill>
                  <a:schemeClr val="lt1"/>
                </a:solidFill>
                <a:latin typeface="Arial"/>
                <a:ea typeface="Arial"/>
                <a:cs typeface="Arial"/>
                <a:sym typeface="Arial"/>
              </a:rPr>
              <a:t>test.</a:t>
            </a:r>
            <a:r>
              <a:rPr lang="en-US" sz="1050">
                <a:solidFill>
                  <a:schemeClr val="lt1"/>
                </a:solidFill>
              </a:rPr>
              <a:t>p4info</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4" name="Shape 2964"/>
        <p:cNvGrpSpPr/>
        <p:nvPr/>
      </p:nvGrpSpPr>
      <p:grpSpPr>
        <a:xfrm>
          <a:off x="0" y="0"/>
          <a:ext cx="0" cy="0"/>
          <a:chOff x="0" y="0"/>
          <a:chExt cx="0" cy="0"/>
        </a:xfrm>
      </p:grpSpPr>
      <p:sp>
        <p:nvSpPr>
          <p:cNvPr id="2965" name="Google Shape;2965;p190"/>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75"/>
              </a:spcBef>
              <a:spcAft>
                <a:spcPts val="75"/>
              </a:spcAft>
              <a:buClr>
                <a:schemeClr val="dk1"/>
              </a:buClr>
              <a:buSzPts val="1100"/>
              <a:buFont typeface="Arial"/>
              <a:buNone/>
            </a:pPr>
            <a:r>
              <a:rPr lang="en-US" sz="2400"/>
              <a:t>Step 2: </a:t>
            </a:r>
            <a:r>
              <a:rPr lang="en-US" sz="2400">
                <a:latin typeface="Source Code Pro"/>
                <a:ea typeface="Source Code Pro"/>
                <a:cs typeface="Source Code Pro"/>
                <a:sym typeface="Source Code Pro"/>
              </a:rPr>
              <a:t>run_exercise.py</a:t>
            </a:r>
            <a:r>
              <a:rPr lang="en-US" sz="2400"/>
              <a:t> [run phase]</a:t>
            </a:r>
            <a:endParaRPr sz="2400"/>
          </a:p>
        </p:txBody>
      </p:sp>
      <p:sp>
        <p:nvSpPr>
          <p:cNvPr id="2966" name="Google Shape;2966;p190"/>
          <p:cNvSpPr txBox="1"/>
          <p:nvPr>
            <p:ph idx="1" type="body"/>
          </p:nvPr>
        </p:nvSpPr>
        <p:spPr>
          <a:xfrm>
            <a:off x="152325" y="754550"/>
            <a:ext cx="3602100" cy="4114800"/>
          </a:xfrm>
          <a:prstGeom prst="rect">
            <a:avLst/>
          </a:prstGeom>
        </p:spPr>
        <p:txBody>
          <a:bodyPr anchorCtr="0" anchor="t" bIns="91425" lIns="91425" spcFirstLastPara="1" rIns="91425" wrap="square" tIns="91425">
            <a:noAutofit/>
          </a:bodyPr>
          <a:lstStyle/>
          <a:p>
            <a:pPr indent="-361950" lvl="0" marL="457200" rtl="0" algn="l">
              <a:spcBef>
                <a:spcPts val="75"/>
              </a:spcBef>
              <a:spcAft>
                <a:spcPts val="0"/>
              </a:spcAft>
              <a:buClr>
                <a:srgbClr val="000000"/>
              </a:buClr>
              <a:buSzPts val="2100"/>
              <a:buFont typeface="Arial"/>
              <a:buAutoNum type="alphaLcPeriod"/>
            </a:pPr>
            <a:r>
              <a:rPr lang="en-US"/>
              <a:t>Create network based on topology.json</a:t>
            </a:r>
            <a:endParaRPr/>
          </a:p>
          <a:p>
            <a:pPr indent="-336550" lvl="0" marL="457200" rtl="0" algn="l">
              <a:spcBef>
                <a:spcPts val="0"/>
              </a:spcBef>
              <a:spcAft>
                <a:spcPts val="0"/>
              </a:spcAft>
              <a:buClr>
                <a:srgbClr val="000000"/>
              </a:buClr>
              <a:buSzPts val="1700"/>
              <a:buFont typeface="Arial"/>
              <a:buAutoNum type="alphaLcPeriod"/>
            </a:pPr>
            <a:r>
              <a:rPr lang="en-US"/>
              <a:t>Start</a:t>
            </a:r>
            <a:r>
              <a:rPr lang="en-US" sz="1700"/>
              <a:t> </a:t>
            </a:r>
            <a:r>
              <a:rPr b="0" lang="en-US" sz="1700">
                <a:latin typeface="Source Code Pro"/>
                <a:ea typeface="Source Code Pro"/>
                <a:cs typeface="Source Code Pro"/>
                <a:sym typeface="Source Code Pro"/>
              </a:rPr>
              <a:t>simple_switch_grpc</a:t>
            </a:r>
            <a:r>
              <a:rPr lang="en-US" sz="1700"/>
              <a:t> i</a:t>
            </a:r>
            <a:r>
              <a:rPr lang="en-US"/>
              <a:t>nstance for each switch</a:t>
            </a:r>
            <a:endParaRPr/>
          </a:p>
          <a:p>
            <a:pPr indent="-361950" lvl="0" marL="457200" rtl="0" algn="l">
              <a:spcBef>
                <a:spcPts val="0"/>
              </a:spcBef>
              <a:spcAft>
                <a:spcPts val="0"/>
              </a:spcAft>
              <a:buClr>
                <a:srgbClr val="000000"/>
              </a:buClr>
              <a:buSzPts val="2100"/>
              <a:buFont typeface="Arial"/>
              <a:buAutoNum type="alphaLcPeriod"/>
            </a:pPr>
            <a:r>
              <a:rPr lang="en-US"/>
              <a:t>Use P4Runtime to push the P4 program (P4Info and BMv2 JSON)</a:t>
            </a:r>
            <a:endParaRPr/>
          </a:p>
          <a:p>
            <a:pPr indent="-361950" lvl="0" marL="457200" rtl="0" algn="l">
              <a:spcBef>
                <a:spcPts val="0"/>
              </a:spcBef>
              <a:spcAft>
                <a:spcPts val="0"/>
              </a:spcAft>
              <a:buClr>
                <a:srgbClr val="000000"/>
              </a:buClr>
              <a:buSzPts val="2100"/>
              <a:buFont typeface="Arial"/>
              <a:buAutoNum type="alphaLcPeriod"/>
            </a:pPr>
            <a:r>
              <a:rPr lang="en-US"/>
              <a:t>Add the static rules defined in </a:t>
            </a:r>
            <a:r>
              <a:rPr b="0" lang="en-US" sz="1700">
                <a:latin typeface="Source Code Pro"/>
                <a:ea typeface="Source Code Pro"/>
                <a:cs typeface="Source Code Pro"/>
                <a:sym typeface="Source Code Pro"/>
              </a:rPr>
              <a:t>runtime.json</a:t>
            </a:r>
            <a:endParaRPr b="0" sz="1700">
              <a:latin typeface="Source Code Pro"/>
              <a:ea typeface="Source Code Pro"/>
              <a:cs typeface="Source Code Pro"/>
              <a:sym typeface="Source Code Pro"/>
            </a:endParaRPr>
          </a:p>
        </p:txBody>
      </p:sp>
      <p:sp>
        <p:nvSpPr>
          <p:cNvPr id="2967" name="Google Shape;2967;p190"/>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grpSp>
        <p:nvGrpSpPr>
          <p:cNvPr id="2968" name="Google Shape;2968;p190"/>
          <p:cNvGrpSpPr/>
          <p:nvPr/>
        </p:nvGrpSpPr>
        <p:grpSpPr>
          <a:xfrm>
            <a:off x="4302825" y="1697875"/>
            <a:ext cx="2180404" cy="2730669"/>
            <a:chOff x="4302825" y="1697875"/>
            <a:chExt cx="2180404" cy="2730669"/>
          </a:xfrm>
        </p:grpSpPr>
        <p:sp>
          <p:nvSpPr>
            <p:cNvPr id="2969" name="Google Shape;2969;p190"/>
            <p:cNvSpPr/>
            <p:nvPr/>
          </p:nvSpPr>
          <p:spPr>
            <a:xfrm>
              <a:off x="4302828" y="1697944"/>
              <a:ext cx="2180400" cy="27306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190"/>
            <p:cNvSpPr txBox="1"/>
            <p:nvPr/>
          </p:nvSpPr>
          <p:spPr>
            <a:xfrm rot="-5400000">
              <a:off x="4027725" y="1972975"/>
              <a:ext cx="2730600" cy="2180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338"/>
                <a:buFont typeface="Arial"/>
                <a:buNone/>
              </a:pPr>
              <a:r>
                <a:rPr b="0" i="0" lang="en-US" sz="1350" u="none" cap="none" strike="noStrike">
                  <a:solidFill>
                    <a:schemeClr val="lt1"/>
                  </a:solidFill>
                  <a:latin typeface="Arial"/>
                  <a:ea typeface="Arial"/>
                  <a:cs typeface="Arial"/>
                  <a:sym typeface="Arial"/>
                </a:rPr>
                <a:t>simple_switch_grp</a:t>
              </a:r>
              <a:r>
                <a:rPr lang="en-US" sz="1350">
                  <a:solidFill>
                    <a:schemeClr val="lt1"/>
                  </a:solidFill>
                </a:rPr>
                <a:t>c</a:t>
              </a:r>
              <a:r>
                <a:rPr b="0" i="0" lang="en-US" sz="1350" u="none" cap="none" strike="noStrike">
                  <a:solidFill>
                    <a:schemeClr val="lt1"/>
                  </a:solidFill>
                  <a:latin typeface="Arial"/>
                  <a:ea typeface="Arial"/>
                  <a:cs typeface="Arial"/>
                  <a:sym typeface="Arial"/>
                </a:rPr>
                <a:t>  (BMv2)</a:t>
              </a:r>
              <a:endParaRPr/>
            </a:p>
          </p:txBody>
        </p:sp>
        <p:sp>
          <p:nvSpPr>
            <p:cNvPr id="2971" name="Google Shape;2971;p190"/>
            <p:cNvSpPr/>
            <p:nvPr/>
          </p:nvSpPr>
          <p:spPr>
            <a:xfrm>
              <a:off x="4702780" y="1697944"/>
              <a:ext cx="1566900" cy="350700"/>
            </a:xfrm>
            <a:prstGeom prst="roundRect">
              <a:avLst>
                <a:gd fmla="val 16667" name="adj"/>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5"/>
                <a:buFont typeface="Arial"/>
                <a:buNone/>
              </a:pPr>
              <a:r>
                <a:rPr lang="en-US" sz="900">
                  <a:solidFill>
                    <a:schemeClr val="lt1"/>
                  </a:solidFill>
                </a:rPr>
                <a:t>P4Runtime server (gRPC)</a:t>
              </a:r>
              <a:endParaRPr/>
            </a:p>
          </p:txBody>
        </p:sp>
        <p:sp>
          <p:nvSpPr>
            <p:cNvPr id="2972" name="Google Shape;2972;p190"/>
            <p:cNvSpPr/>
            <p:nvPr/>
          </p:nvSpPr>
          <p:spPr>
            <a:xfrm rot="10800000">
              <a:off x="5612850" y="2659613"/>
              <a:ext cx="496800" cy="850200"/>
            </a:xfrm>
            <a:prstGeom prst="can">
              <a:avLst>
                <a:gd fmla="val 25000" name="adj"/>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190"/>
            <p:cNvSpPr txBox="1"/>
            <p:nvPr/>
          </p:nvSpPr>
          <p:spPr>
            <a:xfrm rot="5400000">
              <a:off x="5529300" y="2805137"/>
              <a:ext cx="663900" cy="49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Egress</a:t>
              </a:r>
              <a:endParaRPr/>
            </a:p>
          </p:txBody>
        </p:sp>
        <p:sp>
          <p:nvSpPr>
            <p:cNvPr id="2974" name="Google Shape;2974;p190"/>
            <p:cNvSpPr/>
            <p:nvPr/>
          </p:nvSpPr>
          <p:spPr>
            <a:xfrm>
              <a:off x="4852301" y="2659493"/>
              <a:ext cx="496800" cy="850200"/>
            </a:xfrm>
            <a:prstGeom prst="can">
              <a:avLst>
                <a:gd fmla="val 25000" name="adj"/>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190"/>
            <p:cNvSpPr txBox="1"/>
            <p:nvPr/>
          </p:nvSpPr>
          <p:spPr>
            <a:xfrm rot="-5400000">
              <a:off x="4768750" y="2867332"/>
              <a:ext cx="663900" cy="49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Ingress</a:t>
              </a:r>
              <a:endParaRPr/>
            </a:p>
          </p:txBody>
        </p:sp>
        <p:sp>
          <p:nvSpPr>
            <p:cNvPr id="2976" name="Google Shape;2976;p190"/>
            <p:cNvSpPr/>
            <p:nvPr/>
          </p:nvSpPr>
          <p:spPr>
            <a:xfrm>
              <a:off x="5253405" y="2160563"/>
              <a:ext cx="495900" cy="4704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TM</a:t>
              </a:r>
              <a:endParaRPr/>
            </a:p>
          </p:txBody>
        </p:sp>
        <p:sp>
          <p:nvSpPr>
            <p:cNvPr id="2977" name="Google Shape;2977;p190"/>
            <p:cNvSpPr/>
            <p:nvPr/>
          </p:nvSpPr>
          <p:spPr>
            <a:xfrm rot="5400000">
              <a:off x="4911034" y="3448161"/>
              <a:ext cx="340500" cy="7251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190"/>
            <p:cNvSpPr txBox="1"/>
            <p:nvPr/>
          </p:nvSpPr>
          <p:spPr>
            <a:xfrm>
              <a:off x="4718706" y="3667298"/>
              <a:ext cx="725100" cy="34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Parser</a:t>
              </a:r>
              <a:endParaRPr/>
            </a:p>
          </p:txBody>
        </p:sp>
        <p:sp>
          <p:nvSpPr>
            <p:cNvPr id="2979" name="Google Shape;2979;p190"/>
            <p:cNvSpPr/>
            <p:nvPr/>
          </p:nvSpPr>
          <p:spPr>
            <a:xfrm rot="-5400000">
              <a:off x="5693716" y="3448100"/>
              <a:ext cx="340500" cy="7251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190"/>
            <p:cNvSpPr txBox="1"/>
            <p:nvPr/>
          </p:nvSpPr>
          <p:spPr>
            <a:xfrm>
              <a:off x="5501406" y="3667298"/>
              <a:ext cx="725100" cy="34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Deparser</a:t>
              </a:r>
              <a:endParaRPr/>
            </a:p>
          </p:txBody>
        </p:sp>
        <p:sp>
          <p:nvSpPr>
            <p:cNvPr id="2981" name="Google Shape;2981;p190"/>
            <p:cNvSpPr/>
            <p:nvPr/>
          </p:nvSpPr>
          <p:spPr>
            <a:xfrm>
              <a:off x="5019433" y="2321606"/>
              <a:ext cx="297000" cy="446400"/>
            </a:xfrm>
            <a:prstGeom prst="bentArrow">
              <a:avLst>
                <a:gd fmla="val 37500" name="adj1"/>
                <a:gd fmla="val 25000" name="adj2"/>
                <a:gd fmla="val 25000" name="adj3"/>
                <a:gd fmla="val 43750" name="adj4"/>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82" name="Google Shape;2982;p190"/>
            <p:cNvSpPr/>
            <p:nvPr/>
          </p:nvSpPr>
          <p:spPr>
            <a:xfrm rot="5400000">
              <a:off x="5590805" y="2411455"/>
              <a:ext cx="446400" cy="266700"/>
            </a:xfrm>
            <a:prstGeom prst="bentArrow">
              <a:avLst>
                <a:gd fmla="val 37500" name="adj1"/>
                <a:gd fmla="val 25000" name="adj2"/>
                <a:gd fmla="val 25000" name="adj3"/>
                <a:gd fmla="val 43750" name="adj4"/>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83" name="Google Shape;2983;p190"/>
            <p:cNvSpPr/>
            <p:nvPr/>
          </p:nvSpPr>
          <p:spPr>
            <a:xfrm>
              <a:off x="4718707" y="4041826"/>
              <a:ext cx="1507800" cy="358800"/>
            </a:xfrm>
            <a:prstGeom prst="rect">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Port Interface</a:t>
              </a:r>
              <a:endParaRPr/>
            </a:p>
          </p:txBody>
        </p:sp>
        <p:sp>
          <p:nvSpPr>
            <p:cNvPr id="2984" name="Google Shape;2984;p190"/>
            <p:cNvSpPr/>
            <p:nvPr/>
          </p:nvSpPr>
          <p:spPr>
            <a:xfrm>
              <a:off x="5020021" y="3432516"/>
              <a:ext cx="154500" cy="2658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85" name="Google Shape;2985;p190"/>
            <p:cNvSpPr/>
            <p:nvPr/>
          </p:nvSpPr>
          <p:spPr>
            <a:xfrm>
              <a:off x="4996469" y="3930498"/>
              <a:ext cx="154500" cy="1920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86" name="Google Shape;2986;p190"/>
            <p:cNvSpPr/>
            <p:nvPr/>
          </p:nvSpPr>
          <p:spPr>
            <a:xfrm flipH="1" rot="10800000">
              <a:off x="5774085" y="3432664"/>
              <a:ext cx="154500" cy="2658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87" name="Google Shape;2987;p190"/>
            <p:cNvSpPr/>
            <p:nvPr/>
          </p:nvSpPr>
          <p:spPr>
            <a:xfrm flipH="1" rot="10800000">
              <a:off x="5750532" y="3930598"/>
              <a:ext cx="154500" cy="1920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88" name="Google Shape;2988;p190"/>
            <p:cNvSpPr/>
            <p:nvPr/>
          </p:nvSpPr>
          <p:spPr>
            <a:xfrm>
              <a:off x="6276096" y="2089434"/>
              <a:ext cx="198600" cy="515700"/>
            </a:xfrm>
            <a:prstGeom prst="rect">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8"/>
                <a:buFont typeface="Arial"/>
                <a:buNone/>
              </a:pPr>
              <a:r>
                <a:rPr b="0" i="0" lang="en-US" sz="750" u="none" cap="none" strike="noStrike">
                  <a:solidFill>
                    <a:schemeClr val="lt1"/>
                  </a:solidFill>
                  <a:latin typeface="Arial"/>
                  <a:ea typeface="Arial"/>
                  <a:cs typeface="Arial"/>
                  <a:sym typeface="Arial"/>
                </a:rPr>
                <a:t>Log</a:t>
              </a:r>
              <a:endParaRPr/>
            </a:p>
          </p:txBody>
        </p:sp>
        <p:sp>
          <p:nvSpPr>
            <p:cNvPr id="2989" name="Google Shape;2989;p190"/>
            <p:cNvSpPr/>
            <p:nvPr/>
          </p:nvSpPr>
          <p:spPr>
            <a:xfrm>
              <a:off x="6280485" y="2898308"/>
              <a:ext cx="198600" cy="905100"/>
            </a:xfrm>
            <a:prstGeom prst="rect">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8"/>
                <a:buFont typeface="Arial"/>
                <a:buNone/>
              </a:pPr>
              <a:r>
                <a:rPr b="0" i="0" lang="en-US" sz="750" u="none" cap="none" strike="noStrike">
                  <a:solidFill>
                    <a:schemeClr val="lt1"/>
                  </a:solidFill>
                  <a:latin typeface="Arial"/>
                  <a:ea typeface="Arial"/>
                  <a:cs typeface="Arial"/>
                  <a:sym typeface="Arial"/>
                </a:rPr>
                <a:t>Debug</a:t>
              </a:r>
              <a:endParaRPr/>
            </a:p>
          </p:txBody>
        </p:sp>
      </p:grpSp>
      <p:sp>
        <p:nvSpPr>
          <p:cNvPr id="2990" name="Google Shape;2990;p190"/>
          <p:cNvSpPr/>
          <p:nvPr/>
        </p:nvSpPr>
        <p:spPr>
          <a:xfrm>
            <a:off x="4146200" y="754550"/>
            <a:ext cx="2519400" cy="6000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38"/>
              <a:buFont typeface="Arial"/>
              <a:buNone/>
            </a:pPr>
            <a:r>
              <a:rPr lang="en-US" sz="1350">
                <a:solidFill>
                  <a:schemeClr val="lt1"/>
                </a:solidFill>
              </a:rPr>
              <a:t>P4Runtime static controller</a:t>
            </a:r>
            <a:endParaRPr/>
          </a:p>
        </p:txBody>
      </p:sp>
      <p:sp>
        <p:nvSpPr>
          <p:cNvPr id="2991" name="Google Shape;2991;p190"/>
          <p:cNvSpPr/>
          <p:nvPr/>
        </p:nvSpPr>
        <p:spPr>
          <a:xfrm>
            <a:off x="7232100" y="754538"/>
            <a:ext cx="1138536" cy="638442"/>
          </a:xfrm>
          <a:prstGeom prst="flowChartDocument">
            <a:avLst/>
          </a:prstGeom>
          <a:gradFill>
            <a:gsLst>
              <a:gs pos="0">
                <a:srgbClr val="BFBFBF"/>
              </a:gs>
              <a:gs pos="100000">
                <a:srgbClr val="737373"/>
              </a:gs>
            </a:gsLst>
            <a:lin ang="5400012" scaled="0"/>
          </a:gradFill>
          <a:ln cap="flat" cmpd="sng" w="9525">
            <a:solidFill>
              <a:srgbClr val="434343"/>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lang="en-US" sz="1300">
                <a:solidFill>
                  <a:srgbClr val="FFFFFF"/>
                </a:solidFill>
              </a:rPr>
              <a:t>runtime.json</a:t>
            </a:r>
            <a:endParaRPr b="0" i="0" sz="1300" u="none" cap="none" strike="noStrike">
              <a:solidFill>
                <a:srgbClr val="FFFFFF"/>
              </a:solidFill>
              <a:latin typeface="Arial"/>
              <a:ea typeface="Arial"/>
              <a:cs typeface="Arial"/>
              <a:sym typeface="Arial"/>
            </a:endParaRPr>
          </a:p>
        </p:txBody>
      </p:sp>
      <p:sp>
        <p:nvSpPr>
          <p:cNvPr id="2992" name="Google Shape;2992;p190"/>
          <p:cNvSpPr/>
          <p:nvPr/>
        </p:nvSpPr>
        <p:spPr>
          <a:xfrm>
            <a:off x="4667850" y="1057625"/>
            <a:ext cx="1650900" cy="296700"/>
          </a:xfrm>
          <a:prstGeom prst="roundRect">
            <a:avLst>
              <a:gd fmla="val 16667" name="adj"/>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5"/>
              <a:buFont typeface="Arial"/>
              <a:buNone/>
            </a:pPr>
            <a:r>
              <a:rPr lang="en-US" sz="900">
                <a:solidFill>
                  <a:schemeClr val="lt1"/>
                </a:solidFill>
              </a:rPr>
              <a:t>P4Runtime client (gRPC)</a:t>
            </a:r>
            <a:endParaRPr/>
          </a:p>
        </p:txBody>
      </p:sp>
      <p:sp>
        <p:nvSpPr>
          <p:cNvPr id="2993" name="Google Shape;2993;p190"/>
          <p:cNvSpPr/>
          <p:nvPr/>
        </p:nvSpPr>
        <p:spPr>
          <a:xfrm>
            <a:off x="5349201" y="1354488"/>
            <a:ext cx="184500" cy="358800"/>
          </a:xfrm>
          <a:prstGeom prst="upDown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94" name="Google Shape;2994;p190"/>
          <p:cNvSpPr/>
          <p:nvPr/>
        </p:nvSpPr>
        <p:spPr>
          <a:xfrm>
            <a:off x="3834179" y="987723"/>
            <a:ext cx="365418" cy="358776"/>
          </a:xfrm>
          <a:prstGeom prst="flowChartDocument">
            <a:avLst/>
          </a:prstGeom>
          <a:gradFill>
            <a:gsLst>
              <a:gs pos="0">
                <a:srgbClr val="C86C1F"/>
              </a:gs>
              <a:gs pos="80000">
                <a:srgbClr val="FF8E29"/>
              </a:gs>
              <a:gs pos="100000">
                <a:srgbClr val="FF8D25"/>
              </a:gs>
            </a:gsLst>
            <a:lin ang="16200038" scaled="0"/>
          </a:gradFill>
          <a:ln cap="flat" cmpd="sng" w="9525">
            <a:solidFill>
              <a:srgbClr val="F5913F"/>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t/>
            </a:r>
            <a:endParaRPr/>
          </a:p>
        </p:txBody>
      </p:sp>
      <p:sp>
        <p:nvSpPr>
          <p:cNvPr id="2995" name="Google Shape;2995;p190"/>
          <p:cNvSpPr/>
          <p:nvPr/>
        </p:nvSpPr>
        <p:spPr>
          <a:xfrm>
            <a:off x="3699350" y="1098575"/>
            <a:ext cx="365418" cy="358776"/>
          </a:xfrm>
          <a:prstGeom prst="flowChartDocument">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t/>
            </a:r>
            <a:endParaRPr/>
          </a:p>
        </p:txBody>
      </p:sp>
      <p:grpSp>
        <p:nvGrpSpPr>
          <p:cNvPr id="2996" name="Google Shape;2996;p190"/>
          <p:cNvGrpSpPr/>
          <p:nvPr/>
        </p:nvGrpSpPr>
        <p:grpSpPr>
          <a:xfrm>
            <a:off x="3901659" y="4324383"/>
            <a:ext cx="2993625" cy="589840"/>
            <a:chOff x="3678212" y="5904707"/>
            <a:chExt cx="3991500" cy="786453"/>
          </a:xfrm>
        </p:grpSpPr>
        <p:sp>
          <p:nvSpPr>
            <p:cNvPr id="2997" name="Google Shape;2997;p190"/>
            <p:cNvSpPr/>
            <p:nvPr/>
          </p:nvSpPr>
          <p:spPr>
            <a:xfrm>
              <a:off x="3678212" y="6110660"/>
              <a:ext cx="3991500" cy="580500"/>
            </a:xfrm>
            <a:prstGeom prst="roundRect">
              <a:avLst>
                <a:gd fmla="val 16667" name="adj"/>
              </a:avLst>
            </a:prstGeom>
            <a:gradFill>
              <a:gsLst>
                <a:gs pos="0">
                  <a:srgbClr val="FFA09D"/>
                </a:gs>
                <a:gs pos="35000">
                  <a:srgbClr val="FFBCBC"/>
                </a:gs>
                <a:gs pos="100000">
                  <a:srgbClr val="FFE2E2"/>
                </a:gs>
              </a:gsLst>
              <a:lin ang="16200038" scaled="0"/>
            </a:gradFill>
            <a:ln cap="flat" cmpd="sng" w="9525">
              <a:solidFill>
                <a:srgbClr val="BD4B48"/>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Linux Kernel</a:t>
              </a:r>
              <a:endParaRPr/>
            </a:p>
          </p:txBody>
        </p:sp>
        <p:sp>
          <p:nvSpPr>
            <p:cNvPr id="2998" name="Google Shape;2998;p190"/>
            <p:cNvSpPr txBox="1"/>
            <p:nvPr/>
          </p:nvSpPr>
          <p:spPr>
            <a:xfrm>
              <a:off x="3910073" y="6035078"/>
              <a:ext cx="885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63"/>
                <a:buFont typeface="Arial"/>
                <a:buNone/>
              </a:pPr>
              <a:r>
                <a:rPr b="0" i="0" lang="en-US" sz="1050" u="none" cap="none" strike="noStrike">
                  <a:solidFill>
                    <a:schemeClr val="dk1"/>
                  </a:solidFill>
                  <a:latin typeface="Arial"/>
                  <a:ea typeface="Arial"/>
                  <a:cs typeface="Arial"/>
                  <a:sym typeface="Arial"/>
                </a:rPr>
                <a:t>veth0..n</a:t>
              </a:r>
              <a:endParaRPr/>
            </a:p>
          </p:txBody>
        </p:sp>
        <p:sp>
          <p:nvSpPr>
            <p:cNvPr id="2999" name="Google Shape;2999;p190"/>
            <p:cNvSpPr/>
            <p:nvPr/>
          </p:nvSpPr>
          <p:spPr>
            <a:xfrm flipH="1" rot="10800000">
              <a:off x="4822832"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00" name="Google Shape;3000;p190"/>
            <p:cNvSpPr/>
            <p:nvPr/>
          </p:nvSpPr>
          <p:spPr>
            <a:xfrm flipH="1" rot="10800000">
              <a:off x="5180071"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01" name="Google Shape;3001;p190"/>
            <p:cNvSpPr/>
            <p:nvPr/>
          </p:nvSpPr>
          <p:spPr>
            <a:xfrm flipH="1" rot="10800000">
              <a:off x="5537310"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02" name="Google Shape;3002;p190"/>
            <p:cNvSpPr/>
            <p:nvPr/>
          </p:nvSpPr>
          <p:spPr>
            <a:xfrm flipH="1" rot="10800000">
              <a:off x="6461294"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sp>
        <p:nvSpPr>
          <p:cNvPr id="3003" name="Google Shape;3003;p190"/>
          <p:cNvSpPr/>
          <p:nvPr/>
        </p:nvSpPr>
        <p:spPr>
          <a:xfrm rot="5400000">
            <a:off x="6850909" y="873204"/>
            <a:ext cx="195900" cy="362700"/>
          </a:xfrm>
          <a:prstGeom prst="downArrow">
            <a:avLst>
              <a:gd fmla="val 50000" name="adj1"/>
              <a:gd fmla="val 50000" name="adj2"/>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004" name="Google Shape;3004;p190"/>
          <p:cNvSpPr/>
          <p:nvPr/>
        </p:nvSpPr>
        <p:spPr>
          <a:xfrm>
            <a:off x="6767475" y="1797650"/>
            <a:ext cx="2180400" cy="1212600"/>
          </a:xfrm>
          <a:prstGeom prst="wedgeRoundRectCallout">
            <a:avLst>
              <a:gd fmla="val -19880" name="adj1"/>
              <a:gd fmla="val -8720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90"/>
          <p:cNvSpPr txBox="1"/>
          <p:nvPr/>
        </p:nvSpPr>
        <p:spPr>
          <a:xfrm>
            <a:off x="6665600" y="1820450"/>
            <a:ext cx="2180400" cy="1356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US" sz="1200"/>
              <a:t>P4Runtime server address and port</a:t>
            </a:r>
            <a:endParaRPr sz="1200"/>
          </a:p>
          <a:p>
            <a:pPr indent="-304800" lvl="0" marL="457200" rtl="0" algn="l">
              <a:spcBef>
                <a:spcPts val="0"/>
              </a:spcBef>
              <a:spcAft>
                <a:spcPts val="0"/>
              </a:spcAft>
              <a:buSzPts val="1200"/>
              <a:buChar char="●"/>
            </a:pPr>
            <a:r>
              <a:rPr lang="en-US" sz="1200"/>
              <a:t>Path to BMv2 JSON and P4Info to deploy</a:t>
            </a:r>
            <a:endParaRPr sz="1200"/>
          </a:p>
          <a:p>
            <a:pPr indent="-304800" lvl="0" marL="457200" rtl="0" algn="l">
              <a:spcBef>
                <a:spcPts val="0"/>
              </a:spcBef>
              <a:spcAft>
                <a:spcPts val="0"/>
              </a:spcAft>
              <a:buSzPts val="1200"/>
              <a:buChar char="●"/>
            </a:pPr>
            <a:r>
              <a:rPr lang="en-US" sz="1200"/>
              <a:t>Table entries</a:t>
            </a:r>
            <a:endParaRPr sz="12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0" name="Shape 3010"/>
        <p:cNvGrpSpPr/>
        <p:nvPr/>
      </p:nvGrpSpPr>
      <p:grpSpPr>
        <a:xfrm>
          <a:off x="0" y="0"/>
          <a:ext cx="0" cy="0"/>
          <a:chOff x="0" y="0"/>
          <a:chExt cx="0" cy="0"/>
        </a:xfrm>
      </p:grpSpPr>
      <p:sp>
        <p:nvSpPr>
          <p:cNvPr id="3011" name="Google Shape;3011;p191"/>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Step 3: Run the traffic generator and sniffer</a:t>
            </a:r>
            <a:endParaRPr/>
          </a:p>
        </p:txBody>
      </p:sp>
      <p:sp>
        <p:nvSpPr>
          <p:cNvPr id="3012" name="Google Shape;3012;p191"/>
          <p:cNvSpPr txBox="1"/>
          <p:nvPr>
            <p:ph idx="1" type="body"/>
          </p:nvPr>
        </p:nvSpPr>
        <p:spPr>
          <a:xfrm>
            <a:off x="152400" y="742951"/>
            <a:ext cx="8686800" cy="4114800"/>
          </a:xfrm>
          <a:prstGeom prst="rect">
            <a:avLst/>
          </a:prstGeom>
        </p:spPr>
        <p:txBody>
          <a:bodyPr anchorCtr="0" anchor="t" bIns="91425" lIns="91425" spcFirstLastPara="1" rIns="91425" wrap="square" tIns="91425">
            <a:noAutofit/>
          </a:bodyPr>
          <a:lstStyle/>
          <a:p>
            <a:pPr indent="78741" lvl="0" marL="260348" rtl="0" algn="l">
              <a:spcBef>
                <a:spcPts val="75"/>
              </a:spcBef>
              <a:spcAft>
                <a:spcPts val="0"/>
              </a:spcAft>
              <a:buNone/>
            </a:pPr>
            <a:r>
              <a:rPr lang="en-US"/>
              <a:t>In some exercises, this is</a:t>
            </a:r>
            <a:endParaRPr/>
          </a:p>
          <a:p>
            <a:pPr indent="78741" lvl="0" marL="260348" rtl="0" algn="l">
              <a:spcBef>
                <a:spcPts val="75"/>
              </a:spcBef>
              <a:spcAft>
                <a:spcPts val="0"/>
              </a:spcAft>
              <a:buNone/>
            </a:pPr>
            <a:r>
              <a:rPr b="0" lang="en-US">
                <a:latin typeface="Source Code Pro"/>
                <a:ea typeface="Source Code Pro"/>
                <a:cs typeface="Source Code Pro"/>
                <a:sym typeface="Source Code Pro"/>
              </a:rPr>
              <a:t>send.py</a:t>
            </a:r>
            <a:r>
              <a:rPr lang="en-US"/>
              <a:t> and </a:t>
            </a:r>
            <a:r>
              <a:rPr b="0" lang="en-US">
                <a:latin typeface="Source Code Pro"/>
                <a:ea typeface="Source Code Pro"/>
                <a:cs typeface="Source Code Pro"/>
                <a:sym typeface="Source Code Pro"/>
              </a:rPr>
              <a:t>receive.py</a:t>
            </a:r>
            <a:endParaRPr b="0">
              <a:latin typeface="Source Code Pro"/>
              <a:ea typeface="Source Code Pro"/>
              <a:cs typeface="Source Code Pro"/>
              <a:sym typeface="Source Code Pro"/>
            </a:endParaRPr>
          </a:p>
          <a:p>
            <a:pPr indent="78741" lvl="0" marL="260348" rtl="0" algn="l">
              <a:spcBef>
                <a:spcPts val="75"/>
              </a:spcBef>
              <a:spcAft>
                <a:spcPts val="0"/>
              </a:spcAft>
              <a:buNone/>
            </a:pPr>
            <a:r>
              <a:t/>
            </a:r>
            <a:endParaRPr/>
          </a:p>
          <a:p>
            <a:pPr indent="78741" lvl="0" marL="260348" rtl="0" algn="l">
              <a:spcBef>
                <a:spcPts val="75"/>
              </a:spcBef>
              <a:spcAft>
                <a:spcPts val="0"/>
              </a:spcAft>
              <a:buNone/>
            </a:pPr>
            <a:r>
              <a:rPr lang="en-US"/>
              <a:t>In others, we use standard</a:t>
            </a:r>
            <a:endParaRPr/>
          </a:p>
          <a:p>
            <a:pPr indent="78741" lvl="0" marL="260348" rtl="0" algn="l">
              <a:spcBef>
                <a:spcPts val="75"/>
              </a:spcBef>
              <a:spcAft>
                <a:spcPts val="0"/>
              </a:spcAft>
              <a:buNone/>
            </a:pPr>
            <a:r>
              <a:rPr lang="en-US"/>
              <a:t>Linux programs, like </a:t>
            </a:r>
            <a:r>
              <a:rPr b="0" lang="en-US">
                <a:latin typeface="Source Code Pro"/>
                <a:ea typeface="Source Code Pro"/>
                <a:cs typeface="Source Code Pro"/>
                <a:sym typeface="Source Code Pro"/>
              </a:rPr>
              <a:t>ping</a:t>
            </a:r>
            <a:endParaRPr b="0">
              <a:latin typeface="Source Code Pro"/>
              <a:ea typeface="Source Code Pro"/>
              <a:cs typeface="Source Code Pro"/>
              <a:sym typeface="Source Code Pro"/>
            </a:endParaRPr>
          </a:p>
          <a:p>
            <a:pPr indent="78741" lvl="0" marL="260348" rtl="0" algn="l">
              <a:spcBef>
                <a:spcPts val="75"/>
              </a:spcBef>
              <a:spcAft>
                <a:spcPts val="0"/>
              </a:spcAft>
              <a:buNone/>
            </a:pPr>
            <a:r>
              <a:t/>
            </a:r>
            <a:endParaRPr b="0">
              <a:latin typeface="Source Code Pro"/>
              <a:ea typeface="Source Code Pro"/>
              <a:cs typeface="Source Code Pro"/>
              <a:sym typeface="Source Code Pro"/>
            </a:endParaRPr>
          </a:p>
          <a:p>
            <a:pPr indent="78741" lvl="0" marL="260348" rtl="0" algn="l">
              <a:spcBef>
                <a:spcPts val="75"/>
              </a:spcBef>
              <a:spcAft>
                <a:spcPts val="0"/>
              </a:spcAft>
              <a:buNone/>
            </a:pPr>
            <a:r>
              <a:rPr lang="en-US"/>
              <a:t>In the p4runtime exercise,</a:t>
            </a:r>
            <a:endParaRPr/>
          </a:p>
          <a:p>
            <a:pPr indent="78741" lvl="0" marL="260348" rtl="0" algn="l">
              <a:spcBef>
                <a:spcPts val="75"/>
              </a:spcBef>
              <a:spcAft>
                <a:spcPts val="0"/>
              </a:spcAft>
              <a:buNone/>
            </a:pPr>
            <a:r>
              <a:rPr lang="en-US"/>
              <a:t>we also run our own controller:</a:t>
            </a:r>
            <a:endParaRPr/>
          </a:p>
          <a:p>
            <a:pPr indent="78741" lvl="0" marL="260348" rtl="0" algn="l">
              <a:spcBef>
                <a:spcPts val="75"/>
              </a:spcBef>
              <a:spcAft>
                <a:spcPts val="0"/>
              </a:spcAft>
              <a:buNone/>
            </a:pPr>
            <a:r>
              <a:rPr b="0" lang="en-US">
                <a:latin typeface="Source Code Pro"/>
                <a:ea typeface="Source Code Pro"/>
                <a:cs typeface="Source Code Pro"/>
                <a:sym typeface="Source Code Pro"/>
              </a:rPr>
              <a:t>mycontroller.py </a:t>
            </a:r>
            <a:r>
              <a:rPr lang="en-US"/>
              <a:t>instead of</a:t>
            </a:r>
            <a:endParaRPr/>
          </a:p>
          <a:p>
            <a:pPr indent="78741" lvl="0" marL="260348" rtl="0" algn="l">
              <a:spcBef>
                <a:spcPts val="75"/>
              </a:spcBef>
              <a:spcAft>
                <a:spcPts val="75"/>
              </a:spcAft>
              <a:buNone/>
            </a:pPr>
            <a:r>
              <a:rPr lang="en-US"/>
              <a:t>the static one</a:t>
            </a:r>
            <a:endParaRPr/>
          </a:p>
        </p:txBody>
      </p:sp>
      <p:sp>
        <p:nvSpPr>
          <p:cNvPr id="3013" name="Google Shape;3013;p191"/>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grpSp>
        <p:nvGrpSpPr>
          <p:cNvPr id="3014" name="Google Shape;3014;p191"/>
          <p:cNvGrpSpPr/>
          <p:nvPr/>
        </p:nvGrpSpPr>
        <p:grpSpPr>
          <a:xfrm>
            <a:off x="4835500" y="1697112"/>
            <a:ext cx="2180404" cy="2730669"/>
            <a:chOff x="4302825" y="1697875"/>
            <a:chExt cx="2180404" cy="2730669"/>
          </a:xfrm>
        </p:grpSpPr>
        <p:sp>
          <p:nvSpPr>
            <p:cNvPr id="3015" name="Google Shape;3015;p191"/>
            <p:cNvSpPr/>
            <p:nvPr/>
          </p:nvSpPr>
          <p:spPr>
            <a:xfrm>
              <a:off x="4302828" y="1697944"/>
              <a:ext cx="2180400" cy="27306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191"/>
            <p:cNvSpPr txBox="1"/>
            <p:nvPr/>
          </p:nvSpPr>
          <p:spPr>
            <a:xfrm rot="-5400000">
              <a:off x="4027725" y="1972975"/>
              <a:ext cx="2730600" cy="2180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338"/>
                <a:buFont typeface="Arial"/>
                <a:buNone/>
              </a:pPr>
              <a:r>
                <a:rPr b="0" i="0" lang="en-US" sz="1350" u="none" cap="none" strike="noStrike">
                  <a:solidFill>
                    <a:schemeClr val="lt1"/>
                  </a:solidFill>
                  <a:latin typeface="Arial"/>
                  <a:ea typeface="Arial"/>
                  <a:cs typeface="Arial"/>
                  <a:sym typeface="Arial"/>
                </a:rPr>
                <a:t>simple_switch_grp</a:t>
              </a:r>
              <a:r>
                <a:rPr lang="en-US" sz="1350">
                  <a:solidFill>
                    <a:schemeClr val="lt1"/>
                  </a:solidFill>
                </a:rPr>
                <a:t>c</a:t>
              </a:r>
              <a:r>
                <a:rPr b="0" i="0" lang="en-US" sz="1350" u="none" cap="none" strike="noStrike">
                  <a:solidFill>
                    <a:schemeClr val="lt1"/>
                  </a:solidFill>
                  <a:latin typeface="Arial"/>
                  <a:ea typeface="Arial"/>
                  <a:cs typeface="Arial"/>
                  <a:sym typeface="Arial"/>
                </a:rPr>
                <a:t>  (BMv2)</a:t>
              </a:r>
              <a:endParaRPr/>
            </a:p>
          </p:txBody>
        </p:sp>
        <p:sp>
          <p:nvSpPr>
            <p:cNvPr id="3017" name="Google Shape;3017;p191"/>
            <p:cNvSpPr/>
            <p:nvPr/>
          </p:nvSpPr>
          <p:spPr>
            <a:xfrm>
              <a:off x="4702780" y="1697944"/>
              <a:ext cx="1566900" cy="350700"/>
            </a:xfrm>
            <a:prstGeom prst="roundRect">
              <a:avLst>
                <a:gd fmla="val 16667" name="adj"/>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5"/>
                <a:buFont typeface="Arial"/>
                <a:buNone/>
              </a:pPr>
              <a:r>
                <a:rPr lang="en-US" sz="900">
                  <a:solidFill>
                    <a:schemeClr val="lt1"/>
                  </a:solidFill>
                </a:rPr>
                <a:t>P4Runtime server</a:t>
              </a:r>
              <a:endParaRPr/>
            </a:p>
          </p:txBody>
        </p:sp>
        <p:sp>
          <p:nvSpPr>
            <p:cNvPr id="3018" name="Google Shape;3018;p191"/>
            <p:cNvSpPr/>
            <p:nvPr/>
          </p:nvSpPr>
          <p:spPr>
            <a:xfrm rot="10800000">
              <a:off x="5612850" y="2659613"/>
              <a:ext cx="496800" cy="850200"/>
            </a:xfrm>
            <a:prstGeom prst="can">
              <a:avLst>
                <a:gd fmla="val 25000" name="adj"/>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191"/>
            <p:cNvSpPr txBox="1"/>
            <p:nvPr/>
          </p:nvSpPr>
          <p:spPr>
            <a:xfrm rot="5400000">
              <a:off x="5529300" y="2805137"/>
              <a:ext cx="663900" cy="49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Egress</a:t>
              </a:r>
              <a:endParaRPr/>
            </a:p>
          </p:txBody>
        </p:sp>
        <p:sp>
          <p:nvSpPr>
            <p:cNvPr id="3020" name="Google Shape;3020;p191"/>
            <p:cNvSpPr/>
            <p:nvPr/>
          </p:nvSpPr>
          <p:spPr>
            <a:xfrm>
              <a:off x="4852301" y="2659493"/>
              <a:ext cx="496800" cy="850200"/>
            </a:xfrm>
            <a:prstGeom prst="can">
              <a:avLst>
                <a:gd fmla="val 25000" name="adj"/>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191"/>
            <p:cNvSpPr txBox="1"/>
            <p:nvPr/>
          </p:nvSpPr>
          <p:spPr>
            <a:xfrm rot="-5400000">
              <a:off x="4768750" y="2867332"/>
              <a:ext cx="663900" cy="49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Ingress</a:t>
              </a:r>
              <a:endParaRPr/>
            </a:p>
          </p:txBody>
        </p:sp>
        <p:sp>
          <p:nvSpPr>
            <p:cNvPr id="3022" name="Google Shape;3022;p191"/>
            <p:cNvSpPr/>
            <p:nvPr/>
          </p:nvSpPr>
          <p:spPr>
            <a:xfrm>
              <a:off x="5253405" y="2160563"/>
              <a:ext cx="495900" cy="4704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TM</a:t>
              </a:r>
              <a:endParaRPr/>
            </a:p>
          </p:txBody>
        </p:sp>
        <p:sp>
          <p:nvSpPr>
            <p:cNvPr id="3023" name="Google Shape;3023;p191"/>
            <p:cNvSpPr/>
            <p:nvPr/>
          </p:nvSpPr>
          <p:spPr>
            <a:xfrm rot="5400000">
              <a:off x="4911034" y="3448161"/>
              <a:ext cx="340500" cy="7251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191"/>
            <p:cNvSpPr txBox="1"/>
            <p:nvPr/>
          </p:nvSpPr>
          <p:spPr>
            <a:xfrm>
              <a:off x="4718706" y="3667298"/>
              <a:ext cx="725100" cy="34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Parser</a:t>
              </a:r>
              <a:endParaRPr/>
            </a:p>
          </p:txBody>
        </p:sp>
        <p:sp>
          <p:nvSpPr>
            <p:cNvPr id="3025" name="Google Shape;3025;p191"/>
            <p:cNvSpPr/>
            <p:nvPr/>
          </p:nvSpPr>
          <p:spPr>
            <a:xfrm rot="-5400000">
              <a:off x="5693716" y="3448100"/>
              <a:ext cx="340500" cy="7251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191"/>
            <p:cNvSpPr txBox="1"/>
            <p:nvPr/>
          </p:nvSpPr>
          <p:spPr>
            <a:xfrm>
              <a:off x="5501406" y="3667298"/>
              <a:ext cx="725100" cy="34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Deparser</a:t>
              </a:r>
              <a:endParaRPr/>
            </a:p>
          </p:txBody>
        </p:sp>
        <p:sp>
          <p:nvSpPr>
            <p:cNvPr id="3027" name="Google Shape;3027;p191"/>
            <p:cNvSpPr/>
            <p:nvPr/>
          </p:nvSpPr>
          <p:spPr>
            <a:xfrm>
              <a:off x="5019433" y="2321606"/>
              <a:ext cx="297000" cy="446400"/>
            </a:xfrm>
            <a:prstGeom prst="bentArrow">
              <a:avLst>
                <a:gd fmla="val 37500" name="adj1"/>
                <a:gd fmla="val 25000" name="adj2"/>
                <a:gd fmla="val 25000" name="adj3"/>
                <a:gd fmla="val 43750" name="adj4"/>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28" name="Google Shape;3028;p191"/>
            <p:cNvSpPr/>
            <p:nvPr/>
          </p:nvSpPr>
          <p:spPr>
            <a:xfrm rot="5400000">
              <a:off x="5590805" y="2411455"/>
              <a:ext cx="446400" cy="266700"/>
            </a:xfrm>
            <a:prstGeom prst="bentArrow">
              <a:avLst>
                <a:gd fmla="val 37500" name="adj1"/>
                <a:gd fmla="val 25000" name="adj2"/>
                <a:gd fmla="val 25000" name="adj3"/>
                <a:gd fmla="val 43750" name="adj4"/>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29" name="Google Shape;3029;p191"/>
            <p:cNvSpPr/>
            <p:nvPr/>
          </p:nvSpPr>
          <p:spPr>
            <a:xfrm>
              <a:off x="4718707" y="4041826"/>
              <a:ext cx="1507800" cy="358800"/>
            </a:xfrm>
            <a:prstGeom prst="rect">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Port Interface</a:t>
              </a:r>
              <a:endParaRPr/>
            </a:p>
          </p:txBody>
        </p:sp>
        <p:sp>
          <p:nvSpPr>
            <p:cNvPr id="3030" name="Google Shape;3030;p191"/>
            <p:cNvSpPr/>
            <p:nvPr/>
          </p:nvSpPr>
          <p:spPr>
            <a:xfrm>
              <a:off x="5020021" y="3432516"/>
              <a:ext cx="154500" cy="2658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031" name="Google Shape;3031;p191"/>
            <p:cNvSpPr/>
            <p:nvPr/>
          </p:nvSpPr>
          <p:spPr>
            <a:xfrm>
              <a:off x="4996469" y="3930498"/>
              <a:ext cx="154500" cy="1920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032" name="Google Shape;3032;p191"/>
            <p:cNvSpPr/>
            <p:nvPr/>
          </p:nvSpPr>
          <p:spPr>
            <a:xfrm flipH="1" rot="10800000">
              <a:off x="5774085" y="3432664"/>
              <a:ext cx="154500" cy="2658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033" name="Google Shape;3033;p191"/>
            <p:cNvSpPr/>
            <p:nvPr/>
          </p:nvSpPr>
          <p:spPr>
            <a:xfrm flipH="1" rot="10800000">
              <a:off x="5750532" y="3930598"/>
              <a:ext cx="154500" cy="1920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034" name="Google Shape;3034;p191"/>
            <p:cNvSpPr/>
            <p:nvPr/>
          </p:nvSpPr>
          <p:spPr>
            <a:xfrm>
              <a:off x="6276096" y="2089434"/>
              <a:ext cx="198600" cy="515700"/>
            </a:xfrm>
            <a:prstGeom prst="rect">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8"/>
                <a:buFont typeface="Arial"/>
                <a:buNone/>
              </a:pPr>
              <a:r>
                <a:rPr b="0" i="0" lang="en-US" sz="750" u="none" cap="none" strike="noStrike">
                  <a:solidFill>
                    <a:schemeClr val="lt1"/>
                  </a:solidFill>
                  <a:latin typeface="Arial"/>
                  <a:ea typeface="Arial"/>
                  <a:cs typeface="Arial"/>
                  <a:sym typeface="Arial"/>
                </a:rPr>
                <a:t>Log</a:t>
              </a:r>
              <a:endParaRPr/>
            </a:p>
          </p:txBody>
        </p:sp>
        <p:sp>
          <p:nvSpPr>
            <p:cNvPr id="3035" name="Google Shape;3035;p191"/>
            <p:cNvSpPr/>
            <p:nvPr/>
          </p:nvSpPr>
          <p:spPr>
            <a:xfrm>
              <a:off x="6280485" y="2898308"/>
              <a:ext cx="198600" cy="905100"/>
            </a:xfrm>
            <a:prstGeom prst="rect">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8"/>
                <a:buFont typeface="Arial"/>
                <a:buNone/>
              </a:pPr>
              <a:r>
                <a:rPr b="0" i="0" lang="en-US" sz="750" u="none" cap="none" strike="noStrike">
                  <a:solidFill>
                    <a:schemeClr val="lt1"/>
                  </a:solidFill>
                  <a:latin typeface="Arial"/>
                  <a:ea typeface="Arial"/>
                  <a:cs typeface="Arial"/>
                  <a:sym typeface="Arial"/>
                </a:rPr>
                <a:t>Debug</a:t>
              </a:r>
              <a:endParaRPr/>
            </a:p>
          </p:txBody>
        </p:sp>
      </p:grpSp>
      <p:grpSp>
        <p:nvGrpSpPr>
          <p:cNvPr id="3036" name="Google Shape;3036;p191"/>
          <p:cNvGrpSpPr/>
          <p:nvPr/>
        </p:nvGrpSpPr>
        <p:grpSpPr>
          <a:xfrm>
            <a:off x="3041396" y="3954577"/>
            <a:ext cx="5785366" cy="958884"/>
            <a:chOff x="2508721" y="3955339"/>
            <a:chExt cx="5785366" cy="958884"/>
          </a:xfrm>
        </p:grpSpPr>
        <p:sp>
          <p:nvSpPr>
            <p:cNvPr id="3037" name="Google Shape;3037;p191"/>
            <p:cNvSpPr/>
            <p:nvPr/>
          </p:nvSpPr>
          <p:spPr>
            <a:xfrm>
              <a:off x="7100317" y="3964096"/>
              <a:ext cx="1193770" cy="402016"/>
            </a:xfrm>
            <a:prstGeom prst="flowChartPredefinedProcess">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lt1"/>
                </a:buClr>
                <a:buSzPts val="312"/>
                <a:buFont typeface="Arial"/>
                <a:buNone/>
              </a:pPr>
              <a:r>
                <a:rPr b="0" i="0" lang="en-US" sz="1248" u="none" cap="none" strike="noStrike">
                  <a:solidFill>
                    <a:schemeClr val="lt1"/>
                  </a:solidFill>
                  <a:latin typeface="Arial"/>
                  <a:ea typeface="Arial"/>
                  <a:cs typeface="Arial"/>
                  <a:sym typeface="Arial"/>
                </a:rPr>
                <a:t>Packet sniffer</a:t>
              </a:r>
              <a:endParaRPr/>
            </a:p>
          </p:txBody>
        </p:sp>
        <p:sp>
          <p:nvSpPr>
            <p:cNvPr id="3038" name="Google Shape;3038;p191"/>
            <p:cNvSpPr/>
            <p:nvPr/>
          </p:nvSpPr>
          <p:spPr>
            <a:xfrm>
              <a:off x="2508721" y="3955339"/>
              <a:ext cx="1193770" cy="402016"/>
            </a:xfrm>
            <a:prstGeom prst="flowChartPredefinedProcess">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lt1"/>
                </a:buClr>
                <a:buSzPts val="312"/>
                <a:buFont typeface="Arial"/>
                <a:buNone/>
              </a:pPr>
              <a:r>
                <a:rPr b="0" i="0" lang="en-US" sz="1248" u="none" cap="none" strike="noStrike">
                  <a:solidFill>
                    <a:schemeClr val="lt1"/>
                  </a:solidFill>
                  <a:latin typeface="Arial"/>
                  <a:ea typeface="Arial"/>
                  <a:cs typeface="Arial"/>
                  <a:sym typeface="Arial"/>
                </a:rPr>
                <a:t>Packet generator </a:t>
              </a:r>
              <a:endParaRPr/>
            </a:p>
          </p:txBody>
        </p:sp>
        <p:sp>
          <p:nvSpPr>
            <p:cNvPr id="3039" name="Google Shape;3039;p191"/>
            <p:cNvSpPr/>
            <p:nvPr/>
          </p:nvSpPr>
          <p:spPr>
            <a:xfrm flipH="1" rot="10800000">
              <a:off x="3585946" y="4362106"/>
              <a:ext cx="315600" cy="528300"/>
            </a:xfrm>
            <a:prstGeom prst="bentArrow">
              <a:avLst>
                <a:gd fmla="val 25000" name="adj1"/>
                <a:gd fmla="val 25000" name="adj2"/>
                <a:gd fmla="val 25000" name="adj3"/>
                <a:gd fmla="val 43750" name="adj4"/>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40" name="Google Shape;3040;p191"/>
            <p:cNvSpPr/>
            <p:nvPr/>
          </p:nvSpPr>
          <p:spPr>
            <a:xfrm flipH="1" rot="5400000">
              <a:off x="6863803" y="4389126"/>
              <a:ext cx="479100" cy="415800"/>
            </a:xfrm>
            <a:prstGeom prst="bentArrow">
              <a:avLst>
                <a:gd fmla="val 17565" name="adj1"/>
                <a:gd fmla="val 25000" name="adj2"/>
                <a:gd fmla="val 25000" name="adj3"/>
                <a:gd fmla="val 43750" name="adj4"/>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nvGrpSpPr>
            <p:cNvPr id="3041" name="Google Shape;3041;p191"/>
            <p:cNvGrpSpPr/>
            <p:nvPr/>
          </p:nvGrpSpPr>
          <p:grpSpPr>
            <a:xfrm>
              <a:off x="3901659" y="4324383"/>
              <a:ext cx="2993625" cy="589840"/>
              <a:chOff x="3678212" y="5904707"/>
              <a:chExt cx="3991500" cy="786453"/>
            </a:xfrm>
          </p:grpSpPr>
          <p:sp>
            <p:nvSpPr>
              <p:cNvPr id="3042" name="Google Shape;3042;p191"/>
              <p:cNvSpPr/>
              <p:nvPr/>
            </p:nvSpPr>
            <p:spPr>
              <a:xfrm>
                <a:off x="3678212" y="6110660"/>
                <a:ext cx="3991500" cy="580500"/>
              </a:xfrm>
              <a:prstGeom prst="roundRect">
                <a:avLst>
                  <a:gd fmla="val 16667" name="adj"/>
                </a:avLst>
              </a:prstGeom>
              <a:gradFill>
                <a:gsLst>
                  <a:gs pos="0">
                    <a:srgbClr val="FFA09D"/>
                  </a:gs>
                  <a:gs pos="35000">
                    <a:srgbClr val="FFBCBC"/>
                  </a:gs>
                  <a:gs pos="100000">
                    <a:srgbClr val="FFE2E2"/>
                  </a:gs>
                </a:gsLst>
                <a:lin ang="16200038" scaled="0"/>
              </a:gradFill>
              <a:ln cap="flat" cmpd="sng" w="9525">
                <a:solidFill>
                  <a:srgbClr val="BD4B48"/>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Linux Kernel</a:t>
                </a:r>
                <a:endParaRPr/>
              </a:p>
            </p:txBody>
          </p:sp>
          <p:sp>
            <p:nvSpPr>
              <p:cNvPr id="3043" name="Google Shape;3043;p191"/>
              <p:cNvSpPr txBox="1"/>
              <p:nvPr/>
            </p:nvSpPr>
            <p:spPr>
              <a:xfrm>
                <a:off x="3910073" y="6035078"/>
                <a:ext cx="885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63"/>
                  <a:buFont typeface="Arial"/>
                  <a:buNone/>
                </a:pPr>
                <a:r>
                  <a:rPr b="0" i="0" lang="en-US" sz="1050" u="none" cap="none" strike="noStrike">
                    <a:solidFill>
                      <a:schemeClr val="dk1"/>
                    </a:solidFill>
                    <a:latin typeface="Arial"/>
                    <a:ea typeface="Arial"/>
                    <a:cs typeface="Arial"/>
                    <a:sym typeface="Arial"/>
                  </a:rPr>
                  <a:t>veth0..n</a:t>
                </a:r>
                <a:endParaRPr/>
              </a:p>
            </p:txBody>
          </p:sp>
          <p:sp>
            <p:nvSpPr>
              <p:cNvPr id="3044" name="Google Shape;3044;p191"/>
              <p:cNvSpPr/>
              <p:nvPr/>
            </p:nvSpPr>
            <p:spPr>
              <a:xfrm flipH="1" rot="10800000">
                <a:off x="4822832"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45" name="Google Shape;3045;p191"/>
              <p:cNvSpPr/>
              <p:nvPr/>
            </p:nvSpPr>
            <p:spPr>
              <a:xfrm flipH="1" rot="10800000">
                <a:off x="5180071"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46" name="Google Shape;3046;p191"/>
              <p:cNvSpPr/>
              <p:nvPr/>
            </p:nvSpPr>
            <p:spPr>
              <a:xfrm flipH="1" rot="10800000">
                <a:off x="5537310"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47" name="Google Shape;3047;p191"/>
              <p:cNvSpPr/>
              <p:nvPr/>
            </p:nvSpPr>
            <p:spPr>
              <a:xfrm flipH="1" rot="10800000">
                <a:off x="6461294"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grpSp>
        <p:nvGrpSpPr>
          <p:cNvPr id="3048" name="Google Shape;3048;p191"/>
          <p:cNvGrpSpPr/>
          <p:nvPr/>
        </p:nvGrpSpPr>
        <p:grpSpPr>
          <a:xfrm>
            <a:off x="6957950" y="1968363"/>
            <a:ext cx="1459304" cy="1577223"/>
            <a:chOff x="6425275" y="1969126"/>
            <a:chExt cx="1459304" cy="1577223"/>
          </a:xfrm>
        </p:grpSpPr>
        <p:sp>
          <p:nvSpPr>
            <p:cNvPr id="3049" name="Google Shape;3049;p191"/>
            <p:cNvSpPr/>
            <p:nvPr/>
          </p:nvSpPr>
          <p:spPr>
            <a:xfrm>
              <a:off x="6425275" y="2192985"/>
              <a:ext cx="885900" cy="2103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descr="C:\Users\ecoffey\AppData\Local\Temp\Rar$DRa1.653\30059_Device_laptop_3145_default_256.png" id="3050" name="Google Shape;3050;p191"/>
            <p:cNvPicPr preferRelativeResize="0"/>
            <p:nvPr/>
          </p:nvPicPr>
          <p:blipFill rotWithShape="1">
            <a:blip r:embed="rId3">
              <a:alphaModFix/>
            </a:blip>
            <a:srcRect b="0" l="0" r="0" t="0"/>
            <a:stretch/>
          </p:blipFill>
          <p:spPr>
            <a:xfrm>
              <a:off x="7222902" y="1969126"/>
              <a:ext cx="661676" cy="661676"/>
            </a:xfrm>
            <a:prstGeom prst="rect">
              <a:avLst/>
            </a:prstGeom>
            <a:noFill/>
            <a:ln>
              <a:noFill/>
            </a:ln>
          </p:spPr>
        </p:pic>
        <p:sp>
          <p:nvSpPr>
            <p:cNvPr id="3051" name="Google Shape;3051;p191"/>
            <p:cNvSpPr/>
            <p:nvPr/>
          </p:nvSpPr>
          <p:spPr>
            <a:xfrm>
              <a:off x="6665446" y="2810330"/>
              <a:ext cx="1030753" cy="412618"/>
            </a:xfrm>
            <a:prstGeom prst="flowChartPredefinedProcess">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6"/>
                <a:buFont typeface="Arial"/>
                <a:buNone/>
              </a:pPr>
              <a:r>
                <a:rPr b="0" i="0" lang="en-US" sz="825" u="none" cap="none" strike="noStrike">
                  <a:solidFill>
                    <a:schemeClr val="lt1"/>
                  </a:solidFill>
                  <a:latin typeface="Arial"/>
                  <a:ea typeface="Arial"/>
                  <a:cs typeface="Arial"/>
                  <a:sym typeface="Arial"/>
                </a:rPr>
                <a:t>P4  Debugger</a:t>
              </a:r>
              <a:endParaRPr/>
            </a:p>
          </p:txBody>
        </p:sp>
        <p:sp>
          <p:nvSpPr>
            <p:cNvPr id="3052" name="Google Shape;3052;p191"/>
            <p:cNvSpPr/>
            <p:nvPr/>
          </p:nvSpPr>
          <p:spPr>
            <a:xfrm>
              <a:off x="6528148" y="3222949"/>
              <a:ext cx="694800" cy="323400"/>
            </a:xfrm>
            <a:prstGeom prst="bentUpArrow">
              <a:avLst>
                <a:gd fmla="val 25000" name="adj1"/>
                <a:gd fmla="val 25000" name="adj2"/>
                <a:gd fmla="val 25000" name="adj3"/>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
        <p:nvSpPr>
          <p:cNvPr id="3053" name="Google Shape;3053;p191"/>
          <p:cNvSpPr/>
          <p:nvPr/>
        </p:nvSpPr>
        <p:spPr>
          <a:xfrm>
            <a:off x="4678875" y="753788"/>
            <a:ext cx="2519400" cy="6000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38"/>
              <a:buFont typeface="Arial"/>
              <a:buNone/>
            </a:pPr>
            <a:r>
              <a:rPr lang="en-US" sz="1350">
                <a:solidFill>
                  <a:schemeClr val="lt1"/>
                </a:solidFill>
              </a:rPr>
              <a:t>P4Runtime static controller</a:t>
            </a:r>
            <a:endParaRPr/>
          </a:p>
        </p:txBody>
      </p:sp>
      <p:sp>
        <p:nvSpPr>
          <p:cNvPr id="3054" name="Google Shape;3054;p191"/>
          <p:cNvSpPr/>
          <p:nvPr/>
        </p:nvSpPr>
        <p:spPr>
          <a:xfrm>
            <a:off x="5292799" y="1056853"/>
            <a:ext cx="1466400" cy="296700"/>
          </a:xfrm>
          <a:prstGeom prst="roundRect">
            <a:avLst>
              <a:gd fmla="val 16667" name="adj"/>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5"/>
              <a:buFont typeface="Arial"/>
              <a:buNone/>
            </a:pPr>
            <a:r>
              <a:rPr lang="en-US" sz="900">
                <a:solidFill>
                  <a:schemeClr val="lt1"/>
                </a:solidFill>
              </a:rPr>
              <a:t>P4Runtime client</a:t>
            </a:r>
            <a:endParaRPr/>
          </a:p>
        </p:txBody>
      </p:sp>
      <p:sp>
        <p:nvSpPr>
          <p:cNvPr id="3055" name="Google Shape;3055;p191"/>
          <p:cNvSpPr/>
          <p:nvPr/>
        </p:nvSpPr>
        <p:spPr>
          <a:xfrm>
            <a:off x="5881876" y="1353725"/>
            <a:ext cx="184500" cy="358800"/>
          </a:xfrm>
          <a:prstGeom prst="upDown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056" name="Google Shape;3056;p191"/>
          <p:cNvSpPr/>
          <p:nvPr/>
        </p:nvSpPr>
        <p:spPr>
          <a:xfrm>
            <a:off x="4366854" y="986961"/>
            <a:ext cx="365418" cy="358776"/>
          </a:xfrm>
          <a:prstGeom prst="flowChartDocument">
            <a:avLst/>
          </a:prstGeom>
          <a:gradFill>
            <a:gsLst>
              <a:gs pos="0">
                <a:srgbClr val="C86C1F"/>
              </a:gs>
              <a:gs pos="80000">
                <a:srgbClr val="FF8E29"/>
              </a:gs>
              <a:gs pos="100000">
                <a:srgbClr val="FF8D25"/>
              </a:gs>
            </a:gsLst>
            <a:lin ang="16200038" scaled="0"/>
          </a:gradFill>
          <a:ln cap="flat" cmpd="sng" w="9525">
            <a:solidFill>
              <a:srgbClr val="F5913F"/>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t/>
            </a:r>
            <a:endParaRPr/>
          </a:p>
        </p:txBody>
      </p:sp>
      <p:sp>
        <p:nvSpPr>
          <p:cNvPr id="3057" name="Google Shape;3057;p191"/>
          <p:cNvSpPr/>
          <p:nvPr/>
        </p:nvSpPr>
        <p:spPr>
          <a:xfrm>
            <a:off x="4232025" y="1097813"/>
            <a:ext cx="365418" cy="358776"/>
          </a:xfrm>
          <a:prstGeom prst="flowChartDocument">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2" name="Shape 3062"/>
        <p:cNvGrpSpPr/>
        <p:nvPr/>
      </p:nvGrpSpPr>
      <p:grpSpPr>
        <a:xfrm>
          <a:off x="0" y="0"/>
          <a:ext cx="0" cy="0"/>
          <a:chOff x="0" y="0"/>
          <a:chExt cx="0" cy="0"/>
        </a:xfrm>
      </p:grpSpPr>
      <p:sp>
        <p:nvSpPr>
          <p:cNvPr id="3063" name="Google Shape;3063;p192"/>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lang="en-US"/>
              <a:t>P4Runtime</a:t>
            </a:r>
            <a:endParaRPr/>
          </a:p>
        </p:txBody>
      </p:sp>
      <p:sp>
        <p:nvSpPr>
          <p:cNvPr id="3064" name="Google Shape;3064;p192"/>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API overview</a:t>
            </a:r>
            <a:endParaRPr/>
          </a:p>
          <a:p>
            <a:pPr indent="-342900" lvl="0" marL="45720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Workflow</a:t>
            </a:r>
            <a:endParaRPr/>
          </a:p>
          <a:p>
            <a:pPr indent="-342900" lvl="0" marL="45720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Exercise - Tunneling</a:t>
            </a:r>
            <a:endParaRPr b="1"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rgbClr val="3F3151"/>
              </a:buClr>
              <a:buSzPts val="1800"/>
              <a:buFont typeface="Merriweather Sans"/>
              <a:buChar char="•"/>
            </a:pPr>
            <a:r>
              <a:rPr lang="en-US"/>
              <a:t>Why P4Runtime?</a:t>
            </a:r>
            <a:endParaRPr/>
          </a:p>
          <a:p>
            <a:pPr indent="0" lvl="0" marL="0" marR="0" rtl="0" algn="l">
              <a:lnSpc>
                <a:spcPct val="100000"/>
              </a:lnSpc>
              <a:spcBef>
                <a:spcPts val="0"/>
              </a:spcBef>
              <a:spcAft>
                <a:spcPts val="0"/>
              </a:spcAft>
              <a:buNone/>
            </a:pPr>
            <a:r>
              <a:t/>
            </a:r>
            <a:endParaRPr/>
          </a:p>
        </p:txBody>
      </p:sp>
      <p:sp>
        <p:nvSpPr>
          <p:cNvPr id="3065" name="Google Shape;3065;p19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0" name="Shape 3070"/>
        <p:cNvGrpSpPr/>
        <p:nvPr/>
      </p:nvGrpSpPr>
      <p:grpSpPr>
        <a:xfrm>
          <a:off x="0" y="0"/>
          <a:ext cx="0" cy="0"/>
          <a:chOff x="0" y="0"/>
          <a:chExt cx="0" cy="0"/>
        </a:xfrm>
      </p:grpSpPr>
      <p:sp>
        <p:nvSpPr>
          <p:cNvPr id="3071" name="Google Shape;3071;p193"/>
          <p:cNvSpPr/>
          <p:nvPr/>
        </p:nvSpPr>
        <p:spPr>
          <a:xfrm>
            <a:off x="609600" y="1809750"/>
            <a:ext cx="2209800" cy="1981200"/>
          </a:xfrm>
          <a:prstGeom prst="rect">
            <a:avLst/>
          </a:prstGeom>
          <a:noFill/>
          <a:ln cap="flat" cmpd="sng" w="19050">
            <a:solidFill>
              <a:srgbClr val="000000"/>
            </a:solidFill>
            <a:prstDash val="dash"/>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72" name="Google Shape;3072;p193"/>
          <p:cNvSpPr/>
          <p:nvPr/>
        </p:nvSpPr>
        <p:spPr>
          <a:xfrm>
            <a:off x="5105400" y="1047750"/>
            <a:ext cx="3722400" cy="2743200"/>
          </a:xfrm>
          <a:prstGeom prst="rect">
            <a:avLst/>
          </a:prstGeom>
          <a:noFill/>
          <a:ln cap="flat" cmpd="sng" w="19050">
            <a:solidFill>
              <a:srgbClr val="000000"/>
            </a:solidFill>
            <a:prstDash val="dash"/>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73" name="Google Shape;3073;p19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Runtime control of P4 data planes</a:t>
            </a:r>
            <a:endParaRPr/>
          </a:p>
        </p:txBody>
      </p:sp>
      <p:sp>
        <p:nvSpPr>
          <p:cNvPr id="3074" name="Google Shape;3074;p19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075" name="Google Shape;3075;p193"/>
          <p:cNvSpPr/>
          <p:nvPr/>
        </p:nvSpPr>
        <p:spPr>
          <a:xfrm>
            <a:off x="762000" y="1885950"/>
            <a:ext cx="1905000" cy="6096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P4 Program</a:t>
            </a:r>
            <a:endParaRPr/>
          </a:p>
        </p:txBody>
      </p:sp>
      <p:sp>
        <p:nvSpPr>
          <p:cNvPr id="3076" name="Google Shape;3076;p193"/>
          <p:cNvSpPr/>
          <p:nvPr/>
        </p:nvSpPr>
        <p:spPr>
          <a:xfrm>
            <a:off x="762000" y="2724150"/>
            <a:ext cx="1905000" cy="914400"/>
          </a:xfrm>
          <a:prstGeom prst="rect">
            <a:avLst/>
          </a:prstGeom>
          <a:solidFill>
            <a:srgbClr val="F1C232"/>
          </a:solidFill>
          <a:ln cap="flat" cmpd="sng" w="19050">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P4 Architecture</a:t>
            </a:r>
            <a:endParaRPr/>
          </a:p>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Model</a:t>
            </a:r>
            <a:endParaRPr/>
          </a:p>
        </p:txBody>
      </p:sp>
      <p:sp>
        <p:nvSpPr>
          <p:cNvPr id="3077" name="Google Shape;3077;p193"/>
          <p:cNvSpPr/>
          <p:nvPr/>
        </p:nvSpPr>
        <p:spPr>
          <a:xfrm>
            <a:off x="3048000" y="1885950"/>
            <a:ext cx="1524000" cy="609600"/>
          </a:xfrm>
          <a:prstGeom prst="rect">
            <a:avLst/>
          </a:prstGeom>
          <a:solidFill>
            <a:srgbClr val="F1C232"/>
          </a:solidFill>
          <a:ln cap="flat" cmpd="sng" w="19050">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P4 Compiler</a:t>
            </a:r>
            <a:endParaRPr/>
          </a:p>
        </p:txBody>
      </p:sp>
      <p:sp>
        <p:nvSpPr>
          <p:cNvPr id="3078" name="Google Shape;3078;p193"/>
          <p:cNvSpPr/>
          <p:nvPr/>
        </p:nvSpPr>
        <p:spPr>
          <a:xfrm>
            <a:off x="3048000" y="2876550"/>
            <a:ext cx="1524000" cy="762000"/>
          </a:xfrm>
          <a:prstGeom prst="rect">
            <a:avLst/>
          </a:prstGeom>
          <a:solidFill>
            <a:srgbClr val="DE8282"/>
          </a:solidFill>
          <a:ln cap="flat" cmpd="sng" w="19050">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400" u="none" cap="none" strike="noStrike">
                <a:solidFill>
                  <a:srgbClr val="000000"/>
                </a:solidFill>
                <a:latin typeface="Arial"/>
                <a:ea typeface="Arial"/>
                <a:cs typeface="Arial"/>
                <a:sym typeface="Arial"/>
              </a:rPr>
              <a:t>Target-specific configuration binary</a:t>
            </a:r>
            <a:endParaRPr/>
          </a:p>
        </p:txBody>
      </p:sp>
      <p:sp>
        <p:nvSpPr>
          <p:cNvPr id="3079" name="Google Shape;3079;p193"/>
          <p:cNvSpPr/>
          <p:nvPr/>
        </p:nvSpPr>
        <p:spPr>
          <a:xfrm>
            <a:off x="5257800" y="1200150"/>
            <a:ext cx="3431400" cy="7620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2400" u="none" cap="none" strike="noStrike">
                <a:solidFill>
                  <a:srgbClr val="000000"/>
                </a:solidFill>
                <a:latin typeface="Arial"/>
                <a:ea typeface="Arial"/>
                <a:cs typeface="Arial"/>
                <a:sym typeface="Arial"/>
              </a:rPr>
              <a:t>Control Plane</a:t>
            </a:r>
            <a:endParaRPr/>
          </a:p>
        </p:txBody>
      </p:sp>
      <p:sp>
        <p:nvSpPr>
          <p:cNvPr id="3080" name="Google Shape;3080;p193"/>
          <p:cNvSpPr/>
          <p:nvPr/>
        </p:nvSpPr>
        <p:spPr>
          <a:xfrm>
            <a:off x="5257800" y="2724150"/>
            <a:ext cx="3431400" cy="914400"/>
          </a:xfrm>
          <a:prstGeom prst="rect">
            <a:avLst/>
          </a:prstGeom>
          <a:solidFill>
            <a:srgbClr val="F1C232"/>
          </a:solidFill>
          <a:ln cap="flat" cmpd="sng" w="19050">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Data Plane</a:t>
            </a:r>
            <a:endParaRPr/>
          </a:p>
        </p:txBody>
      </p:sp>
      <p:sp>
        <p:nvSpPr>
          <p:cNvPr id="3081" name="Google Shape;3081;p193"/>
          <p:cNvSpPr/>
          <p:nvPr/>
        </p:nvSpPr>
        <p:spPr>
          <a:xfrm>
            <a:off x="5410200" y="2952750"/>
            <a:ext cx="762000" cy="5334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Tables</a:t>
            </a:r>
            <a:endParaRPr/>
          </a:p>
        </p:txBody>
      </p:sp>
      <p:sp>
        <p:nvSpPr>
          <p:cNvPr id="3082" name="Google Shape;3082;p193"/>
          <p:cNvSpPr/>
          <p:nvPr/>
        </p:nvSpPr>
        <p:spPr>
          <a:xfrm>
            <a:off x="6324600" y="2952750"/>
            <a:ext cx="762000" cy="5334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Extern</a:t>
            </a:r>
            <a:endParaRPr/>
          </a:p>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objects</a:t>
            </a:r>
            <a:endParaRPr/>
          </a:p>
        </p:txBody>
      </p:sp>
      <p:sp>
        <p:nvSpPr>
          <p:cNvPr id="3083" name="Google Shape;3083;p193"/>
          <p:cNvSpPr/>
          <p:nvPr/>
        </p:nvSpPr>
        <p:spPr>
          <a:xfrm>
            <a:off x="5427827" y="1962150"/>
            <a:ext cx="228600" cy="1066800"/>
          </a:xfrm>
          <a:prstGeom prst="upDownArrow">
            <a:avLst>
              <a:gd fmla="val 50000" name="adj1"/>
              <a:gd fmla="val 50000" name="adj2"/>
            </a:avLst>
          </a:prstGeom>
          <a:solidFill>
            <a:srgbClr val="666666"/>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84" name="Google Shape;3084;p193"/>
          <p:cNvSpPr/>
          <p:nvPr/>
        </p:nvSpPr>
        <p:spPr>
          <a:xfrm>
            <a:off x="6646849" y="1950421"/>
            <a:ext cx="228600" cy="1066800"/>
          </a:xfrm>
          <a:prstGeom prst="upDownArrow">
            <a:avLst>
              <a:gd fmla="val 50000" name="adj1"/>
              <a:gd fmla="val 50000" name="adj2"/>
            </a:avLst>
          </a:prstGeom>
          <a:solidFill>
            <a:srgbClr val="666666"/>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85" name="Google Shape;3085;p193"/>
          <p:cNvSpPr/>
          <p:nvPr/>
        </p:nvSpPr>
        <p:spPr>
          <a:xfrm>
            <a:off x="2590800" y="2038350"/>
            <a:ext cx="533400" cy="304800"/>
          </a:xfrm>
          <a:prstGeom prst="rightArrow">
            <a:avLst>
              <a:gd fmla="val 50000" name="adj1"/>
              <a:gd fmla="val 50000" name="adj2"/>
            </a:avLst>
          </a:prstGeom>
          <a:solidFill>
            <a:srgbClr val="FFFF00"/>
          </a:solidFill>
          <a:ln cap="flat" cmpd="sng" w="19050">
            <a:solidFill>
              <a:srgbClr val="FFD8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86" name="Google Shape;3086;p193"/>
          <p:cNvSpPr/>
          <p:nvPr/>
        </p:nvSpPr>
        <p:spPr>
          <a:xfrm rot="5400000">
            <a:off x="3619500" y="2505150"/>
            <a:ext cx="381000" cy="304800"/>
          </a:xfrm>
          <a:prstGeom prst="rightArrow">
            <a:avLst>
              <a:gd fmla="val 50000" name="adj1"/>
              <a:gd fmla="val 50000" name="adj2"/>
            </a:avLst>
          </a:prstGeom>
          <a:solidFill>
            <a:srgbClr val="FFFF00"/>
          </a:solidFill>
          <a:ln cap="flat" cmpd="sng" w="19050">
            <a:solidFill>
              <a:srgbClr val="FFD8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87" name="Google Shape;3087;p193"/>
          <p:cNvSpPr/>
          <p:nvPr/>
        </p:nvSpPr>
        <p:spPr>
          <a:xfrm>
            <a:off x="4572000" y="3028950"/>
            <a:ext cx="838200" cy="381000"/>
          </a:xfrm>
          <a:prstGeom prst="rightArrow">
            <a:avLst>
              <a:gd fmla="val 50000" name="adj1"/>
              <a:gd fmla="val 50000" name="adj2"/>
            </a:avLst>
          </a:prstGeom>
          <a:solidFill>
            <a:srgbClr val="BFBFBF"/>
          </a:solidFill>
          <a:ln cap="flat" cmpd="sng" w="9525">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Load</a:t>
            </a:r>
            <a:endParaRPr/>
          </a:p>
        </p:txBody>
      </p:sp>
      <p:sp>
        <p:nvSpPr>
          <p:cNvPr id="3088" name="Google Shape;3088;p193"/>
          <p:cNvSpPr txBox="1"/>
          <p:nvPr/>
        </p:nvSpPr>
        <p:spPr>
          <a:xfrm>
            <a:off x="1905000" y="4095750"/>
            <a:ext cx="20913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
              <a:buFont typeface="Arial"/>
              <a:buNone/>
            </a:pPr>
            <a:r>
              <a:rPr b="0" i="1" lang="en-US" sz="2000" u="none" cap="none" strike="noStrike">
                <a:solidFill>
                  <a:srgbClr val="000000"/>
                </a:solidFill>
                <a:latin typeface="Arial"/>
                <a:ea typeface="Arial"/>
                <a:cs typeface="Arial"/>
                <a:sym typeface="Arial"/>
              </a:rPr>
              <a:t>Vendor supplied</a:t>
            </a:r>
            <a:endParaRPr/>
          </a:p>
        </p:txBody>
      </p:sp>
      <p:sp>
        <p:nvSpPr>
          <p:cNvPr id="3089" name="Google Shape;3089;p193"/>
          <p:cNvSpPr txBox="1"/>
          <p:nvPr/>
        </p:nvSpPr>
        <p:spPr>
          <a:xfrm>
            <a:off x="2743200" y="819150"/>
            <a:ext cx="18153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
              <a:buFont typeface="Arial"/>
              <a:buNone/>
            </a:pPr>
            <a:r>
              <a:rPr b="0" i="1" lang="en-US" sz="2000" u="none" cap="none" strike="noStrike">
                <a:solidFill>
                  <a:srgbClr val="000000"/>
                </a:solidFill>
                <a:latin typeface="Arial"/>
                <a:ea typeface="Arial"/>
                <a:cs typeface="Arial"/>
                <a:sym typeface="Arial"/>
              </a:rPr>
              <a:t>User supplied</a:t>
            </a:r>
            <a:endParaRPr/>
          </a:p>
        </p:txBody>
      </p:sp>
      <p:cxnSp>
        <p:nvCxnSpPr>
          <p:cNvPr id="3090" name="Google Shape;3090;p193"/>
          <p:cNvCxnSpPr>
            <a:stCxn id="3088" idx="0"/>
          </p:cNvCxnSpPr>
          <p:nvPr/>
        </p:nvCxnSpPr>
        <p:spPr>
          <a:xfrm rot="10800000">
            <a:off x="2362050" y="3638550"/>
            <a:ext cx="588600" cy="457200"/>
          </a:xfrm>
          <a:prstGeom prst="straightConnector1">
            <a:avLst/>
          </a:prstGeom>
          <a:noFill/>
          <a:ln cap="flat" cmpd="sng" w="25400">
            <a:solidFill>
              <a:srgbClr val="000000"/>
            </a:solidFill>
            <a:prstDash val="solid"/>
            <a:round/>
            <a:headEnd len="sm" w="sm" type="none"/>
            <a:tailEnd len="med" w="med" type="stealth"/>
          </a:ln>
        </p:spPr>
      </p:cxnSp>
      <p:cxnSp>
        <p:nvCxnSpPr>
          <p:cNvPr id="3091" name="Google Shape;3091;p193"/>
          <p:cNvCxnSpPr>
            <a:stCxn id="3088" idx="0"/>
          </p:cNvCxnSpPr>
          <p:nvPr/>
        </p:nvCxnSpPr>
        <p:spPr>
          <a:xfrm flipH="1" rot="10800000">
            <a:off x="2950650" y="2495550"/>
            <a:ext cx="249600" cy="1600200"/>
          </a:xfrm>
          <a:prstGeom prst="straightConnector1">
            <a:avLst/>
          </a:prstGeom>
          <a:noFill/>
          <a:ln cap="flat" cmpd="sng" w="25400">
            <a:solidFill>
              <a:srgbClr val="000000"/>
            </a:solidFill>
            <a:prstDash val="solid"/>
            <a:round/>
            <a:headEnd len="sm" w="sm" type="none"/>
            <a:tailEnd len="med" w="med" type="stealth"/>
          </a:ln>
        </p:spPr>
      </p:cxnSp>
      <p:cxnSp>
        <p:nvCxnSpPr>
          <p:cNvPr id="3092" name="Google Shape;3092;p193"/>
          <p:cNvCxnSpPr>
            <a:stCxn id="3088" idx="0"/>
          </p:cNvCxnSpPr>
          <p:nvPr/>
        </p:nvCxnSpPr>
        <p:spPr>
          <a:xfrm flipH="1" rot="10800000">
            <a:off x="2950650" y="3596850"/>
            <a:ext cx="2321700" cy="498900"/>
          </a:xfrm>
          <a:prstGeom prst="straightConnector1">
            <a:avLst/>
          </a:prstGeom>
          <a:noFill/>
          <a:ln cap="flat" cmpd="sng" w="25400">
            <a:solidFill>
              <a:srgbClr val="000000"/>
            </a:solidFill>
            <a:prstDash val="solid"/>
            <a:round/>
            <a:headEnd len="sm" w="sm" type="none"/>
            <a:tailEnd len="med" w="med" type="stealth"/>
          </a:ln>
        </p:spPr>
      </p:cxnSp>
      <p:cxnSp>
        <p:nvCxnSpPr>
          <p:cNvPr id="3093" name="Google Shape;3093;p193"/>
          <p:cNvCxnSpPr>
            <a:stCxn id="3089" idx="2"/>
          </p:cNvCxnSpPr>
          <p:nvPr/>
        </p:nvCxnSpPr>
        <p:spPr>
          <a:xfrm flipH="1">
            <a:off x="2514450" y="1219350"/>
            <a:ext cx="1136400" cy="666600"/>
          </a:xfrm>
          <a:prstGeom prst="straightConnector1">
            <a:avLst/>
          </a:prstGeom>
          <a:noFill/>
          <a:ln cap="flat" cmpd="sng" w="25400">
            <a:solidFill>
              <a:srgbClr val="000000"/>
            </a:solidFill>
            <a:prstDash val="solid"/>
            <a:round/>
            <a:headEnd len="sm" w="sm" type="none"/>
            <a:tailEnd len="med" w="med" type="stealth"/>
          </a:ln>
        </p:spPr>
      </p:cxnSp>
      <p:cxnSp>
        <p:nvCxnSpPr>
          <p:cNvPr id="3094" name="Google Shape;3094;p193"/>
          <p:cNvCxnSpPr>
            <a:stCxn id="3089" idx="2"/>
          </p:cNvCxnSpPr>
          <p:nvPr/>
        </p:nvCxnSpPr>
        <p:spPr>
          <a:xfrm>
            <a:off x="3650850" y="1219350"/>
            <a:ext cx="1606800" cy="285600"/>
          </a:xfrm>
          <a:prstGeom prst="straightConnector1">
            <a:avLst/>
          </a:prstGeom>
          <a:noFill/>
          <a:ln cap="flat" cmpd="sng" w="25400">
            <a:solidFill>
              <a:srgbClr val="000000"/>
            </a:solidFill>
            <a:prstDash val="solid"/>
            <a:round/>
            <a:headEnd len="sm" w="sm" type="none"/>
            <a:tailEnd len="med" w="med" type="stealth"/>
          </a:ln>
        </p:spPr>
      </p:cxnSp>
      <p:sp>
        <p:nvSpPr>
          <p:cNvPr id="3095" name="Google Shape;3095;p193"/>
          <p:cNvSpPr txBox="1"/>
          <p:nvPr/>
        </p:nvSpPr>
        <p:spPr>
          <a:xfrm>
            <a:off x="5550971" y="2064543"/>
            <a:ext cx="10668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Add/remove</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table entries</a:t>
            </a:r>
            <a:endParaRPr/>
          </a:p>
        </p:txBody>
      </p:sp>
      <p:sp>
        <p:nvSpPr>
          <p:cNvPr id="3096" name="Google Shape;3096;p193"/>
          <p:cNvSpPr txBox="1"/>
          <p:nvPr/>
        </p:nvSpPr>
        <p:spPr>
          <a:xfrm>
            <a:off x="6992692" y="2322302"/>
            <a:ext cx="12717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97" name="Google Shape;3097;p193"/>
          <p:cNvSpPr/>
          <p:nvPr/>
        </p:nvSpPr>
        <p:spPr>
          <a:xfrm>
            <a:off x="7391330" y="2612434"/>
            <a:ext cx="993600" cy="2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CPU port</a:t>
            </a:r>
            <a:endParaRPr/>
          </a:p>
        </p:txBody>
      </p:sp>
      <p:sp>
        <p:nvSpPr>
          <p:cNvPr id="3098" name="Google Shape;3098;p193"/>
          <p:cNvSpPr/>
          <p:nvPr/>
        </p:nvSpPr>
        <p:spPr>
          <a:xfrm>
            <a:off x="7590752" y="1997289"/>
            <a:ext cx="228600" cy="609600"/>
          </a:xfrm>
          <a:prstGeom prst="upDownArrow">
            <a:avLst>
              <a:gd fmla="val 50000" name="adj1"/>
              <a:gd fmla="val 50000" name="adj2"/>
            </a:avLst>
          </a:prstGeom>
          <a:solidFill>
            <a:srgbClr val="666666"/>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99" name="Google Shape;3099;p193"/>
          <p:cNvSpPr txBox="1"/>
          <p:nvPr/>
        </p:nvSpPr>
        <p:spPr>
          <a:xfrm>
            <a:off x="7761000" y="2037850"/>
            <a:ext cx="12306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Packet-in/out</a:t>
            </a:r>
            <a:endParaRPr/>
          </a:p>
        </p:txBody>
      </p:sp>
      <p:sp>
        <p:nvSpPr>
          <p:cNvPr id="3100" name="Google Shape;3100;p193"/>
          <p:cNvSpPr txBox="1"/>
          <p:nvPr/>
        </p:nvSpPr>
        <p:spPr>
          <a:xfrm>
            <a:off x="6808377" y="2093689"/>
            <a:ext cx="7620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Extern</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control</a:t>
            </a:r>
            <a:endParaRPr/>
          </a:p>
        </p:txBody>
      </p:sp>
      <p:grpSp>
        <p:nvGrpSpPr>
          <p:cNvPr id="3101" name="Google Shape;3101;p193"/>
          <p:cNvGrpSpPr/>
          <p:nvPr/>
        </p:nvGrpSpPr>
        <p:grpSpPr>
          <a:xfrm>
            <a:off x="5105384" y="1883101"/>
            <a:ext cx="3722418" cy="2913349"/>
            <a:chOff x="4899300" y="1950424"/>
            <a:chExt cx="3939900" cy="2913349"/>
          </a:xfrm>
        </p:grpSpPr>
        <p:sp>
          <p:nvSpPr>
            <p:cNvPr id="3102" name="Google Shape;3102;p193"/>
            <p:cNvSpPr/>
            <p:nvPr/>
          </p:nvSpPr>
          <p:spPr>
            <a:xfrm>
              <a:off x="4899300" y="1950424"/>
              <a:ext cx="3939900" cy="1066800"/>
            </a:xfrm>
            <a:prstGeom prst="rect">
              <a:avLst/>
            </a:prstGeom>
            <a:solidFill>
              <a:srgbClr val="FF0000">
                <a:alpha val="11764"/>
              </a:srgbClr>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193"/>
            <p:cNvSpPr txBox="1"/>
            <p:nvPr/>
          </p:nvSpPr>
          <p:spPr>
            <a:xfrm>
              <a:off x="5475444" y="3949373"/>
              <a:ext cx="2996100" cy="91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2400"/>
                <a:buFont typeface="Arial"/>
                <a:buNone/>
              </a:pPr>
              <a:r>
                <a:rPr b="1" i="0" lang="en-US" sz="2400" u="none" cap="none" strike="noStrike">
                  <a:solidFill>
                    <a:srgbClr val="FF0000"/>
                  </a:solidFill>
                  <a:latin typeface="Arial"/>
                  <a:ea typeface="Arial"/>
                  <a:cs typeface="Arial"/>
                  <a:sym typeface="Arial"/>
                </a:rPr>
                <a:t>Focus of this session</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1"/>
                                        </p:tgtEl>
                                        <p:attrNameLst>
                                          <p:attrName>style.visibility</p:attrName>
                                        </p:attrNameLst>
                                      </p:cBhvr>
                                      <p:to>
                                        <p:strVal val="visible"/>
                                      </p:to>
                                    </p:set>
                                    <p:animEffect filter="fade" transition="in">
                                      <p:cBhvr>
                                        <p:cTn dur="500"/>
                                        <p:tgtEl>
                                          <p:spTgt spid="3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8" name="Shape 3108"/>
        <p:cNvGrpSpPr/>
        <p:nvPr/>
      </p:nvGrpSpPr>
      <p:grpSpPr>
        <a:xfrm>
          <a:off x="0" y="0"/>
          <a:ext cx="0" cy="0"/>
          <a:chOff x="0" y="0"/>
          <a:chExt cx="0" cy="0"/>
        </a:xfrm>
      </p:grpSpPr>
      <p:sp>
        <p:nvSpPr>
          <p:cNvPr id="3109" name="Google Shape;3109;p19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Existing approaches to runtime control</a:t>
            </a:r>
            <a:endParaRPr/>
          </a:p>
        </p:txBody>
      </p:sp>
      <p:sp>
        <p:nvSpPr>
          <p:cNvPr id="3110" name="Google Shape;3110;p194"/>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P4 compiler auto-generated runtime APIs</a:t>
            </a:r>
            <a:endParaRPr/>
          </a:p>
          <a:p>
            <a:pPr indent="-342900" lvl="1" marL="914400" marR="0" rtl="0" algn="l">
              <a:lnSpc>
                <a:spcPct val="100000"/>
              </a:lnSpc>
              <a:spcBef>
                <a:spcPts val="0"/>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Program-dependent -- hard to provision new P4 program without restarting the control plane!</a:t>
            </a:r>
            <a:endParaRPr/>
          </a:p>
          <a:p>
            <a:pPr indent="0" lvl="0" marL="0" marR="0" rtl="0" algn="l">
              <a:lnSpc>
                <a:spcPct val="100000"/>
              </a:lnSpc>
              <a:spcBef>
                <a:spcPts val="56"/>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a:p>
            <a:pPr indent="-361950" lvl="0" marL="457200" marR="0" rtl="0" algn="l">
              <a:lnSpc>
                <a:spcPct val="100000"/>
              </a:lnSpc>
              <a:spcBef>
                <a:spcPts val="75"/>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BMv2 CLI</a:t>
            </a:r>
            <a:endParaRPr/>
          </a:p>
          <a:p>
            <a:pPr indent="-342900" lvl="1" marL="914400" marR="0" rtl="0" algn="l">
              <a:lnSpc>
                <a:spcPct val="100000"/>
              </a:lnSpc>
              <a:spcBef>
                <a:spcPts val="0"/>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Program-independent, but target-specific -- control plane not portable!</a:t>
            </a:r>
            <a:endParaRPr/>
          </a:p>
          <a:p>
            <a:pPr indent="0" lvl="0" marL="0" marR="0" rtl="0" algn="l">
              <a:lnSpc>
                <a:spcPct val="100000"/>
              </a:lnSpc>
              <a:spcBef>
                <a:spcPts val="56"/>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a:p>
            <a:pPr indent="-361950" lvl="0" marL="457200" marR="0" rtl="0" algn="l">
              <a:lnSpc>
                <a:spcPct val="100000"/>
              </a:lnSpc>
              <a:spcBef>
                <a:spcPts val="75"/>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OpenFlow</a:t>
            </a:r>
            <a:endParaRPr/>
          </a:p>
          <a:p>
            <a:pPr indent="-342900" lvl="1" marL="914400" marR="0" rtl="0" algn="l">
              <a:lnSpc>
                <a:spcPct val="100000"/>
              </a:lnSpc>
              <a:spcBef>
                <a:spcPts val="0"/>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Target-independent, but protocol-dependent -- protocol headers and actions baked in the specification!</a:t>
            </a:r>
            <a:endParaRPr/>
          </a:p>
          <a:p>
            <a:pPr indent="0" lvl="0" marL="0" marR="0" rtl="0" algn="l">
              <a:lnSpc>
                <a:spcPct val="100000"/>
              </a:lnSpc>
              <a:spcBef>
                <a:spcPts val="56"/>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a:p>
            <a:pPr indent="-361950" lvl="0" marL="457200" marR="0" rtl="0" algn="l">
              <a:lnSpc>
                <a:spcPct val="100000"/>
              </a:lnSpc>
              <a:spcBef>
                <a:spcPts val="75"/>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OCP Switch Abstraction Interface (SAI)</a:t>
            </a:r>
            <a:endParaRPr/>
          </a:p>
          <a:p>
            <a:pPr indent="-342900" lvl="1" marL="914400" marR="0" rtl="0" algn="l">
              <a:lnSpc>
                <a:spcPct val="100000"/>
              </a:lnSpc>
              <a:spcBef>
                <a:spcPts val="0"/>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Target-independent, but protocol-dependent</a:t>
            </a:r>
            <a:endParaRPr/>
          </a:p>
        </p:txBody>
      </p:sp>
      <p:sp>
        <p:nvSpPr>
          <p:cNvPr id="3111" name="Google Shape;3111;p19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6" name="Shape 3116"/>
        <p:cNvGrpSpPr/>
        <p:nvPr/>
      </p:nvGrpSpPr>
      <p:grpSpPr>
        <a:xfrm>
          <a:off x="0" y="0"/>
          <a:ext cx="0" cy="0"/>
          <a:chOff x="0" y="0"/>
          <a:chExt cx="0" cy="0"/>
        </a:xfrm>
      </p:grpSpPr>
      <p:sp>
        <p:nvSpPr>
          <p:cNvPr id="3117" name="Google Shape;3117;p195"/>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Why do we need another data plane control API?</a:t>
            </a:r>
            <a:endParaRPr/>
          </a:p>
        </p:txBody>
      </p:sp>
      <p:sp>
        <p:nvSpPr>
          <p:cNvPr id="3118" name="Google Shape;3118;p195"/>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sz="825">
                <a:solidFill>
                  <a:srgbClr val="888888"/>
                </a:solidFill>
              </a:rPr>
              <a:t>‹#›</a:t>
            </a:fld>
            <a:endParaRPr sz="825">
              <a:solidFill>
                <a:srgbClr val="888888"/>
              </a:solidFill>
            </a:endParaRPr>
          </a:p>
        </p:txBody>
      </p:sp>
      <p:pic>
        <p:nvPicPr>
          <p:cNvPr id="3119" name="Google Shape;3119;p195"/>
          <p:cNvPicPr preferRelativeResize="0"/>
          <p:nvPr/>
        </p:nvPicPr>
        <p:blipFill>
          <a:blip r:embed="rId3">
            <a:alphaModFix/>
          </a:blip>
          <a:stretch>
            <a:fillRect/>
          </a:stretch>
        </p:blipFill>
        <p:spPr>
          <a:xfrm>
            <a:off x="1381050" y="812300"/>
            <a:ext cx="6381875" cy="3612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4" name="Shape 3124"/>
        <p:cNvGrpSpPr/>
        <p:nvPr/>
      </p:nvGrpSpPr>
      <p:grpSpPr>
        <a:xfrm>
          <a:off x="0" y="0"/>
          <a:ext cx="0" cy="0"/>
          <a:chOff x="0" y="0"/>
          <a:chExt cx="0" cy="0"/>
        </a:xfrm>
      </p:grpSpPr>
      <p:sp>
        <p:nvSpPr>
          <p:cNvPr id="3125" name="Google Shape;3125;p19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Properties of a runtime control API</a:t>
            </a:r>
            <a:endParaRPr/>
          </a:p>
        </p:txBody>
      </p:sp>
      <p:sp>
        <p:nvSpPr>
          <p:cNvPr id="3126" name="Google Shape;3126;p19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graphicFrame>
        <p:nvGraphicFramePr>
          <p:cNvPr id="3127" name="Google Shape;3127;p196"/>
          <p:cNvGraphicFramePr/>
          <p:nvPr/>
        </p:nvGraphicFramePr>
        <p:xfrm>
          <a:off x="1444050" y="1016700"/>
          <a:ext cx="3000000" cy="3000000"/>
        </p:xfrm>
        <a:graphic>
          <a:graphicData uri="http://schemas.openxmlformats.org/drawingml/2006/table">
            <a:tbl>
              <a:tblPr>
                <a:noFill/>
                <a:tableStyleId>{CB633647-EF6F-4AA5-9FCA-A79505760883}</a:tableStyleId>
              </a:tblPr>
              <a:tblGrid>
                <a:gridCol w="2085300"/>
                <a:gridCol w="2085300"/>
                <a:gridCol w="2085300"/>
              </a:tblGrid>
              <a:tr h="581500">
                <a:tc>
                  <a:txBody>
                    <a:bodyPr>
                      <a:noAutofit/>
                    </a:bodyPr>
                    <a:lstStyle/>
                    <a:p>
                      <a:pPr indent="0" lvl="0" marL="0" marR="0" rtl="0" algn="l">
                        <a:lnSpc>
                          <a:spcPct val="100000"/>
                        </a:lnSpc>
                        <a:spcBef>
                          <a:spcPts val="0"/>
                        </a:spcBef>
                        <a:spcAft>
                          <a:spcPts val="0"/>
                        </a:spcAft>
                        <a:buClr>
                          <a:srgbClr val="FFFFFF"/>
                        </a:buClr>
                        <a:buSzPts val="1400"/>
                        <a:buFont typeface="Arial"/>
                        <a:buNone/>
                      </a:pPr>
                      <a:r>
                        <a:rPr b="1" lang="en-US" sz="1400" u="none" cap="none" strike="noStrike">
                          <a:solidFill>
                            <a:srgbClr val="FFFFFF"/>
                          </a:solidFill>
                        </a:rPr>
                        <a:t>API</a:t>
                      </a:r>
                      <a:endParaRPr/>
                    </a:p>
                  </a:txBody>
                  <a:tcPr marT="91425" marB="91425" marR="91425" marL="91425" anchor="ctr">
                    <a:solidFill>
                      <a:srgbClr val="666666"/>
                    </a:solidFill>
                  </a:tcPr>
                </a:tc>
                <a:tc>
                  <a:txBody>
                    <a:bodyPr>
                      <a:noAutofit/>
                    </a:bodyPr>
                    <a:lstStyle/>
                    <a:p>
                      <a:pPr indent="0" lvl="0" marL="0" marR="0" rtl="0" algn="ctr">
                        <a:lnSpc>
                          <a:spcPct val="100000"/>
                        </a:lnSpc>
                        <a:spcBef>
                          <a:spcPts val="0"/>
                        </a:spcBef>
                        <a:spcAft>
                          <a:spcPts val="0"/>
                        </a:spcAft>
                        <a:buClr>
                          <a:srgbClr val="FFFFFF"/>
                        </a:buClr>
                        <a:buSzPts val="1400"/>
                        <a:buFont typeface="Arial"/>
                        <a:buNone/>
                      </a:pPr>
                      <a:r>
                        <a:rPr b="1" lang="en-US" sz="1400" u="none" cap="none" strike="noStrike">
                          <a:solidFill>
                            <a:srgbClr val="FFFFFF"/>
                          </a:solidFill>
                        </a:rPr>
                        <a:t>Target-independent</a:t>
                      </a:r>
                      <a:endParaRPr/>
                    </a:p>
                  </a:txBody>
                  <a:tcPr marT="91425" marB="91425" marR="91425" marL="91425" anchor="ctr">
                    <a:solidFill>
                      <a:srgbClr val="666666"/>
                    </a:solidFill>
                  </a:tcPr>
                </a:tc>
                <a:tc>
                  <a:txBody>
                    <a:bodyPr>
                      <a:noAutofit/>
                    </a:bodyPr>
                    <a:lstStyle/>
                    <a:p>
                      <a:pPr indent="0" lvl="0" marL="0" marR="0" rtl="0" algn="ctr">
                        <a:lnSpc>
                          <a:spcPct val="100000"/>
                        </a:lnSpc>
                        <a:spcBef>
                          <a:spcPts val="0"/>
                        </a:spcBef>
                        <a:spcAft>
                          <a:spcPts val="0"/>
                        </a:spcAft>
                        <a:buClr>
                          <a:srgbClr val="FFFFFF"/>
                        </a:buClr>
                        <a:buSzPts val="1400"/>
                        <a:buFont typeface="Arial"/>
                        <a:buNone/>
                      </a:pPr>
                      <a:r>
                        <a:rPr b="1" lang="en-US" sz="1400" u="none" cap="none" strike="noStrike">
                          <a:solidFill>
                            <a:srgbClr val="FFFFFF"/>
                          </a:solidFill>
                        </a:rPr>
                        <a:t>Protocol-independent</a:t>
                      </a:r>
                      <a:endParaRPr/>
                    </a:p>
                  </a:txBody>
                  <a:tcPr marT="91425" marB="91425" marR="91425" marL="91425" anchor="ctr">
                    <a:solidFill>
                      <a:srgbClr val="666666"/>
                    </a:solidFill>
                  </a:tcPr>
                </a:tc>
              </a:tr>
              <a:tr h="581500">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P4 compiler auto-generated</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rgbClr val="008000"/>
                        </a:buClr>
                        <a:buSzPts val="2400"/>
                        <a:buFont typeface="Arial"/>
                        <a:buNone/>
                      </a:pPr>
                      <a:r>
                        <a:rPr lang="en-US" sz="2400" u="none" cap="none" strike="noStrike">
                          <a:solidFill>
                            <a:srgbClr val="008000"/>
                          </a:solidFill>
                        </a:rPr>
                        <a:t>✔</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rgbClr val="CC0000"/>
                          </a:solidFill>
                        </a:rPr>
                        <a:t>✘</a:t>
                      </a:r>
                      <a:endParaRPr/>
                    </a:p>
                  </a:txBody>
                  <a:tcPr marT="91425" marB="91425" marR="91425" marL="91425" anchor="ctr"/>
                </a:tc>
              </a:tr>
              <a:tr h="581500">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BMv2 CLI</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rgbClr val="CC0000"/>
                          </a:solidFill>
                        </a:rPr>
                        <a:t>✘</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rgbClr val="008000"/>
                          </a:solidFill>
                        </a:rPr>
                        <a:t>✔</a:t>
                      </a:r>
                      <a:endParaRPr/>
                    </a:p>
                  </a:txBody>
                  <a:tcPr marT="91425" marB="91425" marR="91425" marL="91425" anchor="ctr"/>
                </a:tc>
              </a:tr>
              <a:tr h="581500">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OpenFlow</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rgbClr val="008000"/>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rgbClr val="CC0000"/>
                          </a:solidFill>
                        </a:rPr>
                        <a:t>✘</a:t>
                      </a:r>
                      <a:endParaRPr/>
                    </a:p>
                  </a:txBody>
                  <a:tcPr marT="91425" marB="91425" marR="91425" marL="91425" anchor="ctr">
                    <a:lnB cap="flat" cmpd="sng" w="9525">
                      <a:solidFill>
                        <a:srgbClr val="9E9E9E"/>
                      </a:solidFill>
                      <a:prstDash val="solid"/>
                      <a:round/>
                      <a:headEnd len="sm" w="sm" type="none"/>
                      <a:tailEnd len="sm" w="sm" type="none"/>
                    </a:lnB>
                  </a:tcPr>
                </a:tc>
              </a:tr>
              <a:tr h="581500">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SAI</a:t>
                      </a:r>
                      <a:endParaRPr/>
                    </a:p>
                  </a:txBody>
                  <a:tcPr marT="91425" marB="91425" marR="91425" marL="91425" anchor="ctr">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8000"/>
                        </a:buClr>
                        <a:buSzPts val="2400"/>
                        <a:buFont typeface="Arial"/>
                        <a:buNone/>
                      </a:pPr>
                      <a:r>
                        <a:rPr lang="en-US" sz="2400" u="none" cap="none" strike="noStrike">
                          <a:solidFill>
                            <a:srgbClr val="008000"/>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CC0000"/>
                        </a:buClr>
                        <a:buSzPts val="2400"/>
                        <a:buFont typeface="Arial"/>
                        <a:buNone/>
                      </a:pPr>
                      <a:r>
                        <a:rPr lang="en-US" sz="2400" u="none" cap="none" strike="noStrike">
                          <a:solidFill>
                            <a:srgbClr val="CC0000"/>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1500">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P4Runtime</a:t>
                      </a:r>
                      <a:endParaRPr/>
                    </a:p>
                  </a:txBody>
                  <a:tcPr marT="91425" marB="91425" marR="91425" marL="91425" anchor="ctr">
                    <a:solidFill>
                      <a:srgbClr val="D9EAD3"/>
                    </a:solidFill>
                  </a:tcP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rgbClr val="008000"/>
                          </a:solidFill>
                        </a:rPr>
                        <a:t>✔</a:t>
                      </a:r>
                      <a:endParaRPr/>
                    </a:p>
                  </a:txBody>
                  <a:tcPr marT="91425" marB="91425" marR="91425" marL="91425" anchor="ctr">
                    <a:lnT cap="flat" cmpd="sng" w="9525">
                      <a:solidFill>
                        <a:srgbClr val="9E9E9E"/>
                      </a:solidFill>
                      <a:prstDash val="solid"/>
                      <a:round/>
                      <a:headEnd len="sm" w="sm" type="none"/>
                      <a:tailEnd len="sm" w="sm" type="none"/>
                    </a:lnT>
                    <a:solidFill>
                      <a:srgbClr val="D9EAD3"/>
                    </a:solidFill>
                  </a:tcP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rgbClr val="008000"/>
                          </a:solidFill>
                        </a:rPr>
                        <a:t>✔</a:t>
                      </a:r>
                      <a:endParaRPr/>
                    </a:p>
                  </a:txBody>
                  <a:tcPr marT="91425" marB="91425" marR="91425" marL="91425" anchor="ctr">
                    <a:lnT cap="flat" cmpd="sng" w="9525">
                      <a:solidFill>
                        <a:srgbClr val="9E9E9E"/>
                      </a:solidFill>
                      <a:prstDash val="solid"/>
                      <a:round/>
                      <a:headEnd len="sm" w="sm" type="none"/>
                      <a:tailEnd len="sm" w="sm" type="none"/>
                    </a:lnT>
                    <a:solidFill>
                      <a:srgbClr val="D9EAD3"/>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134"/>
          <p:cNvSpPr txBox="1"/>
          <p:nvPr>
            <p:ph type="title"/>
          </p:nvPr>
        </p:nvSpPr>
        <p:spPr>
          <a:xfrm>
            <a:off x="1617132" y="590550"/>
            <a:ext cx="7247400" cy="9399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What is Data Plane Programming?</a:t>
            </a:r>
            <a:endParaRPr b="1" i="0" sz="2700" u="none" cap="none" strike="noStrike">
              <a:solidFill>
                <a:schemeClr val="dk1"/>
              </a:solidFill>
              <a:latin typeface="Arial"/>
              <a:ea typeface="Arial"/>
              <a:cs typeface="Arial"/>
              <a:sym typeface="Arial"/>
            </a:endParaRPr>
          </a:p>
        </p:txBody>
      </p:sp>
      <p:sp>
        <p:nvSpPr>
          <p:cNvPr id="864" name="Google Shape;864;p134"/>
          <p:cNvSpPr txBox="1"/>
          <p:nvPr>
            <p:ph idx="1" type="body"/>
          </p:nvPr>
        </p:nvSpPr>
        <p:spPr>
          <a:xfrm>
            <a:off x="2322735" y="1700435"/>
            <a:ext cx="6541800" cy="27093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Why program the Data Plane?</a:t>
            </a:r>
            <a:endParaRPr b="1" i="0" sz="1800" u="none" cap="none" strike="noStrike">
              <a:solidFill>
                <a:schemeClr val="dk1"/>
              </a:solidFill>
              <a:latin typeface="Arial"/>
              <a:ea typeface="Arial"/>
              <a:cs typeface="Arial"/>
              <a:sym typeface="Arial"/>
            </a:endParaRPr>
          </a:p>
        </p:txBody>
      </p:sp>
      <p:sp>
        <p:nvSpPr>
          <p:cNvPr id="865" name="Google Shape;865;p13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2" name="Shape 3132"/>
        <p:cNvGrpSpPr/>
        <p:nvPr/>
      </p:nvGrpSpPr>
      <p:grpSpPr>
        <a:xfrm>
          <a:off x="0" y="0"/>
          <a:ext cx="0" cy="0"/>
          <a:chOff x="0" y="0"/>
          <a:chExt cx="0" cy="0"/>
        </a:xfrm>
      </p:grpSpPr>
      <p:sp>
        <p:nvSpPr>
          <p:cNvPr id="3133" name="Google Shape;3133;p197"/>
          <p:cNvSpPr/>
          <p:nvPr/>
        </p:nvSpPr>
        <p:spPr>
          <a:xfrm>
            <a:off x="6771863" y="1327216"/>
            <a:ext cx="2139300" cy="484500"/>
          </a:xfrm>
          <a:prstGeom prst="rect">
            <a:avLst/>
          </a:prstGeom>
          <a:solidFill>
            <a:srgbClr val="B7B7B7"/>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Control plane</a:t>
            </a:r>
            <a:endParaRPr/>
          </a:p>
        </p:txBody>
      </p:sp>
      <p:sp>
        <p:nvSpPr>
          <p:cNvPr id="3134" name="Google Shape;3134;p19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What is P4Runtime?</a:t>
            </a:r>
            <a:endParaRPr/>
          </a:p>
        </p:txBody>
      </p:sp>
      <p:sp>
        <p:nvSpPr>
          <p:cNvPr id="3135" name="Google Shape;3135;p197"/>
          <p:cNvSpPr txBox="1"/>
          <p:nvPr>
            <p:ph idx="1" type="body"/>
          </p:nvPr>
        </p:nvSpPr>
        <p:spPr>
          <a:xfrm>
            <a:off x="152400" y="742950"/>
            <a:ext cx="5636400" cy="4114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Framework for runtime control of P4 targets</a:t>
            </a:r>
            <a:endParaRPr/>
          </a:p>
          <a:p>
            <a:pPr indent="-317500" lvl="1" marL="914400" marR="0" rtl="0" algn="l">
              <a:lnSpc>
                <a:spcPct val="100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Open-source API + server implementation</a:t>
            </a:r>
            <a:endParaRPr/>
          </a:p>
          <a:p>
            <a:pPr indent="-317500" lvl="2" marL="1371600" marR="0" rtl="0" algn="l">
              <a:lnSpc>
                <a:spcPct val="100000"/>
              </a:lnSpc>
              <a:spcBef>
                <a:spcPts val="0"/>
              </a:spcBef>
              <a:spcAft>
                <a:spcPts val="0"/>
              </a:spcAft>
              <a:buClr>
                <a:srgbClr val="1F1828"/>
              </a:buClr>
              <a:buSzPts val="1400"/>
              <a:buFont typeface="Merriweather Sans"/>
              <a:buChar char="■"/>
            </a:pPr>
            <a:r>
              <a:rPr b="0" i="0" lang="en-US" sz="1400" u="sng" cap="none" strike="noStrike">
                <a:solidFill>
                  <a:schemeClr val="hlink"/>
                </a:solidFill>
                <a:latin typeface="Arial"/>
                <a:ea typeface="Arial"/>
                <a:cs typeface="Arial"/>
                <a:sym typeface="Arial"/>
                <a:hlinkClick r:id="rId3"/>
              </a:rPr>
              <a:t>https://github.com/p4lang/PI</a:t>
            </a:r>
            <a:endParaRPr/>
          </a:p>
          <a:p>
            <a:pPr indent="-317500" lvl="1" marL="914400" marR="0" rtl="0" algn="l">
              <a:lnSpc>
                <a:spcPct val="100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Initial contribution by Google and Barefoot</a:t>
            </a:r>
            <a:endParaRPr/>
          </a:p>
          <a:p>
            <a:pPr indent="0" lvl="0" marL="0" marR="0" rtl="0" algn="l">
              <a:lnSpc>
                <a:spcPct val="100000"/>
              </a:lnSpc>
              <a:spcBef>
                <a:spcPts val="56"/>
              </a:spcBef>
              <a:spcAft>
                <a:spcPts val="0"/>
              </a:spcAft>
              <a:buClr>
                <a:srgbClr val="3F3151"/>
              </a:buClr>
              <a:buSzPts val="2100"/>
              <a:buFont typeface="Merriweather Sans"/>
              <a:buNone/>
            </a:pPr>
            <a:r>
              <a:t/>
            </a:r>
            <a:endParaRPr b="1" i="0" sz="1000" u="none" cap="none" strike="noStrike">
              <a:solidFill>
                <a:schemeClr val="dk1"/>
              </a:solidFill>
              <a:latin typeface="Arial"/>
              <a:ea typeface="Arial"/>
              <a:cs typeface="Arial"/>
              <a:sym typeface="Arial"/>
            </a:endParaRPr>
          </a:p>
          <a:p>
            <a:pPr indent="-342900" lvl="0" marL="457200" marR="0" rtl="0" algn="l">
              <a:lnSpc>
                <a:spcPct val="100000"/>
              </a:lnSpc>
              <a:spcBef>
                <a:spcPts val="75"/>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Work-in-progress by the p4.org API WG</a:t>
            </a:r>
            <a:endParaRPr b="1" i="0" sz="1800" u="none" cap="none" strike="noStrike">
              <a:solidFill>
                <a:schemeClr val="dk1"/>
              </a:solidFill>
              <a:latin typeface="Arial"/>
              <a:ea typeface="Arial"/>
              <a:cs typeface="Arial"/>
              <a:sym typeface="Arial"/>
            </a:endParaRPr>
          </a:p>
          <a:p>
            <a:pPr indent="-317500" lvl="1" marL="914400" marR="0" rtl="0" algn="l">
              <a:lnSpc>
                <a:spcPct val="100000"/>
              </a:lnSpc>
              <a:spcBef>
                <a:spcPts val="75"/>
              </a:spcBef>
              <a:spcAft>
                <a:spcPts val="0"/>
              </a:spcAft>
              <a:buClr>
                <a:srgbClr val="205867"/>
              </a:buClr>
              <a:buSzPts val="1400"/>
              <a:buFont typeface="Merriweather Sans"/>
              <a:buChar char="◦"/>
            </a:pPr>
            <a:r>
              <a:rPr lang="en-US" sz="1400"/>
              <a:t>Draft of version 1.0 available</a:t>
            </a:r>
            <a:endParaRPr sz="1400"/>
          </a:p>
          <a:p>
            <a:pPr indent="0" lvl="0" marL="0" marR="0" rtl="0" algn="l">
              <a:lnSpc>
                <a:spcPct val="100000"/>
              </a:lnSpc>
              <a:spcBef>
                <a:spcPts val="75"/>
              </a:spcBef>
              <a:spcAft>
                <a:spcPts val="0"/>
              </a:spcAft>
              <a:buClr>
                <a:srgbClr val="3F3151"/>
              </a:buClr>
              <a:buSzPts val="2100"/>
              <a:buFont typeface="Merriweather Sans"/>
              <a:buNone/>
            </a:pPr>
            <a:r>
              <a:t/>
            </a:r>
            <a:endParaRPr b="1" i="0" sz="1000" u="none" cap="none" strike="noStrike">
              <a:solidFill>
                <a:schemeClr val="dk1"/>
              </a:solidFill>
              <a:latin typeface="Arial"/>
              <a:ea typeface="Arial"/>
              <a:cs typeface="Arial"/>
              <a:sym typeface="Arial"/>
            </a:endParaRPr>
          </a:p>
          <a:p>
            <a:pPr indent="-342900" lvl="0" marL="457200" marR="0" rtl="0" algn="l">
              <a:lnSpc>
                <a:spcPct val="100000"/>
              </a:lnSpc>
              <a:spcBef>
                <a:spcPts val="15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Protobuf-based API definition</a:t>
            </a:r>
            <a:endParaRPr/>
          </a:p>
          <a:p>
            <a:pPr indent="-317500" lvl="1" marL="914400" marR="0" rtl="0" algn="l">
              <a:lnSpc>
                <a:spcPct val="100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p4runtime.proto</a:t>
            </a:r>
            <a:endParaRPr/>
          </a:p>
          <a:p>
            <a:pPr indent="-317500" lvl="1" marL="914400" marR="0" rtl="0" algn="l">
              <a:lnSpc>
                <a:spcPct val="100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gRPC transport</a:t>
            </a:r>
            <a:endParaRPr/>
          </a:p>
          <a:p>
            <a:pPr indent="0" lvl="0" marL="0" marR="0" rtl="0" algn="l">
              <a:lnSpc>
                <a:spcPct val="100000"/>
              </a:lnSpc>
              <a:spcBef>
                <a:spcPts val="150"/>
              </a:spcBef>
              <a:spcAft>
                <a:spcPts val="0"/>
              </a:spcAft>
              <a:buClr>
                <a:srgbClr val="3F3151"/>
              </a:buClr>
              <a:buSzPts val="2100"/>
              <a:buFont typeface="Merriweather Sans"/>
              <a:buNone/>
            </a:pPr>
            <a:r>
              <a:t/>
            </a:r>
            <a:endParaRPr b="1" i="0" sz="1000" u="none" cap="none" strike="noStrike">
              <a:solidFill>
                <a:schemeClr val="dk1"/>
              </a:solidFill>
              <a:latin typeface="Arial"/>
              <a:ea typeface="Arial"/>
              <a:cs typeface="Arial"/>
              <a:sym typeface="Arial"/>
            </a:endParaRPr>
          </a:p>
          <a:p>
            <a:pPr indent="-342900" lvl="0" marL="457200" marR="0" rtl="0" algn="l">
              <a:lnSpc>
                <a:spcPct val="100000"/>
              </a:lnSpc>
              <a:spcBef>
                <a:spcPts val="75"/>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P4 program-independent</a:t>
            </a:r>
            <a:endParaRPr/>
          </a:p>
          <a:p>
            <a:pPr indent="-317500" lvl="1" marL="914400" marR="0" rtl="0" algn="l">
              <a:lnSpc>
                <a:spcPct val="100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API doesn’t change with the P4 program</a:t>
            </a:r>
            <a:endParaRPr/>
          </a:p>
          <a:p>
            <a:pPr indent="0" lvl="0" marL="0" marR="0" rtl="0" algn="l">
              <a:lnSpc>
                <a:spcPct val="100000"/>
              </a:lnSpc>
              <a:spcBef>
                <a:spcPts val="56"/>
              </a:spcBef>
              <a:spcAft>
                <a:spcPts val="0"/>
              </a:spcAft>
              <a:buClr>
                <a:srgbClr val="3F3151"/>
              </a:buClr>
              <a:buSzPts val="2100"/>
              <a:buFont typeface="Merriweather Sans"/>
              <a:buNone/>
            </a:pPr>
            <a:r>
              <a:t/>
            </a:r>
            <a:endParaRPr b="1" i="0" sz="1000" u="none" cap="none" strike="noStrike">
              <a:solidFill>
                <a:schemeClr val="dk1"/>
              </a:solidFill>
              <a:latin typeface="Arial"/>
              <a:ea typeface="Arial"/>
              <a:cs typeface="Arial"/>
              <a:sym typeface="Arial"/>
            </a:endParaRPr>
          </a:p>
          <a:p>
            <a:pPr indent="-342900" lvl="0" marL="457200" marR="0" rtl="0" algn="l">
              <a:lnSpc>
                <a:spcPct val="100000"/>
              </a:lnSpc>
              <a:spcBef>
                <a:spcPts val="75"/>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Enables field-reconfigurability</a:t>
            </a:r>
            <a:endParaRPr/>
          </a:p>
          <a:p>
            <a:pPr indent="-342900" lvl="1" marL="914400" marR="0" rtl="0" algn="l">
              <a:lnSpc>
                <a:spcPct val="100000"/>
              </a:lnSpc>
              <a:spcBef>
                <a:spcPts val="0"/>
              </a:spcBef>
              <a:spcAft>
                <a:spcPts val="0"/>
              </a:spcAft>
              <a:buClr>
                <a:srgbClr val="205867"/>
              </a:buClr>
              <a:buSzPts val="1800"/>
              <a:buFont typeface="Merriweather Sans"/>
              <a:buChar char="◦"/>
            </a:pPr>
            <a:r>
              <a:rPr b="0" i="0" lang="en-US" sz="1400" u="none" cap="none" strike="noStrike">
                <a:solidFill>
                  <a:schemeClr val="dk1"/>
                </a:solidFill>
                <a:latin typeface="Arial"/>
                <a:ea typeface="Arial"/>
                <a:cs typeface="Arial"/>
                <a:sym typeface="Arial"/>
              </a:rPr>
              <a:t>Ability to push new P4 program without recompiling the software stack of target switches</a:t>
            </a:r>
            <a:endParaRPr/>
          </a:p>
        </p:txBody>
      </p:sp>
      <p:sp>
        <p:nvSpPr>
          <p:cNvPr id="3136" name="Google Shape;3136;p19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cxnSp>
        <p:nvCxnSpPr>
          <p:cNvPr id="3137" name="Google Shape;3137;p197"/>
          <p:cNvCxnSpPr/>
          <p:nvPr/>
        </p:nvCxnSpPr>
        <p:spPr>
          <a:xfrm>
            <a:off x="7033475" y="2566350"/>
            <a:ext cx="1634400" cy="0"/>
          </a:xfrm>
          <a:prstGeom prst="straightConnector1">
            <a:avLst/>
          </a:prstGeom>
          <a:noFill/>
          <a:ln cap="flat" cmpd="sng" w="9525">
            <a:solidFill>
              <a:srgbClr val="000000"/>
            </a:solidFill>
            <a:prstDash val="dash"/>
            <a:miter lim="800000"/>
            <a:headEnd len="sm" w="sm" type="none"/>
            <a:tailEnd len="sm" w="sm" type="none"/>
          </a:ln>
        </p:spPr>
      </p:cxnSp>
      <p:sp>
        <p:nvSpPr>
          <p:cNvPr id="3138" name="Google Shape;3138;p197"/>
          <p:cNvSpPr txBox="1"/>
          <p:nvPr/>
        </p:nvSpPr>
        <p:spPr>
          <a:xfrm>
            <a:off x="6302410" y="2079190"/>
            <a:ext cx="1484100" cy="4845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200"/>
              <a:buFont typeface="Calibri"/>
              <a:buNone/>
            </a:pPr>
            <a:r>
              <a:rPr b="1" i="0" lang="en-US" sz="1200" u="none" cap="none" strike="noStrike">
                <a:solidFill>
                  <a:srgbClr val="000000"/>
                </a:solidFill>
                <a:latin typeface="Calibri"/>
                <a:ea typeface="Calibri"/>
                <a:cs typeface="Calibri"/>
                <a:sym typeface="Calibri"/>
              </a:rPr>
              <a:t>p4runtime.proto</a:t>
            </a:r>
            <a:r>
              <a:rPr b="0" i="0" lang="en-US" sz="1200" u="none" cap="none" strike="noStrike">
                <a:solidFill>
                  <a:srgbClr val="000000"/>
                </a:solidFill>
                <a:latin typeface="Calibri"/>
                <a:ea typeface="Calibri"/>
                <a:cs typeface="Calibri"/>
                <a:sym typeface="Calibri"/>
              </a:rPr>
              <a:t> (API)</a:t>
            </a:r>
            <a:endParaRPr/>
          </a:p>
        </p:txBody>
      </p:sp>
      <p:grpSp>
        <p:nvGrpSpPr>
          <p:cNvPr id="3139" name="Google Shape;3139;p197"/>
          <p:cNvGrpSpPr/>
          <p:nvPr/>
        </p:nvGrpSpPr>
        <p:grpSpPr>
          <a:xfrm>
            <a:off x="6072443" y="2920225"/>
            <a:ext cx="2691391" cy="1602300"/>
            <a:chOff x="6072443" y="2920225"/>
            <a:chExt cx="2691391" cy="1602300"/>
          </a:xfrm>
        </p:grpSpPr>
        <p:sp>
          <p:nvSpPr>
            <p:cNvPr id="3140" name="Google Shape;3140;p197"/>
            <p:cNvSpPr/>
            <p:nvPr/>
          </p:nvSpPr>
          <p:spPr>
            <a:xfrm>
              <a:off x="6676175" y="2920225"/>
              <a:ext cx="2087659" cy="1602300"/>
            </a:xfrm>
            <a:custGeom>
              <a:rect b="b" l="l" r="r" t="t"/>
              <a:pathLst>
                <a:path extrusionOk="0" h="120000" w="120000">
                  <a:moveTo>
                    <a:pt x="119" y="34886"/>
                  </a:moveTo>
                  <a:lnTo>
                    <a:pt x="14834" y="0"/>
                  </a:lnTo>
                  <a:lnTo>
                    <a:pt x="119999" y="0"/>
                  </a:lnTo>
                  <a:lnTo>
                    <a:pt x="119999" y="120000"/>
                  </a:lnTo>
                  <a:lnTo>
                    <a:pt x="14863" y="120000"/>
                  </a:lnTo>
                  <a:lnTo>
                    <a:pt x="0" y="84761"/>
                  </a:lnTo>
                </a:path>
              </a:pathLst>
            </a:custGeom>
            <a:noFill/>
            <a:ln cap="flat" cmpd="sng" w="9525">
              <a:solidFill>
                <a:schemeClr val="dk2"/>
              </a:solidFill>
              <a:prstDash val="dash"/>
              <a:round/>
              <a:headEnd len="sm" w="sm" type="none"/>
              <a:tailEnd len="sm" w="sm" type="none"/>
            </a:ln>
          </p:spPr>
        </p:sp>
        <p:grpSp>
          <p:nvGrpSpPr>
            <p:cNvPr id="3141" name="Google Shape;3141;p197"/>
            <p:cNvGrpSpPr/>
            <p:nvPr/>
          </p:nvGrpSpPr>
          <p:grpSpPr>
            <a:xfrm>
              <a:off x="7298953" y="3734132"/>
              <a:ext cx="1085128" cy="689939"/>
              <a:chOff x="6577615" y="3870898"/>
              <a:chExt cx="1406882" cy="894514"/>
            </a:xfrm>
          </p:grpSpPr>
          <p:pic>
            <p:nvPicPr>
              <p:cNvPr id="3142" name="Google Shape;3142;p197"/>
              <p:cNvPicPr preferRelativeResize="0"/>
              <p:nvPr/>
            </p:nvPicPr>
            <p:blipFill rotWithShape="1">
              <a:blip r:embed="rId4">
                <a:alphaModFix/>
              </a:blip>
              <a:srcRect b="0" l="0" r="0" t="0"/>
              <a:stretch/>
            </p:blipFill>
            <p:spPr>
              <a:xfrm>
                <a:off x="6577615" y="3870898"/>
                <a:ext cx="1406882" cy="894514"/>
              </a:xfrm>
              <a:prstGeom prst="rect">
                <a:avLst/>
              </a:prstGeom>
              <a:noFill/>
              <a:ln>
                <a:noFill/>
              </a:ln>
            </p:spPr>
          </p:pic>
          <p:pic>
            <p:nvPicPr>
              <p:cNvPr descr="p4_logotype_web.png" id="3143" name="Google Shape;3143;p197"/>
              <p:cNvPicPr preferRelativeResize="0"/>
              <p:nvPr/>
            </p:nvPicPr>
            <p:blipFill rotWithShape="1">
              <a:blip r:embed="rId5">
                <a:alphaModFix/>
              </a:blip>
              <a:srcRect b="0" l="0" r="0" t="0"/>
              <a:stretch/>
            </p:blipFill>
            <p:spPr>
              <a:xfrm rot="-1382641">
                <a:off x="7174771" y="4212336"/>
                <a:ext cx="345992" cy="301180"/>
              </a:xfrm>
              <a:prstGeom prst="rect">
                <a:avLst/>
              </a:prstGeom>
              <a:noFill/>
              <a:ln>
                <a:noFill/>
              </a:ln>
            </p:spPr>
          </p:pic>
        </p:grpSp>
        <p:sp>
          <p:nvSpPr>
            <p:cNvPr id="3144" name="Google Shape;3144;p197"/>
            <p:cNvSpPr/>
            <p:nvPr/>
          </p:nvSpPr>
          <p:spPr>
            <a:xfrm>
              <a:off x="7025825" y="2987192"/>
              <a:ext cx="1649700" cy="479700"/>
            </a:xfrm>
            <a:prstGeom prst="rect">
              <a:avLst/>
            </a:prstGeom>
            <a:solidFill>
              <a:srgbClr val="FFD800"/>
            </a:solidFill>
            <a:ln cap="flat" cmpd="sng" w="9525">
              <a:solidFill>
                <a:srgbClr val="21212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Program-independent</a:t>
              </a:r>
              <a:br>
                <a:rPr b="0" i="0" lang="en-US" sz="1200" u="none" cap="none" strike="noStrike">
                  <a:solidFill>
                    <a:srgbClr val="000000"/>
                  </a:solidFill>
                  <a:latin typeface="Calibri"/>
                  <a:ea typeface="Calibri"/>
                  <a:cs typeface="Calibri"/>
                  <a:sym typeface="Calibri"/>
                </a:rPr>
              </a:br>
              <a:r>
                <a:rPr b="0" i="0" lang="en-US" sz="1200" u="none" cap="none" strike="noStrike">
                  <a:solidFill>
                    <a:srgbClr val="000000"/>
                  </a:solidFill>
                  <a:latin typeface="Calibri"/>
                  <a:ea typeface="Calibri"/>
                  <a:cs typeface="Calibri"/>
                  <a:sym typeface="Calibri"/>
                </a:rPr>
                <a:t>server (e.g. gRPC)</a:t>
              </a:r>
              <a:endParaRPr/>
            </a:p>
          </p:txBody>
        </p:sp>
        <p:sp>
          <p:nvSpPr>
            <p:cNvPr id="3145" name="Google Shape;3145;p197"/>
            <p:cNvSpPr/>
            <p:nvPr/>
          </p:nvSpPr>
          <p:spPr>
            <a:xfrm>
              <a:off x="7317275" y="3419095"/>
              <a:ext cx="1066800" cy="197100"/>
            </a:xfrm>
            <a:prstGeom prst="rect">
              <a:avLst/>
            </a:prstGeom>
            <a:solidFill>
              <a:srgbClr val="CCCCCC"/>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Target driver</a:t>
              </a:r>
              <a:endParaRPr/>
            </a:p>
          </p:txBody>
        </p:sp>
        <p:sp>
          <p:nvSpPr>
            <p:cNvPr id="3146" name="Google Shape;3146;p197"/>
            <p:cNvSpPr/>
            <p:nvPr/>
          </p:nvSpPr>
          <p:spPr>
            <a:xfrm>
              <a:off x="7801075" y="3626863"/>
              <a:ext cx="132000" cy="276300"/>
            </a:xfrm>
            <a:prstGeom prst="upDownArrow">
              <a:avLst>
                <a:gd fmla="val 50000" name="adj1"/>
                <a:gd fmla="val 50000" name="adj2"/>
              </a:avLst>
            </a:prstGeom>
            <a:solidFill>
              <a:srgbClr val="0737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p197"/>
            <p:cNvSpPr txBox="1"/>
            <p:nvPr/>
          </p:nvSpPr>
          <p:spPr>
            <a:xfrm>
              <a:off x="6919334" y="4199347"/>
              <a:ext cx="818100" cy="2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P4 target</a:t>
              </a:r>
              <a:endParaRPr/>
            </a:p>
          </p:txBody>
        </p:sp>
        <p:pic>
          <p:nvPicPr>
            <p:cNvPr descr="switch icon.png" id="3148" name="Google Shape;3148;p197"/>
            <p:cNvPicPr preferRelativeResize="0"/>
            <p:nvPr/>
          </p:nvPicPr>
          <p:blipFill rotWithShape="1">
            <a:blip r:embed="rId6">
              <a:alphaModFix/>
            </a:blip>
            <a:srcRect b="24542" l="0" r="0" t="25289"/>
            <a:stretch/>
          </p:blipFill>
          <p:spPr>
            <a:xfrm>
              <a:off x="6072443" y="3442654"/>
              <a:ext cx="894801" cy="580874"/>
            </a:xfrm>
            <a:prstGeom prst="rect">
              <a:avLst/>
            </a:prstGeom>
            <a:noFill/>
            <a:ln>
              <a:noFill/>
            </a:ln>
          </p:spPr>
        </p:pic>
      </p:grpSp>
      <p:sp>
        <p:nvSpPr>
          <p:cNvPr id="3149" name="Google Shape;3149;p197"/>
          <p:cNvSpPr/>
          <p:nvPr/>
        </p:nvSpPr>
        <p:spPr>
          <a:xfrm>
            <a:off x="7762775" y="1820550"/>
            <a:ext cx="157500" cy="1166700"/>
          </a:xfrm>
          <a:prstGeom prst="upDownArrow">
            <a:avLst>
              <a:gd fmla="val 50000" name="adj1"/>
              <a:gd fmla="val 50000" name="adj2"/>
            </a:avLst>
          </a:prstGeom>
          <a:solidFill>
            <a:srgbClr val="0737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4" name="Shape 3154"/>
        <p:cNvGrpSpPr/>
        <p:nvPr/>
      </p:nvGrpSpPr>
      <p:grpSpPr>
        <a:xfrm>
          <a:off x="0" y="0"/>
          <a:ext cx="0" cy="0"/>
          <a:chOff x="0" y="0"/>
          <a:chExt cx="0" cy="0"/>
        </a:xfrm>
      </p:grpSpPr>
      <p:sp>
        <p:nvSpPr>
          <p:cNvPr id="3155" name="Google Shape;3155;p198"/>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Protocol Buffers Basics</a:t>
            </a:r>
            <a:endParaRPr/>
          </a:p>
        </p:txBody>
      </p:sp>
      <p:sp>
        <p:nvSpPr>
          <p:cNvPr id="3156" name="Google Shape;3156;p198"/>
          <p:cNvSpPr txBox="1"/>
          <p:nvPr>
            <p:ph idx="1" type="body"/>
          </p:nvPr>
        </p:nvSpPr>
        <p:spPr>
          <a:xfrm>
            <a:off x="152400" y="742950"/>
            <a:ext cx="4799400" cy="41148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75"/>
              </a:spcBef>
              <a:spcAft>
                <a:spcPts val="0"/>
              </a:spcAft>
              <a:buSzPts val="1800"/>
              <a:buFont typeface="Arial"/>
              <a:buChar char="•"/>
            </a:pPr>
            <a:r>
              <a:rPr b="0" lang="en-US" sz="1800"/>
              <a:t>Language for describing data for serialization in a structured way</a:t>
            </a:r>
            <a:endParaRPr b="0" sz="1800"/>
          </a:p>
          <a:p>
            <a:pPr indent="-342900" lvl="0" marL="457200" rtl="0" algn="l">
              <a:lnSpc>
                <a:spcPct val="100000"/>
              </a:lnSpc>
              <a:spcBef>
                <a:spcPts val="1000"/>
              </a:spcBef>
              <a:spcAft>
                <a:spcPts val="0"/>
              </a:spcAft>
              <a:buSzPts val="1800"/>
              <a:buFont typeface="Arial"/>
              <a:buChar char="•"/>
            </a:pPr>
            <a:r>
              <a:rPr b="0" lang="en-US" sz="1800"/>
              <a:t>Common binary wire-format</a:t>
            </a:r>
            <a:endParaRPr b="0" sz="1800"/>
          </a:p>
          <a:p>
            <a:pPr indent="-342900" lvl="0" marL="457200" rtl="0" algn="l">
              <a:lnSpc>
                <a:spcPct val="100000"/>
              </a:lnSpc>
              <a:spcBef>
                <a:spcPts val="1000"/>
              </a:spcBef>
              <a:spcAft>
                <a:spcPts val="0"/>
              </a:spcAft>
              <a:buSzPts val="1800"/>
              <a:buFont typeface="Arial"/>
              <a:buChar char="•"/>
            </a:pPr>
            <a:r>
              <a:rPr b="0" lang="en-US" sz="1800"/>
              <a:t>Language-neutral</a:t>
            </a:r>
            <a:endParaRPr b="0" sz="1800"/>
          </a:p>
          <a:p>
            <a:pPr indent="-330200" lvl="1" marL="914400" rtl="0" algn="l">
              <a:lnSpc>
                <a:spcPct val="100000"/>
              </a:lnSpc>
              <a:spcBef>
                <a:spcPts val="56"/>
              </a:spcBef>
              <a:spcAft>
                <a:spcPts val="0"/>
              </a:spcAft>
              <a:buSzPts val="1600"/>
              <a:buChar char="◦"/>
            </a:pPr>
            <a:r>
              <a:rPr b="0" lang="en-US" sz="1600"/>
              <a:t>Code generators for: </a:t>
            </a:r>
            <a:r>
              <a:rPr b="0" i="1" lang="en-US" sz="1600"/>
              <a:t>Action Script, C, </a:t>
            </a:r>
            <a:r>
              <a:rPr i="1" lang="en-US" sz="1600"/>
              <a:t>C++,</a:t>
            </a:r>
            <a:r>
              <a:rPr b="0" i="1" lang="en-US" sz="1600"/>
              <a:t> C#, Clojure, Lisp, D, Dart, Erlang, Go, Haskell, </a:t>
            </a:r>
            <a:r>
              <a:rPr i="1" lang="en-US" sz="1600"/>
              <a:t>Java</a:t>
            </a:r>
            <a:r>
              <a:rPr b="0" i="1" lang="en-US" sz="1600"/>
              <a:t>, Javascript, Lua, Objective C, OCaml, Perl, PHP, </a:t>
            </a:r>
            <a:r>
              <a:rPr i="1" lang="en-US" sz="1600"/>
              <a:t>Python</a:t>
            </a:r>
            <a:r>
              <a:rPr b="0" i="1" lang="en-US" sz="1600"/>
              <a:t>, Ruby, Rust, Scala, Swift, Visual Basic,</a:t>
            </a:r>
            <a:r>
              <a:rPr b="0" lang="en-US" sz="1600"/>
              <a:t> ...</a:t>
            </a:r>
            <a:endParaRPr b="0" sz="1600"/>
          </a:p>
          <a:p>
            <a:pPr indent="-342900" lvl="0" marL="457200" rtl="0" algn="l">
              <a:lnSpc>
                <a:spcPct val="100000"/>
              </a:lnSpc>
              <a:spcBef>
                <a:spcPts val="1000"/>
              </a:spcBef>
              <a:spcAft>
                <a:spcPts val="0"/>
              </a:spcAft>
              <a:buSzPts val="1800"/>
              <a:buFont typeface="Arial"/>
              <a:buChar char="•"/>
            </a:pPr>
            <a:r>
              <a:rPr b="0" lang="en-US" sz="1800"/>
              <a:t>Platform-neutral</a:t>
            </a:r>
            <a:endParaRPr b="0" sz="1800"/>
          </a:p>
          <a:p>
            <a:pPr indent="-342900" lvl="0" marL="457200" rtl="0" algn="l">
              <a:lnSpc>
                <a:spcPct val="100000"/>
              </a:lnSpc>
              <a:spcBef>
                <a:spcPts val="1000"/>
              </a:spcBef>
              <a:spcAft>
                <a:spcPts val="0"/>
              </a:spcAft>
              <a:buSzPts val="1800"/>
              <a:buFont typeface="Arial"/>
              <a:buChar char="•"/>
            </a:pPr>
            <a:r>
              <a:rPr b="0" lang="en-US" sz="1800"/>
              <a:t>Extensible and backwards compatible</a:t>
            </a:r>
            <a:endParaRPr b="0" sz="1800"/>
          </a:p>
          <a:p>
            <a:pPr indent="-342900" lvl="0" marL="457200" rtl="0" algn="l">
              <a:lnSpc>
                <a:spcPct val="100000"/>
              </a:lnSpc>
              <a:spcBef>
                <a:spcPts val="1000"/>
              </a:spcBef>
              <a:spcAft>
                <a:spcPts val="1000"/>
              </a:spcAft>
              <a:buSzPts val="1800"/>
              <a:buFont typeface="Arial"/>
              <a:buChar char="•"/>
            </a:pPr>
            <a:r>
              <a:rPr b="0" lang="en-US" sz="1800"/>
              <a:t>Strongly typed</a:t>
            </a:r>
            <a:endParaRPr b="0" sz="1800"/>
          </a:p>
        </p:txBody>
      </p:sp>
      <p:sp>
        <p:nvSpPr>
          <p:cNvPr id="3157" name="Google Shape;3157;p198"/>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158" name="Google Shape;3158;p198"/>
          <p:cNvSpPr/>
          <p:nvPr/>
        </p:nvSpPr>
        <p:spPr>
          <a:xfrm>
            <a:off x="5014125" y="759400"/>
            <a:ext cx="3825000" cy="409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76200" marR="76200" rtl="0" algn="l">
              <a:lnSpc>
                <a:spcPct val="100000"/>
              </a:lnSpc>
              <a:spcBef>
                <a:spcPts val="1200"/>
              </a:spcBef>
              <a:spcAft>
                <a:spcPts val="0"/>
              </a:spcAft>
              <a:buNone/>
            </a:pPr>
            <a:r>
              <a:rPr lang="en-US" sz="1200">
                <a:solidFill>
                  <a:srgbClr val="37474F"/>
                </a:solidFill>
                <a:latin typeface="Roboto Mono"/>
                <a:ea typeface="Roboto Mono"/>
                <a:cs typeface="Roboto Mono"/>
                <a:sym typeface="Roboto Mono"/>
              </a:rPr>
              <a:t>syntax = "proto3";</a:t>
            </a:r>
            <a:endParaRPr sz="1200">
              <a:solidFill>
                <a:srgbClr val="37474F"/>
              </a:solidFill>
              <a:latin typeface="Roboto Mono"/>
              <a:ea typeface="Roboto Mono"/>
              <a:cs typeface="Roboto Mono"/>
              <a:sym typeface="Roboto Mono"/>
            </a:endParaRPr>
          </a:p>
          <a:p>
            <a:pPr indent="0" lvl="0" marL="76200" marR="76200" rtl="0" algn="l">
              <a:lnSpc>
                <a:spcPct val="100000"/>
              </a:lnSpc>
              <a:spcBef>
                <a:spcPts val="1200"/>
              </a:spcBef>
              <a:spcAft>
                <a:spcPts val="0"/>
              </a:spcAft>
              <a:buClr>
                <a:schemeClr val="dk1"/>
              </a:buClr>
              <a:buSzPts val="1100"/>
              <a:buFont typeface="Arial"/>
              <a:buNone/>
            </a:pPr>
            <a:r>
              <a:rPr lang="en-US" sz="1200">
                <a:solidFill>
                  <a:srgbClr val="37474F"/>
                </a:solidFill>
                <a:latin typeface="Roboto Mono"/>
                <a:ea typeface="Roboto Mono"/>
                <a:cs typeface="Roboto Mono"/>
                <a:sym typeface="Roboto Mono"/>
              </a:rPr>
              <a:t>message Person {</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string name = 1;</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int32 id = 2;</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string email = 3;</a:t>
            </a:r>
            <a:br>
              <a:rPr lang="en-US" sz="1200">
                <a:solidFill>
                  <a:srgbClr val="37474F"/>
                </a:solidFill>
                <a:latin typeface="Roboto Mono"/>
                <a:ea typeface="Roboto Mono"/>
                <a:cs typeface="Roboto Mono"/>
                <a:sym typeface="Roboto Mono"/>
              </a:rPr>
            </a:b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enum PhoneType {</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MOBILE = 0;</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HOME = 1;</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WORK = 2;</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a:t>
            </a:r>
            <a:br>
              <a:rPr lang="en-US" sz="1200">
                <a:solidFill>
                  <a:srgbClr val="37474F"/>
                </a:solidFill>
                <a:latin typeface="Roboto Mono"/>
                <a:ea typeface="Roboto Mono"/>
                <a:cs typeface="Roboto Mono"/>
                <a:sym typeface="Roboto Mono"/>
              </a:rPr>
            </a:b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message PhoneNumber {</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string number = 1;</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PhoneType type = 2;</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a:t>
            </a:r>
            <a:br>
              <a:rPr lang="en-US" sz="1200">
                <a:solidFill>
                  <a:srgbClr val="37474F"/>
                </a:solidFill>
                <a:latin typeface="Roboto Mono"/>
                <a:ea typeface="Roboto Mono"/>
                <a:cs typeface="Roboto Mono"/>
                <a:sym typeface="Roboto Mono"/>
              </a:rPr>
            </a:b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repeated PhoneNumber phone = 4;</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100000"/>
              </a:lnSpc>
              <a:spcBef>
                <a:spcPts val="120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3" name="Shape 3163"/>
        <p:cNvGrpSpPr/>
        <p:nvPr/>
      </p:nvGrpSpPr>
      <p:grpSpPr>
        <a:xfrm>
          <a:off x="0" y="0"/>
          <a:ext cx="0" cy="0"/>
          <a:chOff x="0" y="0"/>
          <a:chExt cx="0" cy="0"/>
        </a:xfrm>
      </p:grpSpPr>
      <p:sp>
        <p:nvSpPr>
          <p:cNvPr id="3164" name="Google Shape;3164;p199"/>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gRPC Basics</a:t>
            </a:r>
            <a:endParaRPr/>
          </a:p>
        </p:txBody>
      </p:sp>
      <p:sp>
        <p:nvSpPr>
          <p:cNvPr id="3165" name="Google Shape;3165;p199"/>
          <p:cNvSpPr txBox="1"/>
          <p:nvPr>
            <p:ph idx="1" type="body"/>
          </p:nvPr>
        </p:nvSpPr>
        <p:spPr>
          <a:xfrm>
            <a:off x="152400" y="742950"/>
            <a:ext cx="83985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rial"/>
              <a:buChar char="●"/>
            </a:pPr>
            <a:r>
              <a:rPr b="0" lang="en-US" sz="1800"/>
              <a:t>Use Protocol Buffers to define service API and messages</a:t>
            </a:r>
            <a:endParaRPr b="0" sz="1800"/>
          </a:p>
          <a:p>
            <a:pPr indent="-342900" lvl="0" marL="457200" rtl="0" algn="l">
              <a:spcBef>
                <a:spcPts val="1000"/>
              </a:spcBef>
              <a:spcAft>
                <a:spcPts val="0"/>
              </a:spcAft>
              <a:buClr>
                <a:schemeClr val="dk1"/>
              </a:buClr>
              <a:buSzPts val="1800"/>
              <a:buFont typeface="Arial"/>
              <a:buChar char="●"/>
            </a:pPr>
            <a:r>
              <a:rPr b="0" lang="en-US" sz="1800"/>
              <a:t>Automatically generate native stubs in:</a:t>
            </a:r>
            <a:endParaRPr b="0" sz="1800"/>
          </a:p>
          <a:p>
            <a:pPr indent="-342900" lvl="1" marL="914400" rtl="0" algn="l">
              <a:spcBef>
                <a:spcPts val="0"/>
              </a:spcBef>
              <a:spcAft>
                <a:spcPts val="0"/>
              </a:spcAft>
              <a:buClr>
                <a:schemeClr val="dk1"/>
              </a:buClr>
              <a:buSzPts val="1800"/>
              <a:buFont typeface="Arial"/>
              <a:buChar char="○"/>
            </a:pPr>
            <a:r>
              <a:rPr lang="en-US"/>
              <a:t>C / C++</a:t>
            </a:r>
            <a:endParaRPr/>
          </a:p>
          <a:p>
            <a:pPr indent="-342900" lvl="1" marL="914400" rtl="0" algn="l">
              <a:spcBef>
                <a:spcPts val="0"/>
              </a:spcBef>
              <a:spcAft>
                <a:spcPts val="0"/>
              </a:spcAft>
              <a:buClr>
                <a:schemeClr val="dk1"/>
              </a:buClr>
              <a:buSzPts val="1800"/>
              <a:buFont typeface="Arial"/>
              <a:buChar char="○"/>
            </a:pPr>
            <a:r>
              <a:rPr lang="en-US"/>
              <a:t>C#</a:t>
            </a:r>
            <a:endParaRPr/>
          </a:p>
          <a:p>
            <a:pPr indent="-342900" lvl="1" marL="914400" rtl="0" algn="l">
              <a:spcBef>
                <a:spcPts val="0"/>
              </a:spcBef>
              <a:spcAft>
                <a:spcPts val="0"/>
              </a:spcAft>
              <a:buClr>
                <a:schemeClr val="dk1"/>
              </a:buClr>
              <a:buSzPts val="1800"/>
              <a:buFont typeface="Arial"/>
              <a:buChar char="○"/>
            </a:pPr>
            <a:r>
              <a:rPr lang="en-US"/>
              <a:t>Dart</a:t>
            </a:r>
            <a:endParaRPr/>
          </a:p>
          <a:p>
            <a:pPr indent="-342900" lvl="1" marL="914400" rtl="0" algn="l">
              <a:spcBef>
                <a:spcPts val="0"/>
              </a:spcBef>
              <a:spcAft>
                <a:spcPts val="0"/>
              </a:spcAft>
              <a:buClr>
                <a:schemeClr val="dk1"/>
              </a:buClr>
              <a:buSzPts val="1800"/>
              <a:buFont typeface="Arial"/>
              <a:buChar char="○"/>
            </a:pPr>
            <a:r>
              <a:rPr lang="en-US"/>
              <a:t>Go</a:t>
            </a:r>
            <a:endParaRPr/>
          </a:p>
          <a:p>
            <a:pPr indent="-342900" lvl="1" marL="914400" rtl="0" algn="l">
              <a:spcBef>
                <a:spcPts val="0"/>
              </a:spcBef>
              <a:spcAft>
                <a:spcPts val="0"/>
              </a:spcAft>
              <a:buClr>
                <a:schemeClr val="dk1"/>
              </a:buClr>
              <a:buSzPts val="1800"/>
              <a:buFont typeface="Arial"/>
              <a:buChar char="○"/>
            </a:pPr>
            <a:r>
              <a:rPr lang="en-US"/>
              <a:t>Java</a:t>
            </a:r>
            <a:endParaRPr/>
          </a:p>
          <a:p>
            <a:pPr indent="-342900" lvl="1" marL="914400" rtl="0" algn="l">
              <a:spcBef>
                <a:spcPts val="0"/>
              </a:spcBef>
              <a:spcAft>
                <a:spcPts val="0"/>
              </a:spcAft>
              <a:buClr>
                <a:schemeClr val="dk1"/>
              </a:buClr>
              <a:buSzPts val="1800"/>
              <a:buFont typeface="Arial"/>
              <a:buChar char="○"/>
            </a:pPr>
            <a:r>
              <a:rPr lang="en-US"/>
              <a:t>Node.js</a:t>
            </a:r>
            <a:endParaRPr/>
          </a:p>
          <a:p>
            <a:pPr indent="-342900" lvl="1" marL="914400" rtl="0" algn="l">
              <a:spcBef>
                <a:spcPts val="0"/>
              </a:spcBef>
              <a:spcAft>
                <a:spcPts val="0"/>
              </a:spcAft>
              <a:buClr>
                <a:schemeClr val="dk1"/>
              </a:buClr>
              <a:buSzPts val="1800"/>
              <a:buFont typeface="Arial"/>
              <a:buChar char="○"/>
            </a:pPr>
            <a:r>
              <a:rPr lang="en-US"/>
              <a:t>PHP</a:t>
            </a:r>
            <a:endParaRPr/>
          </a:p>
          <a:p>
            <a:pPr indent="-342900" lvl="1" marL="914400" rtl="0" algn="l">
              <a:spcBef>
                <a:spcPts val="0"/>
              </a:spcBef>
              <a:spcAft>
                <a:spcPts val="0"/>
              </a:spcAft>
              <a:buClr>
                <a:schemeClr val="dk1"/>
              </a:buClr>
              <a:buSzPts val="1800"/>
              <a:buFont typeface="Arial"/>
              <a:buChar char="○"/>
            </a:pPr>
            <a:r>
              <a:rPr lang="en-US"/>
              <a:t>Python</a:t>
            </a:r>
            <a:endParaRPr/>
          </a:p>
          <a:p>
            <a:pPr indent="-342900" lvl="1" marL="914400" rtl="0" algn="l">
              <a:spcBef>
                <a:spcPts val="0"/>
              </a:spcBef>
              <a:spcAft>
                <a:spcPts val="0"/>
              </a:spcAft>
              <a:buClr>
                <a:schemeClr val="dk1"/>
              </a:buClr>
              <a:buSzPts val="1800"/>
              <a:buFont typeface="Arial"/>
              <a:buChar char="○"/>
            </a:pPr>
            <a:r>
              <a:rPr lang="en-US"/>
              <a:t>Ruby</a:t>
            </a:r>
            <a:endParaRPr/>
          </a:p>
          <a:p>
            <a:pPr indent="-342900" lvl="0" marL="457200" rtl="0" algn="l">
              <a:spcBef>
                <a:spcPts val="1000"/>
              </a:spcBef>
              <a:spcAft>
                <a:spcPts val="0"/>
              </a:spcAft>
              <a:buClr>
                <a:schemeClr val="dk1"/>
              </a:buClr>
              <a:buSzPts val="1800"/>
              <a:buFont typeface="Arial"/>
              <a:buChar char="●"/>
            </a:pPr>
            <a:r>
              <a:rPr b="0" lang="en-US" sz="1800"/>
              <a:t>Transport over HTTP/2.0 and TLS</a:t>
            </a:r>
            <a:endParaRPr b="0" sz="1800"/>
          </a:p>
          <a:p>
            <a:pPr indent="-342900" lvl="1" marL="914400" rtl="0" algn="l">
              <a:spcBef>
                <a:spcPts val="0"/>
              </a:spcBef>
              <a:spcAft>
                <a:spcPts val="0"/>
              </a:spcAft>
              <a:buClr>
                <a:schemeClr val="dk1"/>
              </a:buClr>
              <a:buSzPts val="1800"/>
              <a:buFont typeface="Arial"/>
              <a:buChar char="○"/>
            </a:pPr>
            <a:r>
              <a:rPr lang="en-US"/>
              <a:t>Efficient single TCP connection implementation that supports bidirectional streaming</a:t>
            </a:r>
            <a:endParaRPr/>
          </a:p>
          <a:p>
            <a:pPr indent="88900" lvl="0" marL="0" rtl="0" algn="l">
              <a:spcBef>
                <a:spcPts val="1000"/>
              </a:spcBef>
              <a:spcAft>
                <a:spcPts val="0"/>
              </a:spcAft>
              <a:buClr>
                <a:schemeClr val="dk1"/>
              </a:buClr>
              <a:buSzPts val="1100"/>
              <a:buFont typeface="Arial"/>
              <a:buNone/>
            </a:pPr>
            <a:r>
              <a:t/>
            </a:r>
            <a:endParaRPr b="0" sz="1800"/>
          </a:p>
          <a:p>
            <a:pPr indent="78741" lvl="0" marL="260348" rtl="0" algn="l">
              <a:spcBef>
                <a:spcPts val="1000"/>
              </a:spcBef>
              <a:spcAft>
                <a:spcPts val="1000"/>
              </a:spcAft>
              <a:buNone/>
            </a:pPr>
            <a:r>
              <a:t/>
            </a:r>
            <a:endParaRPr sz="1800"/>
          </a:p>
        </p:txBody>
      </p:sp>
      <p:sp>
        <p:nvSpPr>
          <p:cNvPr id="3166" name="Google Shape;3166;p199"/>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pic>
        <p:nvPicPr>
          <p:cNvPr id="3167" name="Google Shape;3167;p199"/>
          <p:cNvPicPr preferRelativeResize="0"/>
          <p:nvPr/>
        </p:nvPicPr>
        <p:blipFill>
          <a:blip r:embed="rId3">
            <a:alphaModFix/>
          </a:blip>
          <a:stretch>
            <a:fillRect/>
          </a:stretch>
        </p:blipFill>
        <p:spPr>
          <a:xfrm>
            <a:off x="4376150" y="1597325"/>
            <a:ext cx="4250600" cy="25180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2" name="Shape 3172"/>
        <p:cNvGrpSpPr/>
        <p:nvPr/>
      </p:nvGrpSpPr>
      <p:grpSpPr>
        <a:xfrm>
          <a:off x="0" y="0"/>
          <a:ext cx="0" cy="0"/>
          <a:chOff x="0" y="0"/>
          <a:chExt cx="0" cy="0"/>
        </a:xfrm>
      </p:grpSpPr>
      <p:sp>
        <p:nvSpPr>
          <p:cNvPr id="3173" name="Google Shape;3173;p200"/>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gRPC Service Example</a:t>
            </a:r>
            <a:endParaRPr/>
          </a:p>
        </p:txBody>
      </p:sp>
      <p:sp>
        <p:nvSpPr>
          <p:cNvPr id="3174" name="Google Shape;3174;p200"/>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175" name="Google Shape;3175;p200"/>
          <p:cNvSpPr txBox="1"/>
          <p:nvPr/>
        </p:nvSpPr>
        <p:spPr>
          <a:xfrm>
            <a:off x="900900" y="4423127"/>
            <a:ext cx="73422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More details here: </a:t>
            </a:r>
            <a:r>
              <a:rPr lang="en-US" sz="1800" u="sng">
                <a:solidFill>
                  <a:schemeClr val="hlink"/>
                </a:solidFill>
                <a:hlinkClick r:id="rId3"/>
              </a:rPr>
              <a:t>https://grpc.io/docs/guides/</a:t>
            </a:r>
            <a:r>
              <a:rPr lang="en-US" sz="1800"/>
              <a:t> </a:t>
            </a:r>
            <a:endParaRPr sz="1800"/>
          </a:p>
        </p:txBody>
      </p:sp>
      <p:sp>
        <p:nvSpPr>
          <p:cNvPr id="3176" name="Google Shape;3176;p200"/>
          <p:cNvSpPr txBox="1"/>
          <p:nvPr>
            <p:ph idx="1" type="body"/>
          </p:nvPr>
        </p:nvSpPr>
        <p:spPr>
          <a:xfrm>
            <a:off x="1541100" y="779706"/>
            <a:ext cx="6061800" cy="3661800"/>
          </a:xfrm>
          <a:prstGeom prst="rect">
            <a:avLst/>
          </a:prstGeom>
        </p:spPr>
        <p:txBody>
          <a:bodyPr anchorCtr="0" anchor="t" bIns="91425" lIns="91425" spcFirstLastPara="1" rIns="91425" wrap="square" tIns="91425">
            <a:noAutofit/>
          </a:bodyPr>
          <a:lstStyle/>
          <a:p>
            <a:pPr indent="0" lvl="0" marL="266700" marR="266700" rtl="0" algn="l">
              <a:lnSpc>
                <a:spcPct val="100000"/>
              </a:lnSpc>
              <a:spcBef>
                <a:spcPts val="400"/>
              </a:spcBef>
              <a:spcAft>
                <a:spcPts val="0"/>
              </a:spcAft>
              <a:buClr>
                <a:schemeClr val="dk1"/>
              </a:buClr>
              <a:buSzPts val="1100"/>
              <a:buFont typeface="Arial"/>
              <a:buNone/>
            </a:pPr>
            <a:r>
              <a:rPr lang="en-US" sz="1400">
                <a:solidFill>
                  <a:srgbClr val="880000"/>
                </a:solidFill>
                <a:latin typeface="Consolas"/>
                <a:ea typeface="Consolas"/>
                <a:cs typeface="Consolas"/>
                <a:sym typeface="Consolas"/>
              </a:rPr>
              <a:t>// The greeter service definition.</a:t>
            </a:r>
            <a:br>
              <a:rPr lang="en-US" sz="1400">
                <a:latin typeface="Consolas"/>
                <a:ea typeface="Consolas"/>
                <a:cs typeface="Consolas"/>
                <a:sym typeface="Consolas"/>
              </a:rPr>
            </a:br>
            <a:r>
              <a:rPr lang="en-US" sz="1400">
                <a:latin typeface="Consolas"/>
                <a:ea typeface="Consolas"/>
                <a:cs typeface="Consolas"/>
                <a:sym typeface="Consolas"/>
              </a:rPr>
              <a:t>service </a:t>
            </a:r>
            <a:r>
              <a:rPr lang="en-US" sz="1400">
                <a:solidFill>
                  <a:srgbClr val="660066"/>
                </a:solidFill>
                <a:latin typeface="Consolas"/>
                <a:ea typeface="Consolas"/>
                <a:cs typeface="Consolas"/>
                <a:sym typeface="Consolas"/>
              </a:rPr>
              <a:t>Greeter</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latin typeface="Consolas"/>
                <a:ea typeface="Consolas"/>
                <a:cs typeface="Consolas"/>
                <a:sym typeface="Consolas"/>
              </a:rPr>
              <a:t>  </a:t>
            </a:r>
            <a:r>
              <a:rPr lang="en-US" sz="1400">
                <a:solidFill>
                  <a:srgbClr val="880000"/>
                </a:solidFill>
                <a:latin typeface="Consolas"/>
                <a:ea typeface="Consolas"/>
                <a:cs typeface="Consolas"/>
                <a:sym typeface="Consolas"/>
              </a:rPr>
              <a:t>// Sends a greeting</a:t>
            </a:r>
            <a:br>
              <a:rPr lang="en-US" sz="1400">
                <a:latin typeface="Consolas"/>
                <a:ea typeface="Consolas"/>
                <a:cs typeface="Consolas"/>
                <a:sym typeface="Consolas"/>
              </a:rPr>
            </a:br>
            <a:r>
              <a:rPr lang="en-US" sz="1400">
                <a:latin typeface="Consolas"/>
                <a:ea typeface="Consolas"/>
                <a:cs typeface="Consolas"/>
                <a:sym typeface="Consolas"/>
              </a:rPr>
              <a:t>  rpc </a:t>
            </a:r>
            <a:r>
              <a:rPr lang="en-US" sz="1400">
                <a:solidFill>
                  <a:srgbClr val="660066"/>
                </a:solidFill>
                <a:latin typeface="Consolas"/>
                <a:ea typeface="Consolas"/>
                <a:cs typeface="Consolas"/>
                <a:sym typeface="Consolas"/>
              </a:rPr>
              <a:t>SayHello</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r>
              <a:rPr lang="en-US" sz="1400">
                <a:solidFill>
                  <a:srgbClr val="660066"/>
                </a:solidFill>
                <a:latin typeface="Consolas"/>
                <a:ea typeface="Consolas"/>
                <a:cs typeface="Consolas"/>
                <a:sym typeface="Consolas"/>
              </a:rPr>
              <a:t>HelloRequest</a:t>
            </a:r>
            <a:r>
              <a:rPr lang="en-US" sz="1400">
                <a:solidFill>
                  <a:srgbClr val="666600"/>
                </a:solidFill>
                <a:latin typeface="Consolas"/>
                <a:ea typeface="Consolas"/>
                <a:cs typeface="Consolas"/>
                <a:sym typeface="Consolas"/>
              </a:rPr>
              <a:t>)</a:t>
            </a:r>
            <a:r>
              <a:rPr lang="en-US" sz="1400">
                <a:latin typeface="Consolas"/>
                <a:ea typeface="Consolas"/>
                <a:cs typeface="Consolas"/>
                <a:sym typeface="Consolas"/>
              </a:rPr>
              <a:t> returns </a:t>
            </a:r>
            <a:r>
              <a:rPr lang="en-US" sz="1400">
                <a:solidFill>
                  <a:srgbClr val="666600"/>
                </a:solidFill>
                <a:latin typeface="Consolas"/>
                <a:ea typeface="Consolas"/>
                <a:cs typeface="Consolas"/>
                <a:sym typeface="Consolas"/>
              </a:rPr>
              <a:t>(</a:t>
            </a:r>
            <a:r>
              <a:rPr lang="en-US" sz="1400">
                <a:solidFill>
                  <a:srgbClr val="660066"/>
                </a:solidFill>
                <a:latin typeface="Consolas"/>
                <a:ea typeface="Consolas"/>
                <a:cs typeface="Consolas"/>
                <a:sym typeface="Consolas"/>
              </a:rPr>
              <a:t>HelloReply</a:t>
            </a:r>
            <a:r>
              <a:rPr lang="en-US" sz="1400">
                <a:solidFill>
                  <a:srgbClr val="666600"/>
                </a:solidFill>
                <a:latin typeface="Consolas"/>
                <a:ea typeface="Consolas"/>
                <a:cs typeface="Consolas"/>
                <a:sym typeface="Consolas"/>
              </a:rPr>
              <a:t>)</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br>
              <a:rPr lang="en-US" sz="1400">
                <a:latin typeface="Consolas"/>
                <a:ea typeface="Consolas"/>
                <a:cs typeface="Consolas"/>
                <a:sym typeface="Consolas"/>
              </a:rPr>
            </a:br>
            <a:r>
              <a:rPr lang="en-US" sz="1400">
                <a:solidFill>
                  <a:srgbClr val="880000"/>
                </a:solidFill>
                <a:latin typeface="Consolas"/>
                <a:ea typeface="Consolas"/>
                <a:cs typeface="Consolas"/>
                <a:sym typeface="Consolas"/>
              </a:rPr>
              <a:t>// The request message containing the user's name.</a:t>
            </a:r>
            <a:br>
              <a:rPr lang="en-US" sz="1400">
                <a:latin typeface="Consolas"/>
                <a:ea typeface="Consolas"/>
                <a:cs typeface="Consolas"/>
                <a:sym typeface="Consolas"/>
              </a:rPr>
            </a:br>
            <a:r>
              <a:rPr lang="en-US" sz="1400">
                <a:latin typeface="Consolas"/>
                <a:ea typeface="Consolas"/>
                <a:cs typeface="Consolas"/>
                <a:sym typeface="Consolas"/>
              </a:rPr>
              <a:t>message </a:t>
            </a:r>
            <a:r>
              <a:rPr lang="en-US" sz="1400">
                <a:solidFill>
                  <a:srgbClr val="660066"/>
                </a:solidFill>
                <a:latin typeface="Consolas"/>
                <a:ea typeface="Consolas"/>
                <a:cs typeface="Consolas"/>
                <a:sym typeface="Consolas"/>
              </a:rPr>
              <a:t>HelloRequest</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latin typeface="Consolas"/>
                <a:ea typeface="Consolas"/>
                <a:cs typeface="Consolas"/>
                <a:sym typeface="Consolas"/>
              </a:rPr>
              <a:t>  </a:t>
            </a:r>
            <a:r>
              <a:rPr lang="en-US" sz="1400">
                <a:solidFill>
                  <a:srgbClr val="000088"/>
                </a:solidFill>
                <a:latin typeface="Consolas"/>
                <a:ea typeface="Consolas"/>
                <a:cs typeface="Consolas"/>
                <a:sym typeface="Consolas"/>
              </a:rPr>
              <a:t>string</a:t>
            </a:r>
            <a:r>
              <a:rPr lang="en-US" sz="1400">
                <a:latin typeface="Consolas"/>
                <a:ea typeface="Consolas"/>
                <a:cs typeface="Consolas"/>
                <a:sym typeface="Consolas"/>
              </a:rPr>
              <a:t> name </a:t>
            </a:r>
            <a:r>
              <a:rPr lang="en-US" sz="1400">
                <a:solidFill>
                  <a:srgbClr val="666600"/>
                </a:solidFill>
                <a:latin typeface="Consolas"/>
                <a:ea typeface="Consolas"/>
                <a:cs typeface="Consolas"/>
                <a:sym typeface="Consolas"/>
              </a:rPr>
              <a:t>=</a:t>
            </a:r>
            <a:r>
              <a:rPr lang="en-US" sz="1400">
                <a:latin typeface="Consolas"/>
                <a:ea typeface="Consolas"/>
                <a:cs typeface="Consolas"/>
                <a:sym typeface="Consolas"/>
              </a:rPr>
              <a:t> </a:t>
            </a:r>
            <a:r>
              <a:rPr lang="en-US" sz="1400">
                <a:solidFill>
                  <a:srgbClr val="006666"/>
                </a:solidFill>
                <a:latin typeface="Consolas"/>
                <a:ea typeface="Consolas"/>
                <a:cs typeface="Consolas"/>
                <a:sym typeface="Consolas"/>
              </a:rPr>
              <a:t>1</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br>
              <a:rPr lang="en-US" sz="1400">
                <a:latin typeface="Consolas"/>
                <a:ea typeface="Consolas"/>
                <a:cs typeface="Consolas"/>
                <a:sym typeface="Consolas"/>
              </a:rPr>
            </a:br>
            <a:r>
              <a:rPr lang="en-US" sz="1400">
                <a:solidFill>
                  <a:srgbClr val="880000"/>
                </a:solidFill>
                <a:latin typeface="Consolas"/>
                <a:ea typeface="Consolas"/>
                <a:cs typeface="Consolas"/>
                <a:sym typeface="Consolas"/>
              </a:rPr>
              <a:t>// The response message containing the greetings</a:t>
            </a:r>
            <a:br>
              <a:rPr lang="en-US" sz="1400">
                <a:latin typeface="Consolas"/>
                <a:ea typeface="Consolas"/>
                <a:cs typeface="Consolas"/>
                <a:sym typeface="Consolas"/>
              </a:rPr>
            </a:br>
            <a:r>
              <a:rPr lang="en-US" sz="1400">
                <a:latin typeface="Consolas"/>
                <a:ea typeface="Consolas"/>
                <a:cs typeface="Consolas"/>
                <a:sym typeface="Consolas"/>
              </a:rPr>
              <a:t>message </a:t>
            </a:r>
            <a:r>
              <a:rPr lang="en-US" sz="1400">
                <a:solidFill>
                  <a:srgbClr val="660066"/>
                </a:solidFill>
                <a:latin typeface="Consolas"/>
                <a:ea typeface="Consolas"/>
                <a:cs typeface="Consolas"/>
                <a:sym typeface="Consolas"/>
              </a:rPr>
              <a:t>HelloReply</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latin typeface="Consolas"/>
                <a:ea typeface="Consolas"/>
                <a:cs typeface="Consolas"/>
                <a:sym typeface="Consolas"/>
              </a:rPr>
              <a:t>  </a:t>
            </a:r>
            <a:r>
              <a:rPr lang="en-US" sz="1400">
                <a:solidFill>
                  <a:srgbClr val="000088"/>
                </a:solidFill>
                <a:latin typeface="Consolas"/>
                <a:ea typeface="Consolas"/>
                <a:cs typeface="Consolas"/>
                <a:sym typeface="Consolas"/>
              </a:rPr>
              <a:t>string</a:t>
            </a:r>
            <a:r>
              <a:rPr lang="en-US" sz="1400">
                <a:latin typeface="Consolas"/>
                <a:ea typeface="Consolas"/>
                <a:cs typeface="Consolas"/>
                <a:sym typeface="Consolas"/>
              </a:rPr>
              <a:t> message </a:t>
            </a:r>
            <a:r>
              <a:rPr lang="en-US" sz="1400">
                <a:solidFill>
                  <a:srgbClr val="666600"/>
                </a:solidFill>
                <a:latin typeface="Consolas"/>
                <a:ea typeface="Consolas"/>
                <a:cs typeface="Consolas"/>
                <a:sym typeface="Consolas"/>
              </a:rPr>
              <a:t>=</a:t>
            </a:r>
            <a:r>
              <a:rPr lang="en-US" sz="1400">
                <a:latin typeface="Consolas"/>
                <a:ea typeface="Consolas"/>
                <a:cs typeface="Consolas"/>
                <a:sym typeface="Consolas"/>
              </a:rPr>
              <a:t> </a:t>
            </a:r>
            <a:r>
              <a:rPr lang="en-US" sz="1400">
                <a:solidFill>
                  <a:srgbClr val="006666"/>
                </a:solidFill>
                <a:latin typeface="Consolas"/>
                <a:ea typeface="Consolas"/>
                <a:cs typeface="Consolas"/>
                <a:sym typeface="Consolas"/>
              </a:rPr>
              <a:t>1</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solidFill>
                  <a:srgbClr val="666600"/>
                </a:solidFill>
                <a:latin typeface="Consolas"/>
                <a:ea typeface="Consolas"/>
                <a:cs typeface="Consolas"/>
                <a:sym typeface="Consolas"/>
              </a:rPr>
              <a:t>}</a:t>
            </a:r>
            <a:endParaRPr sz="1400">
              <a:solidFill>
                <a:srgbClr val="666600"/>
              </a:solidFill>
              <a:latin typeface="Consolas"/>
              <a:ea typeface="Consolas"/>
              <a:cs typeface="Consolas"/>
              <a:sym typeface="Consolas"/>
            </a:endParaRPr>
          </a:p>
          <a:p>
            <a:pPr indent="57150" lvl="0" marL="57150" rtl="0" algn="l">
              <a:lnSpc>
                <a:spcPct val="100000"/>
              </a:lnSpc>
              <a:spcBef>
                <a:spcPts val="400"/>
              </a:spcBef>
              <a:spcAft>
                <a:spcPts val="75"/>
              </a:spcAft>
              <a:buNone/>
            </a:pPr>
            <a:r>
              <a:t/>
            </a:r>
            <a:endParaRPr sz="14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0" name="Shape 3180"/>
        <p:cNvGrpSpPr/>
        <p:nvPr/>
      </p:nvGrpSpPr>
      <p:grpSpPr>
        <a:xfrm>
          <a:off x="0" y="0"/>
          <a:ext cx="0" cy="0"/>
          <a:chOff x="0" y="0"/>
          <a:chExt cx="0" cy="0"/>
        </a:xfrm>
      </p:grpSpPr>
      <p:sp>
        <p:nvSpPr>
          <p:cNvPr id="3181" name="Google Shape;3181;p201"/>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P4Runtime Service</a:t>
            </a:r>
            <a:endParaRPr/>
          </a:p>
        </p:txBody>
      </p:sp>
      <p:sp>
        <p:nvSpPr>
          <p:cNvPr id="3182" name="Google Shape;3182;p201"/>
          <p:cNvSpPr txBox="1"/>
          <p:nvPr>
            <p:ph idx="1" type="body"/>
          </p:nvPr>
        </p:nvSpPr>
        <p:spPr>
          <a:xfrm>
            <a:off x="152400" y="742951"/>
            <a:ext cx="8686800" cy="4114800"/>
          </a:xfrm>
          <a:prstGeom prst="rect">
            <a:avLst/>
          </a:prstGeom>
        </p:spPr>
        <p:txBody>
          <a:bodyPr anchorCtr="0" anchor="t" bIns="91425" lIns="91425" spcFirstLastPara="1" rIns="91425" wrap="square" tIns="91425">
            <a:noAutofit/>
          </a:bodyPr>
          <a:lstStyle/>
          <a:p>
            <a:pPr indent="0" lvl="0" marL="0" rtl="0" algn="l">
              <a:spcBef>
                <a:spcPts val="75"/>
              </a:spcBef>
              <a:spcAft>
                <a:spcPts val="0"/>
              </a:spcAft>
              <a:buNone/>
            </a:pPr>
            <a:r>
              <a:rPr lang="en-US"/>
              <a:t>Enables a local or remote entity to load the pipeline/program, send/receive packets, and read and write forwarding table entries, counters, and other chip features.</a:t>
            </a:r>
            <a:endParaRPr/>
          </a:p>
          <a:p>
            <a:pPr indent="0" lvl="0" marL="0" rtl="0" algn="l">
              <a:spcBef>
                <a:spcPts val="75"/>
              </a:spcBef>
              <a:spcAft>
                <a:spcPts val="0"/>
              </a:spcAft>
              <a:buNone/>
            </a:pPr>
            <a:r>
              <a:t/>
            </a:r>
            <a:endParaRPr sz="1400"/>
          </a:p>
          <a:p>
            <a:pPr indent="78741" lvl="0" marL="260348" rtl="0" algn="l">
              <a:lnSpc>
                <a:spcPct val="100000"/>
              </a:lnSpc>
              <a:spcBef>
                <a:spcPts val="75"/>
              </a:spcBef>
              <a:spcAft>
                <a:spcPts val="0"/>
              </a:spcAft>
              <a:buClr>
                <a:schemeClr val="dk1"/>
              </a:buClr>
              <a:buSzPts val="1100"/>
              <a:buFont typeface="Arial"/>
              <a:buNone/>
            </a:pPr>
            <a:r>
              <a:rPr lang="en-US" sz="1600">
                <a:solidFill>
                  <a:srgbClr val="D73A49"/>
                </a:solidFill>
                <a:highlight>
                  <a:schemeClr val="lt1"/>
                </a:highlight>
                <a:latin typeface="Consolas"/>
                <a:ea typeface="Consolas"/>
                <a:cs typeface="Consolas"/>
                <a:sym typeface="Consolas"/>
              </a:rPr>
              <a:t>service</a:t>
            </a:r>
            <a:r>
              <a:rPr lang="en-US" sz="1600">
                <a:solidFill>
                  <a:srgbClr val="24292E"/>
                </a:solidFill>
                <a:highlight>
                  <a:schemeClr val="lt1"/>
                </a:highlight>
                <a:latin typeface="Consolas"/>
                <a:ea typeface="Consolas"/>
                <a:cs typeface="Consolas"/>
                <a:sym typeface="Consolas"/>
              </a:rPr>
              <a:t> </a:t>
            </a:r>
            <a:r>
              <a:rPr lang="en-US" sz="1600">
                <a:solidFill>
                  <a:srgbClr val="6F42C1"/>
                </a:solidFill>
                <a:highlight>
                  <a:schemeClr val="lt1"/>
                </a:highlight>
                <a:latin typeface="Consolas"/>
                <a:ea typeface="Consolas"/>
                <a:cs typeface="Consolas"/>
                <a:sym typeface="Consolas"/>
              </a:rPr>
              <a:t>P4Runtime</a:t>
            </a:r>
            <a:r>
              <a:rPr lang="en-US" sz="1600">
                <a:solidFill>
                  <a:srgbClr val="24292E"/>
                </a:solidFill>
                <a:highlight>
                  <a:schemeClr val="lt1"/>
                </a:highlight>
                <a:latin typeface="Consolas"/>
                <a:ea typeface="Consolas"/>
                <a:cs typeface="Consolas"/>
                <a:sym typeface="Consolas"/>
              </a:rPr>
              <a:t> {</a:t>
            </a:r>
            <a:endParaRPr sz="1600">
              <a:solidFill>
                <a:srgbClr val="6A737D"/>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Write(WriteRequest) returns (WriteResponse) {}</a:t>
            </a:r>
            <a:endParaRPr sz="1600">
              <a:solidFill>
                <a:srgbClr val="6A737D"/>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Read(ReadRequest) returns (stream ReadResponse) {}</a:t>
            </a:r>
            <a:endParaRPr sz="1600">
              <a:solidFill>
                <a:srgbClr val="6A737D"/>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SetForwardingPipelineConfig(SetForwardingPipelineConfigRequest)</a:t>
            </a:r>
            <a:endParaRPr sz="1600">
              <a:solidFill>
                <a:srgbClr val="24292E"/>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returns (SetForwardingPipelineConfigResponse) {}</a:t>
            </a:r>
            <a:endParaRPr sz="1600">
              <a:solidFill>
                <a:srgbClr val="6A737D"/>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GetForwardingPipelineConfig(GetForwardingPipelineConfigRequest)</a:t>
            </a:r>
            <a:endParaRPr sz="1600">
              <a:solidFill>
                <a:srgbClr val="24292E"/>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returns (GetForwardingPipelineConfigResponse) {}</a:t>
            </a:r>
            <a:endParaRPr sz="1600">
              <a:solidFill>
                <a:srgbClr val="6A737D"/>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StreamChannel(stream StreamMessageRequest)</a:t>
            </a:r>
            <a:endParaRPr sz="1600">
              <a:solidFill>
                <a:srgbClr val="24292E"/>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returns (stream StreamMessageResponse) {}</a:t>
            </a:r>
            <a:endParaRPr sz="1600">
              <a:solidFill>
                <a:srgbClr val="24292E"/>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a:t>
            </a:r>
            <a:endParaRPr sz="1600"/>
          </a:p>
          <a:p>
            <a:pPr indent="78741" lvl="0" marL="260348" rtl="0" algn="l">
              <a:lnSpc>
                <a:spcPct val="115000"/>
              </a:lnSpc>
              <a:spcBef>
                <a:spcPts val="75"/>
              </a:spcBef>
              <a:spcAft>
                <a:spcPts val="0"/>
              </a:spcAft>
              <a:buNone/>
            </a:pPr>
            <a:r>
              <a:t/>
            </a:r>
            <a:endParaRPr/>
          </a:p>
        </p:txBody>
      </p:sp>
      <p:sp>
        <p:nvSpPr>
          <p:cNvPr id="3183" name="Google Shape;3183;p201"/>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7" name="Shape 3187"/>
        <p:cNvGrpSpPr/>
        <p:nvPr/>
      </p:nvGrpSpPr>
      <p:grpSpPr>
        <a:xfrm>
          <a:off x="0" y="0"/>
          <a:ext cx="0" cy="0"/>
          <a:chOff x="0" y="0"/>
          <a:chExt cx="0" cy="0"/>
        </a:xfrm>
      </p:grpSpPr>
      <p:sp>
        <p:nvSpPr>
          <p:cNvPr id="3188" name="Google Shape;3188;p202"/>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P4Runtime Service</a:t>
            </a:r>
            <a:endParaRPr/>
          </a:p>
        </p:txBody>
      </p:sp>
      <p:sp>
        <p:nvSpPr>
          <p:cNvPr id="3189" name="Google Shape;3189;p202"/>
          <p:cNvSpPr txBox="1"/>
          <p:nvPr>
            <p:ph idx="1" type="body"/>
          </p:nvPr>
        </p:nvSpPr>
        <p:spPr>
          <a:xfrm>
            <a:off x="152400" y="742951"/>
            <a:ext cx="8686800" cy="4114800"/>
          </a:xfrm>
          <a:prstGeom prst="rect">
            <a:avLst/>
          </a:prstGeom>
        </p:spPr>
        <p:txBody>
          <a:bodyPr anchorCtr="0" anchor="t" bIns="91425" lIns="91425" spcFirstLastPara="1" rIns="91425" wrap="square" tIns="91425">
            <a:noAutofit/>
          </a:bodyPr>
          <a:lstStyle/>
          <a:p>
            <a:pPr indent="78741" lvl="0" marL="260348" rtl="0" algn="l">
              <a:spcBef>
                <a:spcPts val="75"/>
              </a:spcBef>
              <a:spcAft>
                <a:spcPts val="0"/>
              </a:spcAft>
              <a:buClr>
                <a:schemeClr val="dk1"/>
              </a:buClr>
              <a:buSzPts val="1100"/>
              <a:buFont typeface="Arial"/>
              <a:buNone/>
            </a:pPr>
            <a:r>
              <a:t/>
            </a:r>
            <a:endParaRPr sz="1400"/>
          </a:p>
          <a:p>
            <a:pPr indent="78741" lvl="0" marL="260348" rtl="0" algn="l">
              <a:spcBef>
                <a:spcPts val="75"/>
              </a:spcBef>
              <a:spcAft>
                <a:spcPts val="0"/>
              </a:spcAft>
              <a:buClr>
                <a:schemeClr val="dk1"/>
              </a:buClr>
              <a:buSzPts val="1100"/>
              <a:buFont typeface="Arial"/>
              <a:buNone/>
            </a:pPr>
            <a:r>
              <a:rPr lang="en-US"/>
              <a:t>Protobuf Definition:</a:t>
            </a:r>
            <a:endParaRPr/>
          </a:p>
          <a:p>
            <a:pPr indent="78741" lvl="0" marL="260348" rtl="0" algn="l">
              <a:spcBef>
                <a:spcPts val="75"/>
              </a:spcBef>
              <a:spcAft>
                <a:spcPts val="0"/>
              </a:spcAft>
              <a:buClr>
                <a:schemeClr val="dk1"/>
              </a:buClr>
              <a:buSzPts val="1100"/>
              <a:buFont typeface="Arial"/>
              <a:buNone/>
            </a:pPr>
            <a:r>
              <a:rPr b="0" lang="en-US" sz="1800" u="sng">
                <a:solidFill>
                  <a:schemeClr val="hlink"/>
                </a:solidFill>
                <a:hlinkClick r:id="rId3"/>
              </a:rPr>
              <a:t>https://github.com/p4lang/PI/blob/master/proto/p4/v1/p4runtime.proto</a:t>
            </a:r>
            <a:r>
              <a:rPr b="0" lang="en-US" sz="1800"/>
              <a:t> </a:t>
            </a:r>
            <a:endParaRPr b="0" sz="1800"/>
          </a:p>
          <a:p>
            <a:pPr indent="78741" lvl="0" marL="260348" rtl="0" algn="l">
              <a:spcBef>
                <a:spcPts val="75"/>
              </a:spcBef>
              <a:spcAft>
                <a:spcPts val="0"/>
              </a:spcAft>
              <a:buClr>
                <a:schemeClr val="dk1"/>
              </a:buClr>
              <a:buSzPts val="1100"/>
              <a:buFont typeface="Arial"/>
              <a:buNone/>
            </a:pPr>
            <a:r>
              <a:t/>
            </a:r>
            <a:endParaRPr/>
          </a:p>
          <a:p>
            <a:pPr indent="78741" lvl="0" marL="260348" rtl="0" algn="l">
              <a:spcBef>
                <a:spcPts val="75"/>
              </a:spcBef>
              <a:spcAft>
                <a:spcPts val="0"/>
              </a:spcAft>
              <a:buClr>
                <a:schemeClr val="dk1"/>
              </a:buClr>
              <a:buSzPts val="1100"/>
              <a:buFont typeface="Arial"/>
              <a:buNone/>
            </a:pPr>
            <a:r>
              <a:rPr lang="en-US"/>
              <a:t>Service Specification:</a:t>
            </a:r>
            <a:endParaRPr/>
          </a:p>
          <a:p>
            <a:pPr indent="78741" lvl="0" marL="260348" rtl="0" algn="l">
              <a:spcBef>
                <a:spcPts val="75"/>
              </a:spcBef>
              <a:spcAft>
                <a:spcPts val="0"/>
              </a:spcAft>
              <a:buClr>
                <a:schemeClr val="dk1"/>
              </a:buClr>
              <a:buSzPts val="1100"/>
              <a:buFont typeface="Arial"/>
              <a:buNone/>
            </a:pPr>
            <a:r>
              <a:rPr i="1" lang="en-US"/>
              <a:t>Working draft of version 1.0 is available now</a:t>
            </a:r>
            <a:endParaRPr i="1"/>
          </a:p>
          <a:p>
            <a:pPr indent="78741" lvl="0" marL="260348" rtl="0" algn="l">
              <a:spcBef>
                <a:spcPts val="75"/>
              </a:spcBef>
              <a:spcAft>
                <a:spcPts val="0"/>
              </a:spcAft>
              <a:buClr>
                <a:schemeClr val="dk1"/>
              </a:buClr>
              <a:buSzPts val="1100"/>
              <a:buFont typeface="Arial"/>
              <a:buNone/>
            </a:pPr>
            <a:r>
              <a:rPr b="0" lang="en-US" sz="1800" u="sng">
                <a:solidFill>
                  <a:schemeClr val="hlink"/>
                </a:solidFill>
                <a:hlinkClick r:id="rId4"/>
              </a:rPr>
              <a:t>https://p4.org/p4-spec/docs/P4Runtime-v1.0.0.pdf</a:t>
            </a:r>
            <a:r>
              <a:rPr b="0" lang="en-US" sz="1800"/>
              <a:t> </a:t>
            </a:r>
            <a:endParaRPr b="0" sz="1800"/>
          </a:p>
        </p:txBody>
      </p:sp>
      <p:sp>
        <p:nvSpPr>
          <p:cNvPr id="3190" name="Google Shape;3190;p202"/>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4" name="Shape 3194"/>
        <p:cNvGrpSpPr/>
        <p:nvPr/>
      </p:nvGrpSpPr>
      <p:grpSpPr>
        <a:xfrm>
          <a:off x="0" y="0"/>
          <a:ext cx="0" cy="0"/>
          <a:chOff x="0" y="0"/>
          <a:chExt cx="0" cy="0"/>
        </a:xfrm>
      </p:grpSpPr>
      <p:sp>
        <p:nvSpPr>
          <p:cNvPr id="3195" name="Google Shape;3195;p203"/>
          <p:cNvSpPr/>
          <p:nvPr/>
        </p:nvSpPr>
        <p:spPr>
          <a:xfrm>
            <a:off x="4052675" y="785800"/>
            <a:ext cx="4825800" cy="39669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196" name="Google Shape;3196;p203"/>
          <p:cNvSpPr/>
          <p:nvPr/>
        </p:nvSpPr>
        <p:spPr>
          <a:xfrm>
            <a:off x="222250" y="2427825"/>
            <a:ext cx="3444900" cy="23250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000000"/>
              </a:solidFill>
              <a:latin typeface="Source Code Pro"/>
              <a:ea typeface="Source Code Pro"/>
              <a:cs typeface="Source Code Pro"/>
              <a:sym typeface="Source Code Pro"/>
            </a:endParaRPr>
          </a:p>
        </p:txBody>
      </p:sp>
      <p:sp>
        <p:nvSpPr>
          <p:cNvPr id="3197" name="Google Shape;3197;p203"/>
          <p:cNvSpPr/>
          <p:nvPr/>
        </p:nvSpPr>
        <p:spPr>
          <a:xfrm>
            <a:off x="222250" y="785800"/>
            <a:ext cx="3444900" cy="13776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198" name="Google Shape;3198;p203"/>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P4Runtime </a:t>
            </a:r>
            <a:r>
              <a:rPr lang="en-US">
                <a:latin typeface="Consolas"/>
                <a:ea typeface="Consolas"/>
                <a:cs typeface="Consolas"/>
                <a:sym typeface="Consolas"/>
              </a:rPr>
              <a:t>Write</a:t>
            </a:r>
            <a:r>
              <a:rPr lang="en-US"/>
              <a:t> Request</a:t>
            </a:r>
            <a:endParaRPr/>
          </a:p>
        </p:txBody>
      </p:sp>
      <p:sp>
        <p:nvSpPr>
          <p:cNvPr id="3199" name="Google Shape;3199;p203"/>
          <p:cNvSpPr txBox="1"/>
          <p:nvPr/>
        </p:nvSpPr>
        <p:spPr>
          <a:xfrm>
            <a:off x="261700" y="741975"/>
            <a:ext cx="3969300" cy="116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WriteRequest</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uint64 device_id = 1;</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uint64 role_id = 2;</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Uint128 election_id = 3;</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repeated</a:t>
            </a: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Update</a:t>
            </a:r>
            <a:r>
              <a:rPr lang="en-US">
                <a:solidFill>
                  <a:srgbClr val="24292E"/>
                </a:solidFill>
                <a:latin typeface="Consolas"/>
                <a:ea typeface="Consolas"/>
                <a:cs typeface="Consolas"/>
                <a:sym typeface="Consolas"/>
              </a:rPr>
              <a:t> updates = </a:t>
            </a:r>
            <a:r>
              <a:rPr lang="en-US">
                <a:solidFill>
                  <a:srgbClr val="005CC5"/>
                </a:solidFill>
                <a:latin typeface="Consolas"/>
                <a:ea typeface="Consolas"/>
                <a:cs typeface="Consolas"/>
                <a:sym typeface="Consolas"/>
              </a:rPr>
              <a:t>4</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t/>
            </a:r>
            <a:endParaRPr/>
          </a:p>
        </p:txBody>
      </p:sp>
      <p:sp>
        <p:nvSpPr>
          <p:cNvPr id="3200" name="Google Shape;3200;p203"/>
          <p:cNvSpPr txBox="1"/>
          <p:nvPr/>
        </p:nvSpPr>
        <p:spPr>
          <a:xfrm>
            <a:off x="205900" y="2427825"/>
            <a:ext cx="2634000" cy="15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Update</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enum</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Type</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UNSPECIFIED</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0</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INSERT</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1</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MODIFY</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2</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DELETE</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3</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Type type = 1;</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Entity entity = 2;</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t/>
            </a:r>
            <a:endParaRPr/>
          </a:p>
        </p:txBody>
      </p:sp>
      <p:sp>
        <p:nvSpPr>
          <p:cNvPr id="3201" name="Google Shape;3201;p203"/>
          <p:cNvSpPr txBox="1"/>
          <p:nvPr/>
        </p:nvSpPr>
        <p:spPr>
          <a:xfrm>
            <a:off x="4036125" y="741975"/>
            <a:ext cx="5880300" cy="264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Entity</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oneof entity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ExternEntry extern_entry = 1;</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TableEntry table_entry = 2;</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ActionProfileMember</a:t>
            </a:r>
            <a:endParaRPr>
              <a:solidFill>
                <a:srgbClr val="24292E"/>
              </a:solidFill>
              <a:latin typeface="Consolas"/>
              <a:ea typeface="Consolas"/>
              <a:cs typeface="Consolas"/>
              <a:sym typeface="Consolas"/>
            </a:endParaRPr>
          </a:p>
          <a:p>
            <a:pPr indent="457200" lvl="0" marL="457200" rtl="0" algn="l">
              <a:lnSpc>
                <a:spcPct val="100000"/>
              </a:lnSpc>
              <a:spcBef>
                <a:spcPts val="0"/>
              </a:spcBef>
              <a:spcAft>
                <a:spcPts val="0"/>
              </a:spcAft>
              <a:buNone/>
            </a:pPr>
            <a:r>
              <a:rPr lang="en-US">
                <a:solidFill>
                  <a:srgbClr val="24292E"/>
                </a:solidFill>
                <a:latin typeface="Consolas"/>
                <a:ea typeface="Consolas"/>
                <a:cs typeface="Consolas"/>
                <a:sym typeface="Consolas"/>
              </a:rPr>
              <a:t>action_profile_member = 3;</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ActionProfileGroup</a:t>
            </a:r>
            <a:endParaRPr>
              <a:solidFill>
                <a:srgbClr val="24292E"/>
              </a:solidFill>
              <a:latin typeface="Consolas"/>
              <a:ea typeface="Consolas"/>
              <a:cs typeface="Consolas"/>
              <a:sym typeface="Consolas"/>
            </a:endParaRPr>
          </a:p>
          <a:p>
            <a:pPr indent="457200" lvl="0" marL="457200" rtl="0" algn="l">
              <a:lnSpc>
                <a:spcPct val="100000"/>
              </a:lnSpc>
              <a:spcBef>
                <a:spcPts val="0"/>
              </a:spcBef>
              <a:spcAft>
                <a:spcPts val="0"/>
              </a:spcAft>
              <a:buNone/>
            </a:pPr>
            <a:r>
              <a:rPr lang="en-US">
                <a:solidFill>
                  <a:srgbClr val="24292E"/>
                </a:solidFill>
                <a:latin typeface="Consolas"/>
                <a:ea typeface="Consolas"/>
                <a:cs typeface="Consolas"/>
                <a:sym typeface="Consolas"/>
              </a:rPr>
              <a:t>action_profile_group = 4;</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MeterEntry meter_entry = 5;</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DirectMeterEntry direct_meter_entry = 6;</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CounterEntry counter_entry = 7;</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DirectCounterEntry direct_counter_entry = 8;</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PacketReplicationEngineEntry </a:t>
            </a:r>
            <a:endParaRPr>
              <a:solidFill>
                <a:srgbClr val="24292E"/>
              </a:solidFill>
              <a:latin typeface="Consolas"/>
              <a:ea typeface="Consolas"/>
              <a:cs typeface="Consolas"/>
              <a:sym typeface="Consolas"/>
            </a:endParaRPr>
          </a:p>
          <a:p>
            <a:pPr indent="457200" lvl="0" marL="457200" rtl="0" algn="l">
              <a:lnSpc>
                <a:spcPct val="100000"/>
              </a:lnSpc>
              <a:spcBef>
                <a:spcPts val="0"/>
              </a:spcBef>
              <a:spcAft>
                <a:spcPts val="0"/>
              </a:spcAft>
              <a:buNone/>
            </a:pPr>
            <a:r>
              <a:rPr lang="en-US">
                <a:solidFill>
                  <a:srgbClr val="24292E"/>
                </a:solidFill>
                <a:latin typeface="Consolas"/>
                <a:ea typeface="Consolas"/>
                <a:cs typeface="Consolas"/>
                <a:sym typeface="Consolas"/>
              </a:rPr>
              <a:t>packet_replication_engine_entry = 9;</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ValueSetEntry value_set_entry = 10;</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RegisterEntry register_entry = 11;</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t/>
            </a:r>
            <a:endParaRPr/>
          </a:p>
        </p:txBody>
      </p:sp>
      <p:cxnSp>
        <p:nvCxnSpPr>
          <p:cNvPr id="3202" name="Google Shape;3202;p203"/>
          <p:cNvCxnSpPr>
            <a:stCxn id="3200" idx="0"/>
            <a:endCxn id="3199" idx="2"/>
          </p:cNvCxnSpPr>
          <p:nvPr/>
        </p:nvCxnSpPr>
        <p:spPr>
          <a:xfrm rot="-5400000">
            <a:off x="1622500" y="1803825"/>
            <a:ext cx="524400" cy="723600"/>
          </a:xfrm>
          <a:prstGeom prst="bentConnector3">
            <a:avLst>
              <a:gd fmla="val 64199" name="adj1"/>
            </a:avLst>
          </a:prstGeom>
          <a:noFill/>
          <a:ln cap="flat" cmpd="sng" w="28575">
            <a:solidFill>
              <a:srgbClr val="0000FF"/>
            </a:solidFill>
            <a:prstDash val="solid"/>
            <a:round/>
            <a:headEnd len="med" w="med" type="triangle"/>
            <a:tailEnd len="med" w="med" type="none"/>
          </a:ln>
        </p:spPr>
      </p:cxnSp>
      <p:sp>
        <p:nvSpPr>
          <p:cNvPr id="3203" name="Google Shape;3203;p203"/>
          <p:cNvSpPr/>
          <p:nvPr/>
        </p:nvSpPr>
        <p:spPr>
          <a:xfrm>
            <a:off x="2246500" y="973750"/>
            <a:ext cx="1806152" cy="3352947"/>
          </a:xfrm>
          <a:custGeom>
            <a:rect b="b" l="l" r="r" t="t"/>
            <a:pathLst>
              <a:path extrusionOk="0" h="147269" w="61950">
                <a:moveTo>
                  <a:pt x="0" y="147269"/>
                </a:moveTo>
                <a:lnTo>
                  <a:pt x="51563" y="147269"/>
                </a:lnTo>
                <a:lnTo>
                  <a:pt x="51563" y="0"/>
                </a:lnTo>
                <a:lnTo>
                  <a:pt x="61950" y="0"/>
                </a:lnTo>
              </a:path>
            </a:pathLst>
          </a:custGeom>
          <a:noFill/>
          <a:ln cap="flat" cmpd="sng" w="28575">
            <a:solidFill>
              <a:srgbClr val="0000FF"/>
            </a:solidFill>
            <a:prstDash val="solid"/>
            <a:round/>
            <a:headEnd len="med" w="med" type="none"/>
            <a:tailEnd len="med" w="med" type="triangle"/>
          </a:ln>
        </p:spPr>
      </p:sp>
      <p:sp>
        <p:nvSpPr>
          <p:cNvPr id="3204" name="Google Shape;3204;p203"/>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9" name="Shape 3209"/>
        <p:cNvGrpSpPr/>
        <p:nvPr/>
      </p:nvGrpSpPr>
      <p:grpSpPr>
        <a:xfrm>
          <a:off x="0" y="0"/>
          <a:ext cx="0" cy="0"/>
          <a:chOff x="0" y="0"/>
          <a:chExt cx="0" cy="0"/>
        </a:xfrm>
      </p:grpSpPr>
      <p:sp>
        <p:nvSpPr>
          <p:cNvPr id="3210" name="Google Shape;3210;p20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lang="en-US"/>
              <a:t>P4Runtime Table Entry</a:t>
            </a:r>
            <a:endParaRPr/>
          </a:p>
        </p:txBody>
      </p:sp>
      <p:sp>
        <p:nvSpPr>
          <p:cNvPr id="3211" name="Google Shape;3211;p20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212" name="Google Shape;3212;p204"/>
          <p:cNvSpPr txBox="1"/>
          <p:nvPr/>
        </p:nvSpPr>
        <p:spPr>
          <a:xfrm>
            <a:off x="152300" y="4404691"/>
            <a:ext cx="54345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Full protobuf definition:</a:t>
            </a:r>
            <a:br>
              <a:rPr b="0" i="0" lang="en-US" sz="1000" u="none" cap="none" strike="noStrike">
                <a:solidFill>
                  <a:srgbClr val="000000"/>
                </a:solidFill>
                <a:latin typeface="Arial"/>
                <a:ea typeface="Arial"/>
                <a:cs typeface="Arial"/>
                <a:sym typeface="Arial"/>
              </a:rPr>
            </a:br>
            <a:r>
              <a:rPr b="0" i="0" lang="en-US" sz="1000" u="sng" cap="none" strike="noStrike">
                <a:solidFill>
                  <a:schemeClr val="hlink"/>
                </a:solidFill>
                <a:latin typeface="Arial"/>
                <a:ea typeface="Arial"/>
                <a:cs typeface="Arial"/>
                <a:sym typeface="Arial"/>
                <a:hlinkClick r:id="rId3"/>
              </a:rPr>
              <a:t>https://github.com/p4lang/PI/blob/master/proto/p4/p4runtime.proto</a:t>
            </a:r>
            <a:r>
              <a:rPr b="0" i="0" lang="en-US" sz="1000" u="none" cap="none" strike="noStrike">
                <a:solidFill>
                  <a:srgbClr val="000000"/>
                </a:solidFill>
                <a:latin typeface="Arial"/>
                <a:ea typeface="Arial"/>
                <a:cs typeface="Arial"/>
                <a:sym typeface="Arial"/>
              </a:rPr>
              <a:t> </a:t>
            </a:r>
            <a:endParaRPr/>
          </a:p>
        </p:txBody>
      </p:sp>
      <p:sp>
        <p:nvSpPr>
          <p:cNvPr id="3213" name="Google Shape;3213;p204"/>
          <p:cNvSpPr/>
          <p:nvPr/>
        </p:nvSpPr>
        <p:spPr>
          <a:xfrm>
            <a:off x="266650" y="1236575"/>
            <a:ext cx="2601300" cy="13716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100" u="none" cap="none" strike="noStrike">
                <a:solidFill>
                  <a:srgbClr val="008000"/>
                </a:solidFill>
                <a:latin typeface="Source Code Pro"/>
                <a:ea typeface="Source Code Pro"/>
                <a:cs typeface="Source Code Pro"/>
                <a:sym typeface="Source Code Pro"/>
              </a:rPr>
              <a:t>message</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00FF"/>
                </a:solidFill>
                <a:latin typeface="Source Code Pro"/>
                <a:ea typeface="Source Code Pro"/>
                <a:cs typeface="Source Code Pro"/>
                <a:sym typeface="Source Code Pro"/>
              </a:rPr>
              <a:t>TableEntry</a:t>
            </a: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uint32</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table_id</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8000"/>
                </a:solidFill>
                <a:latin typeface="Source Code Pro"/>
                <a:ea typeface="Source Code Pro"/>
                <a:cs typeface="Source Code Pro"/>
                <a:sym typeface="Source Code Pro"/>
              </a:rPr>
              <a:t>repeated</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434343"/>
                </a:solidFill>
                <a:latin typeface="Source Code Pro"/>
                <a:ea typeface="Source Code Pro"/>
                <a:cs typeface="Source Code Pro"/>
                <a:sym typeface="Source Code Pro"/>
              </a:rPr>
              <a:t>FieldMatch</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match</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434343"/>
                </a:solidFill>
                <a:latin typeface="Source Code Pro"/>
                <a:ea typeface="Source Code Pro"/>
                <a:cs typeface="Source Code Pro"/>
                <a:sym typeface="Source Code Pro"/>
              </a:rPr>
              <a:t>Action</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action</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int32</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priority</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666666"/>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214" name="Google Shape;3214;p204"/>
          <p:cNvSpPr/>
          <p:nvPr/>
        </p:nvSpPr>
        <p:spPr>
          <a:xfrm>
            <a:off x="3006476" y="1224388"/>
            <a:ext cx="2389800" cy="31638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100" u="none" cap="none" strike="noStrike">
                <a:solidFill>
                  <a:srgbClr val="008000"/>
                </a:solidFill>
                <a:latin typeface="Source Code Pro"/>
                <a:ea typeface="Source Code Pro"/>
                <a:cs typeface="Source Code Pro"/>
                <a:sym typeface="Source Code Pro"/>
              </a:rPr>
              <a:t>message</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00FF"/>
                </a:solidFill>
                <a:latin typeface="Source Code Pro"/>
                <a:ea typeface="Source Code Pro"/>
                <a:cs typeface="Source Code Pro"/>
                <a:sym typeface="Source Code Pro"/>
              </a:rPr>
              <a:t>FieldMatch</a:t>
            </a: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uint32</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field_id</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8000"/>
                </a:solidFill>
                <a:latin typeface="Source Code Pro"/>
                <a:ea typeface="Source Code Pro"/>
                <a:cs typeface="Source Code Pro"/>
                <a:sym typeface="Source Code Pro"/>
              </a:rPr>
              <a:t>message</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00FF"/>
                </a:solidFill>
                <a:latin typeface="Source Code Pro"/>
                <a:ea typeface="Source Code Pro"/>
                <a:cs typeface="Source Code Pro"/>
                <a:sym typeface="Source Code Pro"/>
              </a:rPr>
              <a:t>Exact</a:t>
            </a: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bytes</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value</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8000"/>
                </a:solidFill>
                <a:latin typeface="Source Code Pro"/>
                <a:ea typeface="Source Code Pro"/>
                <a:cs typeface="Source Code Pro"/>
                <a:sym typeface="Source Code Pro"/>
              </a:rPr>
              <a:t>message</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00FF"/>
                </a:solidFill>
                <a:latin typeface="Source Code Pro"/>
                <a:ea typeface="Source Code Pro"/>
                <a:cs typeface="Source Code Pro"/>
                <a:sym typeface="Source Code Pro"/>
              </a:rPr>
              <a:t>Ternary</a:t>
            </a: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bytes</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value</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bytes</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mask</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666666"/>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8000"/>
                </a:solidFill>
                <a:latin typeface="Source Code Pro"/>
                <a:ea typeface="Source Code Pro"/>
                <a:cs typeface="Source Code Pro"/>
                <a:sym typeface="Source Code Pro"/>
              </a:rPr>
              <a:t>oneof</a:t>
            </a:r>
            <a:r>
              <a:rPr b="0" i="0" lang="en-US" sz="1100" u="none" cap="none" strike="noStrike">
                <a:solidFill>
                  <a:schemeClr val="dk1"/>
                </a:solidFill>
                <a:latin typeface="Source Code Pro"/>
                <a:ea typeface="Source Code Pro"/>
                <a:cs typeface="Source Code Pro"/>
                <a:sym typeface="Source Code Pro"/>
              </a:rPr>
              <a:t> field_match_type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434343"/>
                </a:solidFill>
                <a:latin typeface="Source Code Pro"/>
                <a:ea typeface="Source Code Pro"/>
                <a:cs typeface="Source Code Pro"/>
                <a:sym typeface="Source Code Pro"/>
              </a:rPr>
              <a:t>Exact</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exact</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434343"/>
                </a:solidFill>
                <a:latin typeface="Source Code Pro"/>
                <a:ea typeface="Source Code Pro"/>
                <a:cs typeface="Source Code Pro"/>
                <a:sym typeface="Source Code Pro"/>
              </a:rPr>
              <a:t>Ternary</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ternary</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666666"/>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8000"/>
              </a:solidFill>
              <a:latin typeface="Source Code Pro"/>
              <a:ea typeface="Source Code Pro"/>
              <a:cs typeface="Source Code Pro"/>
              <a:sym typeface="Source Code Pro"/>
            </a:endParaRPr>
          </a:p>
        </p:txBody>
      </p:sp>
      <p:sp>
        <p:nvSpPr>
          <p:cNvPr id="3215" name="Google Shape;3215;p204"/>
          <p:cNvSpPr/>
          <p:nvPr/>
        </p:nvSpPr>
        <p:spPr>
          <a:xfrm>
            <a:off x="266650" y="2795200"/>
            <a:ext cx="2601300" cy="16053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0795"/>
              </a:lnSpc>
              <a:spcBef>
                <a:spcPts val="0"/>
              </a:spcBef>
              <a:spcAft>
                <a:spcPts val="0"/>
              </a:spcAft>
              <a:buClr>
                <a:schemeClr val="dk1"/>
              </a:buClr>
              <a:buSzPts val="1100"/>
              <a:buFont typeface="Arial"/>
              <a:buNone/>
            </a:pPr>
            <a:r>
              <a:rPr b="1" i="0" lang="en-US" sz="1100" u="none" cap="none" strike="noStrike">
                <a:solidFill>
                  <a:srgbClr val="008000"/>
                </a:solidFill>
                <a:latin typeface="Source Code Pro"/>
                <a:ea typeface="Source Code Pro"/>
                <a:cs typeface="Source Code Pro"/>
                <a:sym typeface="Source Code Pro"/>
              </a:rPr>
              <a:t>message</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00FF"/>
                </a:solidFill>
                <a:latin typeface="Source Code Pro"/>
                <a:ea typeface="Source Code Pro"/>
                <a:cs typeface="Source Code Pro"/>
                <a:sym typeface="Source Code Pro"/>
              </a:rPr>
              <a:t>Action</a:t>
            </a: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uint32</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action_id</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8000"/>
                </a:solidFill>
                <a:latin typeface="Source Code Pro"/>
                <a:ea typeface="Source Code Pro"/>
                <a:cs typeface="Source Code Pro"/>
                <a:sym typeface="Source Code Pro"/>
              </a:rPr>
              <a:t>message</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00FF"/>
                </a:solidFill>
                <a:latin typeface="Source Code Pro"/>
                <a:ea typeface="Source Code Pro"/>
                <a:cs typeface="Source Code Pro"/>
                <a:sym typeface="Source Code Pro"/>
              </a:rPr>
              <a:t>Param</a:t>
            </a: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uint32</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param_id</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bytes</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value</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8000"/>
                </a:solidFill>
                <a:latin typeface="Source Code Pro"/>
                <a:ea typeface="Source Code Pro"/>
                <a:cs typeface="Source Code Pro"/>
                <a:sym typeface="Source Code Pro"/>
              </a:rPr>
              <a:t>repeated</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434343"/>
                </a:solidFill>
                <a:latin typeface="Source Code Pro"/>
                <a:ea typeface="Source Code Pro"/>
                <a:cs typeface="Source Code Pro"/>
                <a:sym typeface="Source Code Pro"/>
              </a:rPr>
              <a:t>Param</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params</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D73A49"/>
              </a:solidFill>
              <a:highlight>
                <a:srgbClr val="FFFFFF"/>
              </a:highlight>
              <a:latin typeface="Source Code Pro"/>
              <a:ea typeface="Source Code Pro"/>
              <a:cs typeface="Source Code Pro"/>
              <a:sym typeface="Source Code Pro"/>
            </a:endParaRPr>
          </a:p>
        </p:txBody>
      </p:sp>
      <p:sp>
        <p:nvSpPr>
          <p:cNvPr id="3216" name="Google Shape;3216;p204"/>
          <p:cNvSpPr txBox="1"/>
          <p:nvPr/>
        </p:nvSpPr>
        <p:spPr>
          <a:xfrm>
            <a:off x="266650" y="800095"/>
            <a:ext cx="5985300" cy="36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p4runtime.proto simplified excerpts:</a:t>
            </a:r>
            <a:endParaRPr/>
          </a:p>
        </p:txBody>
      </p:sp>
      <p:sp>
        <p:nvSpPr>
          <p:cNvPr id="3217" name="Google Shape;3217;p204"/>
          <p:cNvSpPr/>
          <p:nvPr/>
        </p:nvSpPr>
        <p:spPr>
          <a:xfrm>
            <a:off x="1334450" y="1953500"/>
            <a:ext cx="730375" cy="841736"/>
          </a:xfrm>
          <a:custGeom>
            <a:rect b="b" l="l" r="r" t="t"/>
            <a:pathLst>
              <a:path extrusionOk="0" h="120000" w="120000">
                <a:moveTo>
                  <a:pt x="64146" y="0"/>
                </a:moveTo>
                <a:cubicBezTo>
                  <a:pt x="73248" y="3260"/>
                  <a:pt x="127598" y="4346"/>
                  <a:pt x="118780" y="19566"/>
                </a:cubicBezTo>
                <a:cubicBezTo>
                  <a:pt x="109957" y="34783"/>
                  <a:pt x="30567" y="74565"/>
                  <a:pt x="11221" y="91304"/>
                </a:cubicBezTo>
                <a:cubicBezTo>
                  <a:pt x="-8124" y="108043"/>
                  <a:pt x="4107" y="115217"/>
                  <a:pt x="2686" y="120000"/>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04"/>
          <p:cNvSpPr/>
          <p:nvPr/>
        </p:nvSpPr>
        <p:spPr>
          <a:xfrm>
            <a:off x="1049484" y="1839193"/>
            <a:ext cx="675300" cy="1974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p204"/>
          <p:cNvSpPr/>
          <p:nvPr/>
        </p:nvSpPr>
        <p:spPr>
          <a:xfrm>
            <a:off x="2168226" y="1672925"/>
            <a:ext cx="564600" cy="1974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204"/>
          <p:cNvSpPr txBox="1"/>
          <p:nvPr>
            <p:ph idx="2" type="body"/>
          </p:nvPr>
        </p:nvSpPr>
        <p:spPr>
          <a:xfrm>
            <a:off x="5534800" y="1096600"/>
            <a:ext cx="3442800" cy="378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F3151"/>
              </a:buClr>
              <a:buSzPts val="1500"/>
              <a:buFont typeface="Merriweather Sans"/>
              <a:buNone/>
            </a:pPr>
            <a:r>
              <a:rPr b="1" i="0" lang="en-US" sz="1500" u="none" cap="none" strike="noStrike">
                <a:solidFill>
                  <a:schemeClr val="dk1"/>
                </a:solidFill>
                <a:latin typeface="Arial"/>
                <a:ea typeface="Arial"/>
                <a:cs typeface="Arial"/>
                <a:sym typeface="Arial"/>
              </a:rPr>
              <a:t>To add a table entry, the control plane needs to know:</a:t>
            </a:r>
            <a:endParaRPr/>
          </a:p>
          <a:p>
            <a:pPr indent="0" lvl="0" marL="0" marR="0" rtl="0" algn="l">
              <a:lnSpc>
                <a:spcPct val="100000"/>
              </a:lnSpc>
              <a:spcBef>
                <a:spcPts val="75"/>
              </a:spcBef>
              <a:spcAft>
                <a:spcPts val="0"/>
              </a:spcAft>
              <a:buClr>
                <a:srgbClr val="3F3151"/>
              </a:buClr>
              <a:buSzPts val="1500"/>
              <a:buFont typeface="Merriweather Sans"/>
              <a:buNone/>
            </a:pPr>
            <a:r>
              <a:t/>
            </a:r>
            <a:endParaRPr b="1" i="0" sz="1500" u="none" cap="none" strike="noStrike">
              <a:solidFill>
                <a:schemeClr val="dk1"/>
              </a:solidFill>
              <a:latin typeface="Arial"/>
              <a:ea typeface="Arial"/>
              <a:cs typeface="Arial"/>
              <a:sym typeface="Arial"/>
            </a:endParaRPr>
          </a:p>
          <a:p>
            <a:pPr indent="-323850" lvl="0" marL="457200" marR="0" rtl="0" algn="l">
              <a:lnSpc>
                <a:spcPct val="100000"/>
              </a:lnSpc>
              <a:spcBef>
                <a:spcPts val="75"/>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IDs of P4 entities</a:t>
            </a:r>
            <a:endParaRPr/>
          </a:p>
          <a:p>
            <a:pPr indent="-308310" lvl="1" marL="914400" marR="0" rtl="0" algn="l">
              <a:lnSpc>
                <a:spcPct val="100000"/>
              </a:lnSpc>
              <a:spcBef>
                <a:spcPts val="0"/>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Tables, field matches, actions, params, etc.</a:t>
            </a:r>
            <a:endParaRPr/>
          </a:p>
          <a:p>
            <a:pPr indent="0" lvl="0" marL="0" marR="0" rtl="0" algn="l">
              <a:lnSpc>
                <a:spcPct val="100000"/>
              </a:lnSpc>
              <a:spcBef>
                <a:spcPts val="56"/>
              </a:spcBef>
              <a:spcAft>
                <a:spcPts val="0"/>
              </a:spcAft>
              <a:buClr>
                <a:srgbClr val="3F3151"/>
              </a:buClr>
              <a:buSzPts val="1500"/>
              <a:buFont typeface="Merriweather Sans"/>
              <a:buNone/>
            </a:pPr>
            <a:r>
              <a:t/>
            </a:r>
            <a:endParaRPr b="1" i="0" sz="1500" u="none" cap="none" strike="noStrike">
              <a:solidFill>
                <a:schemeClr val="dk1"/>
              </a:solidFill>
              <a:latin typeface="Arial"/>
              <a:ea typeface="Arial"/>
              <a:cs typeface="Arial"/>
              <a:sym typeface="Arial"/>
            </a:endParaRPr>
          </a:p>
          <a:p>
            <a:pPr indent="-323850" lvl="0" marL="457200" marR="0" rtl="0" algn="l">
              <a:lnSpc>
                <a:spcPct val="100000"/>
              </a:lnSpc>
              <a:spcBef>
                <a:spcPts val="75"/>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Field matches for the particular table</a:t>
            </a:r>
            <a:endParaRPr/>
          </a:p>
          <a:p>
            <a:pPr indent="-308310" lvl="1" marL="914400" marR="0" rtl="0" algn="l">
              <a:lnSpc>
                <a:spcPct val="100000"/>
              </a:lnSpc>
              <a:spcBef>
                <a:spcPts val="0"/>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Match type, bitwidth, etc.</a:t>
            </a:r>
            <a:endParaRPr/>
          </a:p>
          <a:p>
            <a:pPr indent="0" lvl="0" marL="0" marR="0" rtl="0" algn="l">
              <a:lnSpc>
                <a:spcPct val="100000"/>
              </a:lnSpc>
              <a:spcBef>
                <a:spcPts val="56"/>
              </a:spcBef>
              <a:spcAft>
                <a:spcPts val="0"/>
              </a:spcAft>
              <a:buClr>
                <a:srgbClr val="3F3151"/>
              </a:buClr>
              <a:buSzPts val="1500"/>
              <a:buFont typeface="Merriweather Sans"/>
              <a:buNone/>
            </a:pPr>
            <a:r>
              <a:t/>
            </a:r>
            <a:endParaRPr b="1" i="0" sz="1500" u="none" cap="none" strike="noStrike">
              <a:solidFill>
                <a:schemeClr val="dk1"/>
              </a:solidFill>
              <a:latin typeface="Arial"/>
              <a:ea typeface="Arial"/>
              <a:cs typeface="Arial"/>
              <a:sym typeface="Arial"/>
            </a:endParaRPr>
          </a:p>
          <a:p>
            <a:pPr indent="-323850" lvl="0" marL="457200" marR="0" rtl="0" algn="l">
              <a:lnSpc>
                <a:spcPct val="100000"/>
              </a:lnSpc>
              <a:spcBef>
                <a:spcPts val="75"/>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Parameters for the particular action</a:t>
            </a:r>
            <a:br>
              <a:rPr b="1" i="0" lang="en-US" sz="1500" u="none" cap="none" strike="noStrike">
                <a:solidFill>
                  <a:schemeClr val="dk1"/>
                </a:solidFill>
                <a:latin typeface="Arial"/>
                <a:ea typeface="Arial"/>
                <a:cs typeface="Arial"/>
                <a:sym typeface="Arial"/>
              </a:rPr>
            </a:br>
            <a:endParaRPr/>
          </a:p>
          <a:p>
            <a:pPr indent="-323850" lvl="0" marL="457200" marR="0" rtl="0" algn="l">
              <a:lnSpc>
                <a:spcPct val="100000"/>
              </a:lnSpc>
              <a:spcBef>
                <a:spcPts val="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Other P4 program attributes</a:t>
            </a:r>
            <a:endParaRPr/>
          </a:p>
        </p:txBody>
      </p:sp>
      <p:sp>
        <p:nvSpPr>
          <p:cNvPr id="3221" name="Google Shape;3221;p204"/>
          <p:cNvSpPr/>
          <p:nvPr/>
        </p:nvSpPr>
        <p:spPr>
          <a:xfrm>
            <a:off x="2732825" y="1433950"/>
            <a:ext cx="273652" cy="332500"/>
          </a:xfrm>
          <a:custGeom>
            <a:rect b="b" l="l" r="r" t="t"/>
            <a:pathLst>
              <a:path extrusionOk="0" h="120000" w="120000">
                <a:moveTo>
                  <a:pt x="0" y="120000"/>
                </a:moveTo>
                <a:cubicBezTo>
                  <a:pt x="11892" y="113747"/>
                  <a:pt x="57838" y="99374"/>
                  <a:pt x="71353" y="82502"/>
                </a:cubicBezTo>
                <a:cubicBezTo>
                  <a:pt x="84861" y="65621"/>
                  <a:pt x="72976" y="32499"/>
                  <a:pt x="81084" y="18748"/>
                </a:cubicBezTo>
                <a:cubicBezTo>
                  <a:pt x="89192" y="4998"/>
                  <a:pt x="113507" y="3121"/>
                  <a:pt x="120000" y="0"/>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6" name="Shape 3226"/>
        <p:cNvGrpSpPr/>
        <p:nvPr/>
      </p:nvGrpSpPr>
      <p:grpSpPr>
        <a:xfrm>
          <a:off x="0" y="0"/>
          <a:ext cx="0" cy="0"/>
          <a:chOff x="0" y="0"/>
          <a:chExt cx="0" cy="0"/>
        </a:xfrm>
      </p:grpSpPr>
      <p:sp>
        <p:nvSpPr>
          <p:cNvPr id="3227" name="Google Shape;3227;p20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P4Runtime workflow</a:t>
            </a:r>
            <a:endParaRPr/>
          </a:p>
        </p:txBody>
      </p:sp>
      <p:sp>
        <p:nvSpPr>
          <p:cNvPr id="3228" name="Google Shape;3228;p20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pic>
        <p:nvPicPr>
          <p:cNvPr descr="Spur gear.png" id="3229" name="Google Shape;3229;p205"/>
          <p:cNvPicPr preferRelativeResize="0"/>
          <p:nvPr/>
        </p:nvPicPr>
        <p:blipFill rotWithShape="1">
          <a:blip r:embed="rId3">
            <a:alphaModFix/>
          </a:blip>
          <a:srcRect b="0" l="0" r="0" t="0"/>
          <a:stretch/>
        </p:blipFill>
        <p:spPr>
          <a:xfrm>
            <a:off x="5138450" y="1756774"/>
            <a:ext cx="591452" cy="659962"/>
          </a:xfrm>
          <a:prstGeom prst="rect">
            <a:avLst/>
          </a:prstGeom>
          <a:noFill/>
          <a:ln>
            <a:noFill/>
          </a:ln>
        </p:spPr>
      </p:pic>
      <p:sp>
        <p:nvSpPr>
          <p:cNvPr id="3230" name="Google Shape;3230;p205"/>
          <p:cNvSpPr/>
          <p:nvPr/>
        </p:nvSpPr>
        <p:spPr>
          <a:xfrm>
            <a:off x="5059200" y="913734"/>
            <a:ext cx="752814" cy="536598"/>
          </a:xfrm>
          <a:prstGeom prst="flowChartDocument">
            <a:avLst/>
          </a:prstGeom>
          <a:gradFill>
            <a:gsLst>
              <a:gs pos="0">
                <a:srgbClr val="B7CE88"/>
              </a:gs>
              <a:gs pos="100000">
                <a:srgbClr val="768F45"/>
              </a:gs>
            </a:gsLst>
            <a:lin ang="5400012" scaled="0"/>
          </a:gradFill>
          <a:ln cap="flat" cmpd="sng" w="9525">
            <a:solidFill>
              <a:srgbClr val="38761D"/>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38"/>
              <a:buFont typeface="Arial"/>
              <a:buNone/>
            </a:pPr>
            <a:r>
              <a:rPr b="1" i="0" lang="en-US" sz="1350" u="none" cap="none" strike="noStrike">
                <a:solidFill>
                  <a:srgbClr val="FFFFFF"/>
                </a:solidFill>
                <a:latin typeface="Arial"/>
                <a:ea typeface="Arial"/>
                <a:cs typeface="Arial"/>
                <a:sym typeface="Arial"/>
              </a:rPr>
              <a:t>test.p4</a:t>
            </a:r>
            <a:endParaRPr/>
          </a:p>
        </p:txBody>
      </p:sp>
      <p:sp>
        <p:nvSpPr>
          <p:cNvPr id="3231" name="Google Shape;3231;p205"/>
          <p:cNvSpPr/>
          <p:nvPr/>
        </p:nvSpPr>
        <p:spPr>
          <a:xfrm>
            <a:off x="5084625" y="3484527"/>
            <a:ext cx="701946" cy="536598"/>
          </a:xfrm>
          <a:prstGeom prst="flowChartDocument">
            <a:avLst/>
          </a:prstGeom>
          <a:gradFill>
            <a:gsLst>
              <a:gs pos="0">
                <a:srgbClr val="F5D0D0"/>
              </a:gs>
              <a:gs pos="100000">
                <a:srgbClr val="D96868"/>
              </a:gs>
            </a:gsLst>
            <a:lin ang="5400012" scaled="0"/>
          </a:gradFill>
          <a:ln cap="flat" cmpd="sng" w="9525">
            <a:solidFill>
              <a:srgbClr val="990000"/>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1050" u="none" cap="none" strike="noStrike">
                <a:solidFill>
                  <a:srgbClr val="000000"/>
                </a:solidFill>
                <a:latin typeface="Arial"/>
                <a:ea typeface="Arial"/>
                <a:cs typeface="Arial"/>
                <a:sym typeface="Arial"/>
              </a:rPr>
              <a:t>test.json</a:t>
            </a:r>
            <a:endParaRPr/>
          </a:p>
        </p:txBody>
      </p:sp>
      <p:sp>
        <p:nvSpPr>
          <p:cNvPr id="3232" name="Google Shape;3232;p205"/>
          <p:cNvSpPr/>
          <p:nvPr/>
        </p:nvSpPr>
        <p:spPr>
          <a:xfrm>
            <a:off x="6677393" y="1881655"/>
            <a:ext cx="1676400" cy="484500"/>
          </a:xfrm>
          <a:prstGeom prst="rect">
            <a:avLst/>
          </a:prstGeom>
          <a:solidFill>
            <a:srgbClr val="D9D9D9"/>
          </a:solidFill>
          <a:ln cap="flat" cmpd="sng" w="28575">
            <a:solidFill>
              <a:srgbClr val="BF9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Control plane</a:t>
            </a:r>
            <a:endParaRPr/>
          </a:p>
        </p:txBody>
      </p:sp>
      <p:sp>
        <p:nvSpPr>
          <p:cNvPr id="3233" name="Google Shape;3233;p205"/>
          <p:cNvSpPr txBox="1"/>
          <p:nvPr/>
        </p:nvSpPr>
        <p:spPr>
          <a:xfrm>
            <a:off x="7588607" y="2736030"/>
            <a:ext cx="1484100" cy="291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p4runtime.proto</a:t>
            </a:r>
            <a:endParaRPr/>
          </a:p>
        </p:txBody>
      </p:sp>
      <p:sp>
        <p:nvSpPr>
          <p:cNvPr id="3234" name="Google Shape;3234;p205"/>
          <p:cNvSpPr/>
          <p:nvPr/>
        </p:nvSpPr>
        <p:spPr>
          <a:xfrm>
            <a:off x="6374825" y="3319075"/>
            <a:ext cx="1885890" cy="1204449"/>
          </a:xfrm>
          <a:custGeom>
            <a:rect b="b" l="l" r="r" t="t"/>
            <a:pathLst>
              <a:path extrusionOk="0" h="120000" w="120000">
                <a:moveTo>
                  <a:pt x="119" y="34886"/>
                </a:moveTo>
                <a:lnTo>
                  <a:pt x="14834" y="0"/>
                </a:lnTo>
                <a:lnTo>
                  <a:pt x="119999" y="0"/>
                </a:lnTo>
                <a:lnTo>
                  <a:pt x="119999" y="120000"/>
                </a:lnTo>
                <a:lnTo>
                  <a:pt x="14863" y="120000"/>
                </a:lnTo>
                <a:lnTo>
                  <a:pt x="0" y="84761"/>
                </a:lnTo>
              </a:path>
            </a:pathLst>
          </a:custGeom>
          <a:noFill/>
          <a:ln cap="flat" cmpd="sng" w="9525">
            <a:solidFill>
              <a:schemeClr val="dk2"/>
            </a:solidFill>
            <a:prstDash val="dash"/>
            <a:round/>
            <a:headEnd len="sm" w="sm" type="none"/>
            <a:tailEnd len="sm" w="sm" type="none"/>
          </a:ln>
        </p:spPr>
      </p:sp>
      <p:sp>
        <p:nvSpPr>
          <p:cNvPr id="3235" name="Google Shape;3235;p205"/>
          <p:cNvSpPr/>
          <p:nvPr/>
        </p:nvSpPr>
        <p:spPr>
          <a:xfrm>
            <a:off x="6847600" y="3411475"/>
            <a:ext cx="1324800" cy="297600"/>
          </a:xfrm>
          <a:prstGeom prst="rect">
            <a:avLst/>
          </a:prstGeom>
          <a:solidFill>
            <a:srgbClr val="FFD800"/>
          </a:solidFill>
          <a:ln cap="flat" cmpd="sng" w="28575">
            <a:solidFill>
              <a:srgbClr val="BF9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P4Runtime server</a:t>
            </a:r>
            <a:endParaRPr/>
          </a:p>
        </p:txBody>
      </p:sp>
      <p:sp>
        <p:nvSpPr>
          <p:cNvPr id="3236" name="Google Shape;3236;p205"/>
          <p:cNvSpPr/>
          <p:nvPr/>
        </p:nvSpPr>
        <p:spPr>
          <a:xfrm>
            <a:off x="6853195" y="3760690"/>
            <a:ext cx="1324800" cy="197100"/>
          </a:xfrm>
          <a:prstGeom prst="rect">
            <a:avLst/>
          </a:prstGeom>
          <a:solidFill>
            <a:srgbClr val="D9D9D9"/>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BMv2  driver</a:t>
            </a:r>
            <a:endParaRPr/>
          </a:p>
        </p:txBody>
      </p:sp>
      <p:sp>
        <p:nvSpPr>
          <p:cNvPr id="3237" name="Google Shape;3237;p205"/>
          <p:cNvSpPr txBox="1"/>
          <p:nvPr/>
        </p:nvSpPr>
        <p:spPr>
          <a:xfrm>
            <a:off x="7688634" y="4523532"/>
            <a:ext cx="572100" cy="29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BMv2</a:t>
            </a:r>
            <a:endParaRPr/>
          </a:p>
        </p:txBody>
      </p:sp>
      <p:pic>
        <p:nvPicPr>
          <p:cNvPr descr="switch icon.png" id="3238" name="Google Shape;3238;p205"/>
          <p:cNvPicPr preferRelativeResize="0"/>
          <p:nvPr/>
        </p:nvPicPr>
        <p:blipFill rotWithShape="1">
          <a:blip r:embed="rId4">
            <a:alphaModFix/>
          </a:blip>
          <a:srcRect b="24542" l="0" r="0" t="25289"/>
          <a:stretch/>
        </p:blipFill>
        <p:spPr>
          <a:xfrm>
            <a:off x="6030176" y="3699315"/>
            <a:ext cx="701951" cy="455685"/>
          </a:xfrm>
          <a:prstGeom prst="rect">
            <a:avLst/>
          </a:prstGeom>
          <a:noFill/>
          <a:ln>
            <a:noFill/>
          </a:ln>
        </p:spPr>
      </p:pic>
      <p:sp>
        <p:nvSpPr>
          <p:cNvPr id="3239" name="Google Shape;3239;p205"/>
          <p:cNvSpPr/>
          <p:nvPr/>
        </p:nvSpPr>
        <p:spPr>
          <a:xfrm>
            <a:off x="7461425" y="2387902"/>
            <a:ext cx="157500" cy="1014300"/>
          </a:xfrm>
          <a:prstGeom prst="upDownArrow">
            <a:avLst>
              <a:gd fmla="val 50000" name="adj1"/>
              <a:gd fmla="val 50000" name="adj2"/>
            </a:avLst>
          </a:prstGeom>
          <a:solidFill>
            <a:srgbClr val="0737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p205"/>
          <p:cNvSpPr/>
          <p:nvPr/>
        </p:nvSpPr>
        <p:spPr>
          <a:xfrm>
            <a:off x="6857378" y="4010571"/>
            <a:ext cx="1324800" cy="436500"/>
          </a:xfrm>
          <a:prstGeom prst="rect">
            <a:avLst/>
          </a:prstGeom>
          <a:solidFill>
            <a:srgbClr val="D9D9D9"/>
          </a:solidFill>
          <a:ln cap="flat" cmpd="sng" w="28575">
            <a:solidFill>
              <a:srgbClr val="99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simple_switch</a:t>
            </a:r>
            <a:endParaRPr/>
          </a:p>
        </p:txBody>
      </p:sp>
      <p:sp>
        <p:nvSpPr>
          <p:cNvPr id="3241" name="Google Shape;3241;p205"/>
          <p:cNvSpPr txBox="1"/>
          <p:nvPr/>
        </p:nvSpPr>
        <p:spPr>
          <a:xfrm>
            <a:off x="5595888" y="1672694"/>
            <a:ext cx="1023000" cy="58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p4c-bm2-ss</a:t>
            </a:r>
            <a:br>
              <a:rPr b="0" i="0" lang="en-US" sz="1100" u="none" cap="none" strike="noStrike">
                <a:solidFill>
                  <a:schemeClr val="dk1"/>
                </a:solidFill>
                <a:latin typeface="Arial"/>
                <a:ea typeface="Arial"/>
                <a:cs typeface="Arial"/>
                <a:sym typeface="Arial"/>
              </a:rPr>
            </a:br>
            <a:r>
              <a:rPr b="0" i="0" lang="en-US" sz="1100" u="none" cap="none" strike="noStrike">
                <a:solidFill>
                  <a:schemeClr val="dk1"/>
                </a:solidFill>
                <a:latin typeface="Arial"/>
                <a:ea typeface="Arial"/>
                <a:cs typeface="Arial"/>
                <a:sym typeface="Arial"/>
              </a:rPr>
              <a:t>(compiler)</a:t>
            </a:r>
            <a:endParaRPr/>
          </a:p>
        </p:txBody>
      </p:sp>
      <p:cxnSp>
        <p:nvCxnSpPr>
          <p:cNvPr id="3242" name="Google Shape;3242;p205"/>
          <p:cNvCxnSpPr>
            <a:endCxn id="3235" idx="1"/>
          </p:cNvCxnSpPr>
          <p:nvPr/>
        </p:nvCxnSpPr>
        <p:spPr>
          <a:xfrm>
            <a:off x="5785000" y="2991475"/>
            <a:ext cx="1062600" cy="568800"/>
          </a:xfrm>
          <a:prstGeom prst="bentConnector3">
            <a:avLst>
              <a:gd fmla="val 55929" name="adj1"/>
            </a:avLst>
          </a:prstGeom>
          <a:noFill/>
          <a:ln cap="flat" cmpd="sng" w="28575">
            <a:solidFill>
              <a:srgbClr val="BF9000"/>
            </a:solidFill>
            <a:prstDash val="solid"/>
            <a:round/>
            <a:headEnd len="sm" w="sm" type="none"/>
            <a:tailEnd len="lg" w="lg" type="triangle"/>
          </a:ln>
        </p:spPr>
      </p:cxnSp>
      <p:cxnSp>
        <p:nvCxnSpPr>
          <p:cNvPr id="3243" name="Google Shape;3243;p205"/>
          <p:cNvCxnSpPr>
            <a:endCxn id="3232" idx="1"/>
          </p:cNvCxnSpPr>
          <p:nvPr/>
        </p:nvCxnSpPr>
        <p:spPr>
          <a:xfrm flipH="1" rot="10800000">
            <a:off x="5785193" y="2123905"/>
            <a:ext cx="892200" cy="867600"/>
          </a:xfrm>
          <a:prstGeom prst="bentConnector3">
            <a:avLst>
              <a:gd fmla="val 66589" name="adj1"/>
            </a:avLst>
          </a:prstGeom>
          <a:noFill/>
          <a:ln cap="flat" cmpd="sng" w="28575">
            <a:solidFill>
              <a:srgbClr val="BF9000"/>
            </a:solidFill>
            <a:prstDash val="solid"/>
            <a:round/>
            <a:headEnd len="sm" w="sm" type="none"/>
            <a:tailEnd len="lg" w="lg" type="triangle"/>
          </a:ln>
        </p:spPr>
      </p:cxnSp>
      <p:cxnSp>
        <p:nvCxnSpPr>
          <p:cNvPr id="3244" name="Google Shape;3244;p205"/>
          <p:cNvCxnSpPr>
            <a:stCxn id="3231" idx="3"/>
            <a:endCxn id="3240" idx="1"/>
          </p:cNvCxnSpPr>
          <p:nvPr/>
        </p:nvCxnSpPr>
        <p:spPr>
          <a:xfrm>
            <a:off x="5786571" y="3752826"/>
            <a:ext cx="1070700" cy="476100"/>
          </a:xfrm>
          <a:prstGeom prst="bentConnector3">
            <a:avLst>
              <a:gd fmla="val 16125" name="adj1"/>
            </a:avLst>
          </a:prstGeom>
          <a:noFill/>
          <a:ln cap="flat" cmpd="sng" w="28575">
            <a:solidFill>
              <a:srgbClr val="990000"/>
            </a:solidFill>
            <a:prstDash val="solid"/>
            <a:round/>
            <a:headEnd len="sm" w="sm" type="none"/>
            <a:tailEnd len="lg" w="lg" type="triangle"/>
          </a:ln>
        </p:spPr>
      </p:cxnSp>
      <p:sp>
        <p:nvSpPr>
          <p:cNvPr id="3245" name="Google Shape;3245;p205"/>
          <p:cNvSpPr txBox="1"/>
          <p:nvPr>
            <p:ph idx="1" type="body"/>
          </p:nvPr>
        </p:nvSpPr>
        <p:spPr>
          <a:xfrm>
            <a:off x="152400" y="742950"/>
            <a:ext cx="4906800" cy="370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F3151"/>
              </a:buClr>
              <a:buSzPts val="2100"/>
              <a:buFont typeface="Merriweather Sans"/>
              <a:buNone/>
            </a:pPr>
            <a:r>
              <a:rPr b="1" i="0" lang="en-US" sz="2100" u="none" cap="none" strike="noStrike">
                <a:solidFill>
                  <a:schemeClr val="dk1"/>
                </a:solidFill>
                <a:latin typeface="Arial"/>
                <a:ea typeface="Arial"/>
                <a:cs typeface="Arial"/>
                <a:sym typeface="Arial"/>
              </a:rPr>
              <a:t>P4Info</a:t>
            </a:r>
            <a:br>
              <a:rPr b="1" i="0" lang="en-US" sz="2100" u="none" cap="none" strike="noStrike">
                <a:solidFill>
                  <a:schemeClr val="dk1"/>
                </a:solidFill>
                <a:latin typeface="Arial"/>
                <a:ea typeface="Arial"/>
                <a:cs typeface="Arial"/>
                <a:sym typeface="Arial"/>
              </a:rPr>
            </a:br>
            <a:endParaRPr/>
          </a:p>
          <a:p>
            <a:pPr indent="-342900" lvl="0" marL="457200" marR="0" rtl="0" algn="l">
              <a:lnSpc>
                <a:spcPct val="115000"/>
              </a:lnSpc>
              <a:spcBef>
                <a:spcPts val="75"/>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Captures P4 program attributes needed at runtime</a:t>
            </a:r>
            <a:endParaRPr/>
          </a:p>
          <a:p>
            <a:pPr indent="-317500" lvl="1" marL="914400" marR="0" rtl="0" algn="l">
              <a:lnSpc>
                <a:spcPct val="115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IDs for tables, actions, params, etc.</a:t>
            </a:r>
            <a:endParaRPr/>
          </a:p>
          <a:p>
            <a:pPr indent="-317500" lvl="1" marL="914400" marR="0" rtl="0" algn="l">
              <a:lnSpc>
                <a:spcPct val="115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Table structure, action parameters, etc.</a:t>
            </a:r>
            <a:br>
              <a:rPr b="0" i="0" lang="en-US" sz="1400" u="none" cap="none" strike="noStrike">
                <a:solidFill>
                  <a:schemeClr val="dk1"/>
                </a:solidFill>
                <a:latin typeface="Arial"/>
                <a:ea typeface="Arial"/>
                <a:cs typeface="Arial"/>
                <a:sym typeface="Arial"/>
              </a:rPr>
            </a:br>
            <a:endParaRPr/>
          </a:p>
          <a:p>
            <a:pPr indent="-342900" lvl="0" marL="457200" marR="0" rtl="0" algn="l">
              <a:lnSpc>
                <a:spcPct val="115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Protobuf-based format</a:t>
            </a:r>
            <a:br>
              <a:rPr b="1" i="0" lang="en-US" sz="1800" u="none" cap="none" strike="noStrike">
                <a:solidFill>
                  <a:schemeClr val="dk1"/>
                </a:solidFill>
                <a:latin typeface="Arial"/>
                <a:ea typeface="Arial"/>
                <a:cs typeface="Arial"/>
                <a:sym typeface="Arial"/>
              </a:rPr>
            </a:br>
            <a:endParaRPr/>
          </a:p>
          <a:p>
            <a:pPr indent="-342900" lvl="0" marL="457200" marR="0" rtl="0" algn="l">
              <a:lnSpc>
                <a:spcPct val="115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Target-independent compiler output</a:t>
            </a:r>
            <a:endParaRPr/>
          </a:p>
          <a:p>
            <a:pPr indent="-317500" lvl="1" marL="914400" marR="0" rtl="0" algn="l">
              <a:lnSpc>
                <a:spcPct val="115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Same P4Info for BMv2, ASIC, etc.</a:t>
            </a:r>
            <a:endParaRPr/>
          </a:p>
        </p:txBody>
      </p:sp>
      <p:sp>
        <p:nvSpPr>
          <p:cNvPr id="3246" name="Google Shape;3246;p205"/>
          <p:cNvSpPr/>
          <p:nvPr/>
        </p:nvSpPr>
        <p:spPr>
          <a:xfrm>
            <a:off x="5243150" y="2416725"/>
            <a:ext cx="195900" cy="10473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p205"/>
          <p:cNvSpPr/>
          <p:nvPr/>
        </p:nvSpPr>
        <p:spPr>
          <a:xfrm>
            <a:off x="5439050" y="2416725"/>
            <a:ext cx="195900" cy="2976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205"/>
          <p:cNvSpPr/>
          <p:nvPr/>
        </p:nvSpPr>
        <p:spPr>
          <a:xfrm>
            <a:off x="5083200" y="2723164"/>
            <a:ext cx="701946" cy="536598"/>
          </a:xfrm>
          <a:prstGeom prst="flowChartDocument">
            <a:avLst/>
          </a:prstGeom>
          <a:gradFill>
            <a:gsLst>
              <a:gs pos="0">
                <a:srgbClr val="FFF6DB"/>
              </a:gs>
              <a:gs pos="100000">
                <a:srgbClr val="FAD25C"/>
              </a:gs>
            </a:gsLst>
            <a:lin ang="5400012" scaled="0"/>
          </a:gradFill>
          <a:ln cap="flat" cmpd="sng" w="9525">
            <a:solidFill>
              <a:srgbClr val="BF9000"/>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1050" u="none" cap="none" strike="noStrike">
                <a:solidFill>
                  <a:srgbClr val="000000"/>
                </a:solidFill>
                <a:latin typeface="Arial"/>
                <a:ea typeface="Arial"/>
                <a:cs typeface="Arial"/>
                <a:sym typeface="Arial"/>
              </a:rPr>
              <a:t>test.p4info</a:t>
            </a:r>
            <a:endParaRPr/>
          </a:p>
        </p:txBody>
      </p:sp>
      <p:sp>
        <p:nvSpPr>
          <p:cNvPr id="3249" name="Google Shape;3249;p205"/>
          <p:cNvSpPr/>
          <p:nvPr/>
        </p:nvSpPr>
        <p:spPr>
          <a:xfrm>
            <a:off x="5337675" y="1467675"/>
            <a:ext cx="195900" cy="2892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205"/>
          <p:cNvSpPr/>
          <p:nvPr/>
        </p:nvSpPr>
        <p:spPr>
          <a:xfrm>
            <a:off x="4944332" y="2584300"/>
            <a:ext cx="960600" cy="809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1" name="Google Shape;3251;p205"/>
          <p:cNvSpPr txBox="1"/>
          <p:nvPr/>
        </p:nvSpPr>
        <p:spPr>
          <a:xfrm>
            <a:off x="758075" y="4499850"/>
            <a:ext cx="4419600" cy="476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Full P4Info protobuf specification:</a:t>
            </a:r>
            <a:endParaRPr/>
          </a:p>
          <a:p>
            <a:pPr indent="0" lvl="0" marL="0" marR="0" rtl="0" algn="l">
              <a:lnSpc>
                <a:spcPct val="115000"/>
              </a:lnSpc>
              <a:spcBef>
                <a:spcPts val="112"/>
              </a:spcBef>
              <a:spcAft>
                <a:spcPts val="0"/>
              </a:spcAft>
              <a:buClr>
                <a:schemeClr val="hlink"/>
              </a:buClr>
              <a:buSzPts val="1000"/>
              <a:buFont typeface="Arial"/>
              <a:buNone/>
            </a:pPr>
            <a:r>
              <a:rPr lang="en-US" sz="1000" u="sng">
                <a:solidFill>
                  <a:schemeClr val="hlink"/>
                </a:solidFill>
                <a:hlinkClick r:id="rId5"/>
              </a:rPr>
              <a:t>https://github.com/p4lang/PI/blob/master/proto/p4/config/v1/p4info.proto</a:t>
            </a:r>
            <a:r>
              <a:rPr lang="en-US" sz="1000"/>
              <a:t>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6" name="Shape 3256"/>
        <p:cNvGrpSpPr/>
        <p:nvPr/>
      </p:nvGrpSpPr>
      <p:grpSpPr>
        <a:xfrm>
          <a:off x="0" y="0"/>
          <a:ext cx="0" cy="0"/>
          <a:chOff x="0" y="0"/>
          <a:chExt cx="0" cy="0"/>
        </a:xfrm>
      </p:grpSpPr>
      <p:sp>
        <p:nvSpPr>
          <p:cNvPr id="3257" name="Google Shape;3257;p20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P4Info example</a:t>
            </a:r>
            <a:endParaRPr/>
          </a:p>
        </p:txBody>
      </p:sp>
      <p:sp>
        <p:nvSpPr>
          <p:cNvPr id="3258" name="Google Shape;3258;p20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grpSp>
        <p:nvGrpSpPr>
          <p:cNvPr id="3259" name="Google Shape;3259;p206"/>
          <p:cNvGrpSpPr/>
          <p:nvPr/>
        </p:nvGrpSpPr>
        <p:grpSpPr>
          <a:xfrm>
            <a:off x="302650" y="733514"/>
            <a:ext cx="4381200" cy="3994686"/>
            <a:chOff x="302650" y="733514"/>
            <a:chExt cx="4381200" cy="3994686"/>
          </a:xfrm>
        </p:grpSpPr>
        <p:sp>
          <p:nvSpPr>
            <p:cNvPr id="3260" name="Google Shape;3260;p206"/>
            <p:cNvSpPr/>
            <p:nvPr/>
          </p:nvSpPr>
          <p:spPr>
            <a:xfrm>
              <a:off x="302650" y="1078400"/>
              <a:ext cx="3241200" cy="36498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rgbClr val="D73A49"/>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D73A49"/>
                  </a:solidFill>
                  <a:latin typeface="Source Code Pro"/>
                  <a:ea typeface="Source Code Pro"/>
                  <a:cs typeface="Source Code Pro"/>
                  <a:sym typeface="Source Code Pro"/>
                </a:rPr>
                <a:t>action</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ipv4_forward</a:t>
              </a:r>
              <a:r>
                <a:rPr b="0" i="0" lang="en-US" sz="1000" u="none" cap="none" strike="noStrike">
                  <a:solidFill>
                    <a:srgbClr val="24292E"/>
                  </a:solidFill>
                  <a:latin typeface="Source Code Pro"/>
                  <a:ea typeface="Source Code Pro"/>
                  <a:cs typeface="Source Code Pro"/>
                  <a:sym typeface="Source Code Pro"/>
                </a:rPr>
                <a:t>(</a:t>
              </a:r>
              <a:r>
                <a:rPr b="0" i="0" lang="en-US" sz="1000" u="none" cap="none" strike="noStrike">
                  <a:solidFill>
                    <a:srgbClr val="005CC5"/>
                  </a:solidFill>
                  <a:latin typeface="Source Code Pro"/>
                  <a:ea typeface="Source Code Pro"/>
                  <a:cs typeface="Source Code Pro"/>
                  <a:sym typeface="Source Code Pro"/>
                </a:rPr>
                <a:t>bit</a:t>
              </a:r>
              <a:r>
                <a:rPr b="0" i="0" lang="en-US" sz="1000" u="none" cap="none" strike="noStrike">
                  <a:solidFill>
                    <a:srgbClr val="000000"/>
                  </a:solidFill>
                  <a:latin typeface="Source Code Pro"/>
                  <a:ea typeface="Source Code Pro"/>
                  <a:cs typeface="Source Code Pro"/>
                  <a:sym typeface="Source Code Pro"/>
                </a:rPr>
                <a:t>&lt;48&gt;</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dstAddr</a:t>
              </a: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5CC5"/>
                  </a:solidFill>
                  <a:latin typeface="Source Code Pro"/>
                  <a:ea typeface="Source Code Pro"/>
                  <a:cs typeface="Source Code Pro"/>
                  <a:sym typeface="Source Code Pro"/>
                </a:rPr>
                <a:t>bit</a:t>
              </a:r>
              <a:r>
                <a:rPr b="0" i="0" lang="en-US" sz="1000" u="none" cap="none" strike="noStrike">
                  <a:solidFill>
                    <a:srgbClr val="000000"/>
                  </a:solidFill>
                  <a:latin typeface="Source Code Pro"/>
                  <a:ea typeface="Source Code Pro"/>
                  <a:cs typeface="Source Code Pro"/>
                  <a:sym typeface="Source Code Pro"/>
                </a:rPr>
                <a:t>&lt;9&gt;</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port</a:t>
              </a: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 Action implementation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rgbClr val="24292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br>
                <a:rPr b="0" i="0" lang="en-US" sz="1000" u="none" cap="none" strike="noStrike">
                  <a:solidFill>
                    <a:srgbClr val="24292E"/>
                  </a:solidFill>
                  <a:latin typeface="Source Code Pro"/>
                  <a:ea typeface="Source Code Pro"/>
                  <a:cs typeface="Source Code Pro"/>
                  <a:sym typeface="Source Code Pro"/>
                </a:rPr>
              </a:br>
              <a:r>
                <a:rPr b="0" i="0" lang="en-US" sz="1000" u="none" cap="none" strike="noStrike">
                  <a:solidFill>
                    <a:srgbClr val="D73A49"/>
                  </a:solidFill>
                  <a:latin typeface="Source Code Pro"/>
                  <a:ea typeface="Source Code Pro"/>
                  <a:cs typeface="Source Code Pro"/>
                  <a:sym typeface="Source Code Pro"/>
                </a:rPr>
                <a:t>table</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ipv4_lpm</a:t>
              </a: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5CC5"/>
                  </a:solidFill>
                  <a:latin typeface="Source Code Pro"/>
                  <a:ea typeface="Source Code Pro"/>
                  <a:cs typeface="Source Code Pro"/>
                  <a:sym typeface="Source Code Pro"/>
                </a:rPr>
                <a:t>key</a:t>
              </a:r>
              <a:r>
                <a:rPr b="0" i="0" lang="en-US" sz="1000" u="none" cap="none" strike="noStrike">
                  <a:solidFill>
                    <a:srgbClr val="24292E"/>
                  </a:solidFill>
                  <a:latin typeface="Source Code Pro"/>
                  <a:ea typeface="Source Code Pro"/>
                  <a:cs typeface="Source Code Pro"/>
                  <a:sym typeface="Source Code Pro"/>
                </a:rPr>
                <a:t> =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hdr.ipv4.dstAddr</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6F42C1"/>
                  </a:solidFill>
                  <a:latin typeface="Source Code Pro"/>
                  <a:ea typeface="Source Code Pro"/>
                  <a:cs typeface="Source Code Pro"/>
                  <a:sym typeface="Source Code Pro"/>
                </a:rPr>
                <a:t>lpm</a:t>
              </a: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D73A49"/>
                  </a:solidFill>
                  <a:latin typeface="Source Code Pro"/>
                  <a:ea typeface="Source Code Pro"/>
                  <a:cs typeface="Source Code Pro"/>
                  <a:sym typeface="Source Code Pro"/>
                </a:rPr>
                <a:t>actions</a:t>
              </a:r>
              <a:r>
                <a:rPr b="0" i="0" lang="en-US" sz="1000" u="none" cap="none" strike="noStrike">
                  <a:solidFill>
                    <a:srgbClr val="24292E"/>
                  </a:solidFill>
                  <a:latin typeface="Source Code Pro"/>
                  <a:ea typeface="Source Code Pro"/>
                  <a:cs typeface="Source Code Pro"/>
                  <a:sym typeface="Source Code Pro"/>
                </a:rPr>
                <a:t> =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ipv4_forward;</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chemeClr val="dk1"/>
                </a:solidFill>
                <a:latin typeface="Source Code Pro"/>
                <a:ea typeface="Source Code Pro"/>
                <a:cs typeface="Source Code Pro"/>
                <a:sym typeface="Source Code Pro"/>
              </a:endParaRPr>
            </a:p>
          </p:txBody>
        </p:sp>
        <p:sp>
          <p:nvSpPr>
            <p:cNvPr id="3261" name="Google Shape;3261;p206"/>
            <p:cNvSpPr txBox="1"/>
            <p:nvPr/>
          </p:nvSpPr>
          <p:spPr>
            <a:xfrm>
              <a:off x="302650" y="733514"/>
              <a:ext cx="4381200" cy="35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basic_router.p4</a:t>
              </a:r>
              <a:endParaRPr/>
            </a:p>
          </p:txBody>
        </p:sp>
      </p:grpSp>
      <p:grpSp>
        <p:nvGrpSpPr>
          <p:cNvPr id="3262" name="Google Shape;3262;p206"/>
          <p:cNvGrpSpPr/>
          <p:nvPr/>
        </p:nvGrpSpPr>
        <p:grpSpPr>
          <a:xfrm>
            <a:off x="5806300" y="733525"/>
            <a:ext cx="2684400" cy="4303800"/>
            <a:chOff x="5806300" y="733525"/>
            <a:chExt cx="2684400" cy="4303800"/>
          </a:xfrm>
        </p:grpSpPr>
        <p:sp>
          <p:nvSpPr>
            <p:cNvPr id="3263" name="Google Shape;3263;p206"/>
            <p:cNvSpPr/>
            <p:nvPr/>
          </p:nvSpPr>
          <p:spPr>
            <a:xfrm>
              <a:off x="5806300" y="1086925"/>
              <a:ext cx="2684400" cy="39504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actions {</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id: 16786453</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name: "ipv4_forward"</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params {</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id: 1</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name: "dstAddr"</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bitwidth: 48</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id: 2</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name: "port"</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bitwidth: 9</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tables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id: 33581985</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name: "ipv4_lpm"</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match_fields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id: 1</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name: "hdr.ipv4.dstAddr"</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bitwidth: 32</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match_type: LPM</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action_ref_id: 16786453</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a:t>
              </a:r>
              <a:endParaRPr/>
            </a:p>
          </p:txBody>
        </p:sp>
        <p:sp>
          <p:nvSpPr>
            <p:cNvPr id="3264" name="Google Shape;3264;p206"/>
            <p:cNvSpPr txBox="1"/>
            <p:nvPr/>
          </p:nvSpPr>
          <p:spPr>
            <a:xfrm>
              <a:off x="5806300" y="733525"/>
              <a:ext cx="2428200" cy="35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basic_router.p4info</a:t>
              </a:r>
              <a:endParaRPr/>
            </a:p>
          </p:txBody>
        </p:sp>
      </p:grpSp>
      <p:grpSp>
        <p:nvGrpSpPr>
          <p:cNvPr id="3265" name="Google Shape;3265;p206"/>
          <p:cNvGrpSpPr/>
          <p:nvPr/>
        </p:nvGrpSpPr>
        <p:grpSpPr>
          <a:xfrm>
            <a:off x="3716250" y="2599837"/>
            <a:ext cx="1906713" cy="1103013"/>
            <a:chOff x="3716250" y="2599837"/>
            <a:chExt cx="1906713" cy="1103013"/>
          </a:xfrm>
        </p:grpSpPr>
        <p:sp>
          <p:nvSpPr>
            <p:cNvPr id="3266" name="Google Shape;3266;p206"/>
            <p:cNvSpPr/>
            <p:nvPr/>
          </p:nvSpPr>
          <p:spPr>
            <a:xfrm>
              <a:off x="3716250" y="2726600"/>
              <a:ext cx="623100" cy="3534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pur gear.png" id="3267" name="Google Shape;3267;p206"/>
            <p:cNvPicPr preferRelativeResize="0"/>
            <p:nvPr/>
          </p:nvPicPr>
          <p:blipFill rotWithShape="1">
            <a:blip r:embed="rId3">
              <a:alphaModFix/>
            </a:blip>
            <a:srcRect b="0" l="0" r="0" t="0"/>
            <a:stretch/>
          </p:blipFill>
          <p:spPr>
            <a:xfrm>
              <a:off x="4361674" y="2599837"/>
              <a:ext cx="591452" cy="659962"/>
            </a:xfrm>
            <a:prstGeom prst="rect">
              <a:avLst/>
            </a:prstGeom>
            <a:noFill/>
            <a:ln>
              <a:noFill/>
            </a:ln>
          </p:spPr>
        </p:pic>
        <p:sp>
          <p:nvSpPr>
            <p:cNvPr id="3268" name="Google Shape;3268;p206"/>
            <p:cNvSpPr/>
            <p:nvPr/>
          </p:nvSpPr>
          <p:spPr>
            <a:xfrm>
              <a:off x="4999863" y="2726600"/>
              <a:ext cx="623100" cy="3534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206"/>
            <p:cNvSpPr txBox="1"/>
            <p:nvPr/>
          </p:nvSpPr>
          <p:spPr>
            <a:xfrm>
              <a:off x="4025525" y="3349450"/>
              <a:ext cx="1175400" cy="35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P4 compiler</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135"/>
          <p:cNvSpPr txBox="1"/>
          <p:nvPr>
            <p:ph type="title"/>
          </p:nvPr>
        </p:nvSpPr>
        <p:spPr>
          <a:xfrm>
            <a:off x="152400" y="127400"/>
            <a:ext cx="8991600" cy="47982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430" u="none" cap="none" strike="noStrike">
                <a:solidFill>
                  <a:srgbClr val="000000"/>
                </a:solidFill>
                <a:latin typeface="Arial"/>
                <a:ea typeface="Arial"/>
                <a:cs typeface="Arial"/>
                <a:sym typeface="Arial"/>
              </a:rPr>
              <a:t>Software Defined Networking (SDN)</a:t>
            </a:r>
            <a:endParaRPr b="1" i="0" sz="2430" u="none" cap="none" strike="noStrike">
              <a:solidFill>
                <a:srgbClr val="000000"/>
              </a:solidFill>
              <a:latin typeface="Arial"/>
              <a:ea typeface="Arial"/>
              <a:cs typeface="Arial"/>
              <a:sym typeface="Arial"/>
            </a:endParaRPr>
          </a:p>
        </p:txBody>
      </p:sp>
      <p:pic>
        <p:nvPicPr>
          <p:cNvPr id="872" name="Google Shape;872;p135"/>
          <p:cNvPicPr preferRelativeResize="0"/>
          <p:nvPr>
            <p:ph idx="1" type="body"/>
          </p:nvPr>
        </p:nvPicPr>
        <p:blipFill rotWithShape="1">
          <a:blip r:embed="rId3">
            <a:alphaModFix/>
          </a:blip>
          <a:srcRect b="0" l="2446" r="384" t="0"/>
          <a:stretch/>
        </p:blipFill>
        <p:spPr>
          <a:xfrm>
            <a:off x="6261630" y="3628871"/>
            <a:ext cx="2057400" cy="1131318"/>
          </a:xfrm>
          <a:prstGeom prst="rect">
            <a:avLst/>
          </a:prstGeom>
          <a:noFill/>
          <a:ln>
            <a:noFill/>
          </a:ln>
        </p:spPr>
      </p:pic>
      <p:sp>
        <p:nvSpPr>
          <p:cNvPr id="873" name="Google Shape;873;p135"/>
          <p:cNvSpPr txBox="1"/>
          <p:nvPr>
            <p:ph idx="12" type="sldNum"/>
          </p:nvPr>
        </p:nvSpPr>
        <p:spPr>
          <a:xfrm>
            <a:off x="7924800" y="4926807"/>
            <a:ext cx="1066800" cy="159544"/>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874" name="Google Shape;874;p135"/>
          <p:cNvSpPr txBox="1"/>
          <p:nvPr/>
        </p:nvSpPr>
        <p:spPr>
          <a:xfrm>
            <a:off x="152400" y="742951"/>
            <a:ext cx="5257800"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90000"/>
              </a:lnSpc>
              <a:spcBef>
                <a:spcPts val="0"/>
              </a:spcBef>
              <a:spcAft>
                <a:spcPts val="0"/>
              </a:spcAft>
              <a:buClr>
                <a:srgbClr val="3F3151"/>
              </a:buClr>
              <a:buSzPts val="1942"/>
              <a:buFont typeface="Merriweather Sans"/>
              <a:buChar char="•"/>
            </a:pPr>
            <a:r>
              <a:rPr b="1" i="0" lang="en-US" sz="1942" u="none" cap="none" strike="noStrike">
                <a:solidFill>
                  <a:srgbClr val="000000"/>
                </a:solidFill>
                <a:latin typeface="Arial"/>
                <a:ea typeface="Arial"/>
                <a:cs typeface="Arial"/>
                <a:sym typeface="Arial"/>
              </a:rPr>
              <a:t>Main contributions</a:t>
            </a:r>
            <a:endParaRPr b="1" i="0" sz="1942" u="none" cap="none" strike="noStrike">
              <a:solidFill>
                <a:srgbClr val="000000"/>
              </a:solidFill>
              <a:latin typeface="Arial"/>
              <a:ea typeface="Arial"/>
              <a:cs typeface="Arial"/>
              <a:sym typeface="Arial"/>
            </a:endParaRPr>
          </a:p>
          <a:p>
            <a:pPr indent="-200872" lvl="1" marL="411480" marR="0" rtl="0" algn="l">
              <a:lnSpc>
                <a:spcPct val="90000"/>
              </a:lnSpc>
              <a:spcBef>
                <a:spcPts val="131"/>
              </a:spcBef>
              <a:spcAft>
                <a:spcPts val="0"/>
              </a:spcAft>
              <a:buClr>
                <a:srgbClr val="205867"/>
              </a:buClr>
              <a:buSzPts val="1665"/>
              <a:buFont typeface="Merriweather Sans"/>
              <a:buChar char="◦"/>
            </a:pPr>
            <a:r>
              <a:rPr b="0" i="0" lang="en-US" sz="1665" u="none" cap="none" strike="noStrike">
                <a:solidFill>
                  <a:srgbClr val="000000"/>
                </a:solidFill>
                <a:latin typeface="Arial"/>
                <a:ea typeface="Arial"/>
                <a:cs typeface="Arial"/>
                <a:sym typeface="Arial"/>
              </a:rPr>
              <a:t>OpenFlow = standardized </a:t>
            </a:r>
            <a:r>
              <a:rPr b="0" i="1" lang="en-US" sz="1665" u="none" cap="none" strike="noStrike">
                <a:solidFill>
                  <a:srgbClr val="000000"/>
                </a:solidFill>
                <a:latin typeface="Arial"/>
                <a:ea typeface="Arial"/>
                <a:cs typeface="Arial"/>
                <a:sym typeface="Arial"/>
              </a:rPr>
              <a:t>protocol</a:t>
            </a:r>
            <a:r>
              <a:rPr b="0" i="0" lang="en-US" sz="1665" u="none" cap="none" strike="noStrike">
                <a:solidFill>
                  <a:srgbClr val="000000"/>
                </a:solidFill>
                <a:latin typeface="Arial"/>
                <a:ea typeface="Arial"/>
                <a:cs typeface="Arial"/>
                <a:sym typeface="Arial"/>
              </a:rPr>
              <a:t> to interact with switch </a:t>
            </a:r>
            <a:endParaRPr/>
          </a:p>
          <a:p>
            <a:pPr indent="-160697" lvl="2" marL="548640" marR="0" rtl="0" algn="l">
              <a:lnSpc>
                <a:spcPct val="90000"/>
              </a:lnSpc>
              <a:spcBef>
                <a:spcPts val="94"/>
              </a:spcBef>
              <a:spcAft>
                <a:spcPts val="0"/>
              </a:spcAft>
              <a:buClr>
                <a:srgbClr val="1F1828"/>
              </a:buClr>
              <a:buSzPts val="1387"/>
              <a:buFont typeface="Merriweather Sans"/>
              <a:buChar char="■"/>
            </a:pPr>
            <a:r>
              <a:rPr b="0" i="0" lang="en-US" sz="1387" u="none" cap="none" strike="noStrike">
                <a:solidFill>
                  <a:srgbClr val="000000"/>
                </a:solidFill>
                <a:latin typeface="Arial"/>
                <a:ea typeface="Arial"/>
                <a:cs typeface="Arial"/>
                <a:sym typeface="Arial"/>
              </a:rPr>
              <a:t>download flow table entries, query statistics, etc.</a:t>
            </a:r>
            <a:endParaRPr/>
          </a:p>
          <a:p>
            <a:pPr indent="-200872" lvl="1" marL="411480" marR="0" rtl="0" algn="l">
              <a:lnSpc>
                <a:spcPct val="90000"/>
              </a:lnSpc>
              <a:spcBef>
                <a:spcPts val="94"/>
              </a:spcBef>
              <a:spcAft>
                <a:spcPts val="0"/>
              </a:spcAft>
              <a:buClr>
                <a:srgbClr val="205867"/>
              </a:buClr>
              <a:buSzPts val="1665"/>
              <a:buFont typeface="Merriweather Sans"/>
              <a:buChar char="◦"/>
            </a:pPr>
            <a:r>
              <a:rPr b="0" i="0" lang="en-US" sz="1665" u="none" cap="none" strike="noStrike">
                <a:solidFill>
                  <a:srgbClr val="000000"/>
                </a:solidFill>
                <a:latin typeface="Arial"/>
                <a:ea typeface="Arial"/>
                <a:cs typeface="Arial"/>
                <a:sym typeface="Arial"/>
              </a:rPr>
              <a:t>OpenFlow = standardized </a:t>
            </a:r>
            <a:r>
              <a:rPr b="0" i="1" lang="en-US" sz="1665" u="none" cap="none" strike="noStrike">
                <a:solidFill>
                  <a:srgbClr val="000000"/>
                </a:solidFill>
                <a:latin typeface="Arial"/>
                <a:ea typeface="Arial"/>
                <a:cs typeface="Arial"/>
                <a:sym typeface="Arial"/>
              </a:rPr>
              <a:t>model</a:t>
            </a:r>
            <a:endParaRPr/>
          </a:p>
          <a:p>
            <a:pPr indent="-160697" lvl="2" marL="548640" marR="0" rtl="0" algn="l">
              <a:lnSpc>
                <a:spcPct val="90000"/>
              </a:lnSpc>
              <a:spcBef>
                <a:spcPts val="94"/>
              </a:spcBef>
              <a:spcAft>
                <a:spcPts val="0"/>
              </a:spcAft>
              <a:buClr>
                <a:srgbClr val="1F1828"/>
              </a:buClr>
              <a:buSzPts val="1387"/>
              <a:buFont typeface="Merriweather Sans"/>
              <a:buChar char="■"/>
            </a:pPr>
            <a:r>
              <a:rPr b="0" i="0" lang="en-US" sz="1387" u="none" cap="none" strike="noStrike">
                <a:solidFill>
                  <a:srgbClr val="000000"/>
                </a:solidFill>
                <a:latin typeface="Arial"/>
                <a:ea typeface="Arial"/>
                <a:cs typeface="Arial"/>
                <a:sym typeface="Arial"/>
              </a:rPr>
              <a:t>match/action abstraction</a:t>
            </a:r>
            <a:endParaRPr/>
          </a:p>
          <a:p>
            <a:pPr indent="-200872" lvl="1" marL="411480" marR="0" rtl="0" algn="l">
              <a:lnSpc>
                <a:spcPct val="90000"/>
              </a:lnSpc>
              <a:spcBef>
                <a:spcPts val="94"/>
              </a:spcBef>
              <a:spcAft>
                <a:spcPts val="0"/>
              </a:spcAft>
              <a:buClr>
                <a:srgbClr val="205867"/>
              </a:buClr>
              <a:buSzPts val="1665"/>
              <a:buFont typeface="Merriweather Sans"/>
              <a:buChar char="◦"/>
            </a:pPr>
            <a:r>
              <a:rPr b="0" i="1" lang="en-US" sz="1665" u="none" cap="none" strike="noStrike">
                <a:solidFill>
                  <a:srgbClr val="000000"/>
                </a:solidFill>
                <a:latin typeface="Arial"/>
                <a:ea typeface="Arial"/>
                <a:cs typeface="Arial"/>
                <a:sym typeface="Arial"/>
              </a:rPr>
              <a:t>Concept</a:t>
            </a:r>
            <a:r>
              <a:rPr b="0" i="0" lang="en-US" sz="1665" u="none" cap="none" strike="noStrike">
                <a:solidFill>
                  <a:srgbClr val="000000"/>
                </a:solidFill>
                <a:latin typeface="Arial"/>
                <a:ea typeface="Arial"/>
                <a:cs typeface="Arial"/>
                <a:sym typeface="Arial"/>
              </a:rPr>
              <a:t> of </a:t>
            </a:r>
            <a:r>
              <a:rPr b="0" i="1" lang="en-US" sz="1665" u="none" cap="none" strike="noStrike">
                <a:solidFill>
                  <a:srgbClr val="000000"/>
                </a:solidFill>
                <a:latin typeface="Arial"/>
                <a:ea typeface="Arial"/>
                <a:cs typeface="Arial"/>
                <a:sym typeface="Arial"/>
              </a:rPr>
              <a:t>logically</a:t>
            </a:r>
            <a:r>
              <a:rPr b="0" i="0" lang="en-US" sz="1665" u="none" cap="none" strike="noStrike">
                <a:solidFill>
                  <a:srgbClr val="000000"/>
                </a:solidFill>
                <a:latin typeface="Arial"/>
                <a:ea typeface="Arial"/>
                <a:cs typeface="Arial"/>
                <a:sym typeface="Arial"/>
              </a:rPr>
              <a:t> centralized control via a single entity (“SDN controller”)</a:t>
            </a:r>
            <a:endParaRPr/>
          </a:p>
          <a:p>
            <a:pPr indent="-160697" lvl="2" marL="548640" marR="0" rtl="0" algn="l">
              <a:lnSpc>
                <a:spcPct val="90000"/>
              </a:lnSpc>
              <a:spcBef>
                <a:spcPts val="94"/>
              </a:spcBef>
              <a:spcAft>
                <a:spcPts val="0"/>
              </a:spcAft>
              <a:buClr>
                <a:srgbClr val="1F1828"/>
              </a:buClr>
              <a:buSzPts val="1387"/>
              <a:buFont typeface="Merriweather Sans"/>
              <a:buChar char="■"/>
            </a:pPr>
            <a:r>
              <a:rPr b="0" i="0" lang="en-US" sz="1387" u="none" cap="none" strike="noStrike">
                <a:solidFill>
                  <a:srgbClr val="000000"/>
                </a:solidFill>
                <a:latin typeface="Arial"/>
                <a:ea typeface="Arial"/>
                <a:cs typeface="Arial"/>
                <a:sym typeface="Arial"/>
              </a:rPr>
              <a:t>Simplifies control plane</a:t>
            </a:r>
            <a:endParaRPr/>
          </a:p>
          <a:p>
            <a:pPr indent="-72622" lvl="2" marL="548640" marR="0" rtl="0" algn="l">
              <a:lnSpc>
                <a:spcPct val="90000"/>
              </a:lnSpc>
              <a:spcBef>
                <a:spcPts val="76"/>
              </a:spcBef>
              <a:spcAft>
                <a:spcPts val="0"/>
              </a:spcAft>
              <a:buClr>
                <a:srgbClr val="1F1828"/>
              </a:buClr>
              <a:buSzPts val="1387"/>
              <a:buFont typeface="Merriweather Sans"/>
              <a:buNone/>
            </a:pPr>
            <a:r>
              <a:t/>
            </a:r>
            <a:endParaRPr b="0" i="0" sz="1387" u="none" cap="none" strike="noStrike">
              <a:solidFill>
                <a:srgbClr val="000000"/>
              </a:solidFill>
              <a:latin typeface="Arial"/>
              <a:ea typeface="Arial"/>
              <a:cs typeface="Arial"/>
              <a:sym typeface="Arial"/>
            </a:endParaRPr>
          </a:p>
          <a:p>
            <a:pPr indent="-205740" lvl="0" marL="205740" marR="0" rtl="0" algn="l">
              <a:lnSpc>
                <a:spcPct val="90000"/>
              </a:lnSpc>
              <a:spcBef>
                <a:spcPts val="113"/>
              </a:spcBef>
              <a:spcAft>
                <a:spcPts val="0"/>
              </a:spcAft>
              <a:buClr>
                <a:srgbClr val="3F3151"/>
              </a:buClr>
              <a:buSzPts val="1942"/>
              <a:buFont typeface="Merriweather Sans"/>
              <a:buChar char="•"/>
            </a:pPr>
            <a:r>
              <a:rPr b="1" i="0" lang="en-US" sz="1942" u="none" cap="none" strike="noStrike">
                <a:solidFill>
                  <a:srgbClr val="000000"/>
                </a:solidFill>
                <a:latin typeface="Arial"/>
                <a:ea typeface="Arial"/>
                <a:cs typeface="Arial"/>
                <a:sym typeface="Arial"/>
              </a:rPr>
              <a:t>Issues</a:t>
            </a:r>
            <a:endParaRPr/>
          </a:p>
          <a:p>
            <a:pPr indent="-200872" lvl="1" marL="411480" marR="0" rtl="0" algn="l">
              <a:lnSpc>
                <a:spcPct val="90000"/>
              </a:lnSpc>
              <a:spcBef>
                <a:spcPts val="131"/>
              </a:spcBef>
              <a:spcAft>
                <a:spcPts val="0"/>
              </a:spcAft>
              <a:buClr>
                <a:srgbClr val="205867"/>
              </a:buClr>
              <a:buSzPts val="1665"/>
              <a:buFont typeface="Merriweather Sans"/>
              <a:buChar char="◦"/>
            </a:pPr>
            <a:r>
              <a:rPr b="0" i="0" lang="en-US" sz="1665" u="none" cap="none" strike="noStrike">
                <a:solidFill>
                  <a:srgbClr val="000000"/>
                </a:solidFill>
                <a:latin typeface="Arial"/>
                <a:ea typeface="Arial"/>
                <a:cs typeface="Arial"/>
                <a:sym typeface="Arial"/>
              </a:rPr>
              <a:t>Data-plane protocol evolution requires changes to standards (12 → 40 OpenFlow match fields)</a:t>
            </a:r>
            <a:endParaRPr/>
          </a:p>
          <a:p>
            <a:pPr indent="-200872" lvl="1" marL="411480" marR="0" rtl="0" algn="l">
              <a:lnSpc>
                <a:spcPct val="90000"/>
              </a:lnSpc>
              <a:spcBef>
                <a:spcPts val="112"/>
              </a:spcBef>
              <a:spcAft>
                <a:spcPts val="0"/>
              </a:spcAft>
              <a:buClr>
                <a:srgbClr val="205867"/>
              </a:buClr>
              <a:buSzPts val="1665"/>
              <a:buFont typeface="Merriweather Sans"/>
              <a:buChar char="◦"/>
            </a:pPr>
            <a:r>
              <a:rPr b="0" i="0" lang="en-US" sz="1665" u="none" cap="none" strike="noStrike">
                <a:solidFill>
                  <a:srgbClr val="000000"/>
                </a:solidFill>
                <a:latin typeface="Arial"/>
                <a:ea typeface="Arial"/>
                <a:cs typeface="Arial"/>
                <a:sym typeface="Arial"/>
              </a:rPr>
              <a:t>Limited interoperability between vendors </a:t>
            </a:r>
            <a:br>
              <a:rPr b="0" i="0" lang="en-US" sz="1665" u="none" cap="none" strike="noStrike">
                <a:solidFill>
                  <a:srgbClr val="000000"/>
                </a:solidFill>
                <a:latin typeface="Arial"/>
                <a:ea typeface="Arial"/>
                <a:cs typeface="Arial"/>
                <a:sym typeface="Arial"/>
              </a:rPr>
            </a:br>
            <a:r>
              <a:rPr b="0" i="0" lang="en-US" sz="1665" u="none" cap="none" strike="noStrike">
                <a:solidFill>
                  <a:srgbClr val="000000"/>
                </a:solidFill>
                <a:latin typeface="Arial"/>
                <a:ea typeface="Arial"/>
                <a:cs typeface="Arial"/>
                <a:sym typeface="Arial"/>
              </a:rPr>
              <a:t>(OpenFlow / netconf / JSON / XML variants)</a:t>
            </a:r>
            <a:endParaRPr/>
          </a:p>
          <a:p>
            <a:pPr indent="-200872" lvl="1" marL="411480" marR="0" rtl="0" algn="l">
              <a:lnSpc>
                <a:spcPct val="90000"/>
              </a:lnSpc>
              <a:spcBef>
                <a:spcPts val="112"/>
              </a:spcBef>
              <a:spcAft>
                <a:spcPts val="0"/>
              </a:spcAft>
              <a:buClr>
                <a:srgbClr val="205867"/>
              </a:buClr>
              <a:buSzPts val="1665"/>
              <a:buFont typeface="Merriweather Sans"/>
              <a:buChar char="◦"/>
            </a:pPr>
            <a:r>
              <a:rPr b="0" i="0" lang="en-US" sz="1665" u="none" cap="none" strike="noStrike">
                <a:solidFill>
                  <a:srgbClr val="000000"/>
                </a:solidFill>
                <a:latin typeface="Arial"/>
                <a:ea typeface="Arial"/>
                <a:cs typeface="Arial"/>
                <a:sym typeface="Arial"/>
              </a:rPr>
              <a:t>Limited programmability</a:t>
            </a:r>
            <a:endParaRPr/>
          </a:p>
          <a:p>
            <a:pPr indent="0" lvl="0" marL="0" marR="0" rtl="0" algn="l">
              <a:lnSpc>
                <a:spcPct val="90000"/>
              </a:lnSpc>
              <a:spcBef>
                <a:spcPts val="131"/>
              </a:spcBef>
              <a:spcAft>
                <a:spcPts val="0"/>
              </a:spcAft>
              <a:buClr>
                <a:srgbClr val="3F3151"/>
              </a:buClr>
              <a:buSzPts val="1942"/>
              <a:buFont typeface="Merriweather Sans"/>
              <a:buNone/>
            </a:pPr>
            <a:r>
              <a:t/>
            </a:r>
            <a:endParaRPr b="1" i="0" sz="1942" u="none" cap="none" strike="noStrike">
              <a:solidFill>
                <a:srgbClr val="000000"/>
              </a:solidFill>
              <a:latin typeface="Arial"/>
              <a:ea typeface="Arial"/>
              <a:cs typeface="Arial"/>
              <a:sym typeface="Arial"/>
            </a:endParaRPr>
          </a:p>
        </p:txBody>
      </p:sp>
      <p:sp>
        <p:nvSpPr>
          <p:cNvPr id="875" name="Google Shape;875;p135"/>
          <p:cNvSpPr/>
          <p:nvPr/>
        </p:nvSpPr>
        <p:spPr>
          <a:xfrm>
            <a:off x="6400800" y="2076450"/>
            <a:ext cx="1676400" cy="76200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33333"/>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SDN Controller</a:t>
            </a:r>
            <a:endParaRPr b="0" i="0" sz="1800" u="none" cap="none" strike="noStrike">
              <a:solidFill>
                <a:srgbClr val="FFFFFF"/>
              </a:solidFill>
              <a:latin typeface="Arial"/>
              <a:ea typeface="Arial"/>
              <a:cs typeface="Arial"/>
              <a:sym typeface="Arial"/>
            </a:endParaRPr>
          </a:p>
        </p:txBody>
      </p:sp>
      <p:sp>
        <p:nvSpPr>
          <p:cNvPr id="876" name="Google Shape;876;p135"/>
          <p:cNvSpPr/>
          <p:nvPr/>
        </p:nvSpPr>
        <p:spPr>
          <a:xfrm>
            <a:off x="7162800" y="2866053"/>
            <a:ext cx="228600" cy="762000"/>
          </a:xfrm>
          <a:prstGeom prst="upDownArrow">
            <a:avLst>
              <a:gd fmla="val 50000" name="adj1"/>
              <a:gd fmla="val 50000"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7" name="Google Shape;877;p135"/>
          <p:cNvSpPr/>
          <p:nvPr/>
        </p:nvSpPr>
        <p:spPr>
          <a:xfrm>
            <a:off x="6907860" y="4704917"/>
            <a:ext cx="86454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Switch</a:t>
            </a:r>
            <a:endParaRPr b="0" i="0" sz="1800" u="none" cap="none" strike="noStrike">
              <a:solidFill>
                <a:srgbClr val="000000"/>
              </a:solidFill>
              <a:latin typeface="Arial"/>
              <a:ea typeface="Arial"/>
              <a:cs typeface="Arial"/>
              <a:sym typeface="Arial"/>
            </a:endParaRPr>
          </a:p>
        </p:txBody>
      </p:sp>
      <p:sp>
        <p:nvSpPr>
          <p:cNvPr id="878" name="Google Shape;878;p135"/>
          <p:cNvSpPr/>
          <p:nvPr/>
        </p:nvSpPr>
        <p:spPr>
          <a:xfrm>
            <a:off x="7382023" y="3060441"/>
            <a:ext cx="1457177" cy="44689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Southbound I/F</a:t>
            </a:r>
            <a:endParaRPr b="0" i="0" sz="1800" u="none" cap="none" strike="noStrike">
              <a:solidFill>
                <a:srgbClr val="000000"/>
              </a:solidFill>
              <a:latin typeface="Arial"/>
              <a:ea typeface="Arial"/>
              <a:cs typeface="Arial"/>
              <a:sym typeface="Arial"/>
            </a:endParaRPr>
          </a:p>
        </p:txBody>
      </p:sp>
      <p:sp>
        <p:nvSpPr>
          <p:cNvPr id="879" name="Google Shape;879;p135"/>
          <p:cNvSpPr/>
          <p:nvPr/>
        </p:nvSpPr>
        <p:spPr>
          <a:xfrm>
            <a:off x="7162800" y="1276350"/>
            <a:ext cx="228600" cy="762000"/>
          </a:xfrm>
          <a:prstGeom prst="upDownArrow">
            <a:avLst>
              <a:gd fmla="val 50000" name="adj1"/>
              <a:gd fmla="val 50000"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0" name="Google Shape;880;p135"/>
          <p:cNvSpPr/>
          <p:nvPr/>
        </p:nvSpPr>
        <p:spPr>
          <a:xfrm>
            <a:off x="7382023" y="1428750"/>
            <a:ext cx="172441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Northbound I/F</a:t>
            </a:r>
            <a:endParaRPr b="0" i="0" sz="1800" u="none" cap="none" strike="noStrike">
              <a:solidFill>
                <a:srgbClr val="000000"/>
              </a:solidFill>
              <a:latin typeface="Arial"/>
              <a:ea typeface="Arial"/>
              <a:cs typeface="Arial"/>
              <a:sym typeface="Arial"/>
            </a:endParaRPr>
          </a:p>
        </p:txBody>
      </p:sp>
      <p:sp>
        <p:nvSpPr>
          <p:cNvPr id="881" name="Google Shape;881;p135"/>
          <p:cNvSpPr/>
          <p:nvPr/>
        </p:nvSpPr>
        <p:spPr>
          <a:xfrm>
            <a:off x="5922610" y="819150"/>
            <a:ext cx="2694709" cy="436418"/>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33333"/>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Control Function (“App”)</a:t>
            </a:r>
            <a:endParaRPr/>
          </a:p>
        </p:txBody>
      </p:sp>
      <p:sp>
        <p:nvSpPr>
          <p:cNvPr id="882" name="Google Shape;882;p135"/>
          <p:cNvSpPr/>
          <p:nvPr/>
        </p:nvSpPr>
        <p:spPr>
          <a:xfrm>
            <a:off x="8439945" y="3956568"/>
            <a:ext cx="49259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x n</a:t>
            </a:r>
            <a:endParaRPr b="0" i="0" sz="1800" u="none" cap="none" strike="noStrike">
              <a:solidFill>
                <a:srgbClr val="000000"/>
              </a:solidFill>
              <a:latin typeface="Arial"/>
              <a:ea typeface="Arial"/>
              <a:cs typeface="Arial"/>
              <a:sym typeface="Arial"/>
            </a:endParaRPr>
          </a:p>
        </p:txBody>
      </p:sp>
      <p:sp>
        <p:nvSpPr>
          <p:cNvPr id="883" name="Google Shape;883;p135"/>
          <p:cNvSpPr/>
          <p:nvPr/>
        </p:nvSpPr>
        <p:spPr>
          <a:xfrm>
            <a:off x="8651407" y="842865"/>
            <a:ext cx="5565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x m</a:t>
            </a:r>
            <a:endParaRPr/>
          </a:p>
        </p:txBody>
      </p:sp>
      <p:sp>
        <p:nvSpPr>
          <p:cNvPr id="884" name="Google Shape;884;p135"/>
          <p:cNvSpPr/>
          <p:nvPr/>
        </p:nvSpPr>
        <p:spPr>
          <a:xfrm>
            <a:off x="8153400" y="2266950"/>
            <a:ext cx="49259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x 1</a:t>
            </a:r>
            <a:endParaRPr b="0"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4" name="Shape 3274"/>
        <p:cNvGrpSpPr/>
        <p:nvPr/>
      </p:nvGrpSpPr>
      <p:grpSpPr>
        <a:xfrm>
          <a:off x="0" y="0"/>
          <a:ext cx="0" cy="0"/>
          <a:chOff x="0" y="0"/>
          <a:chExt cx="0" cy="0"/>
        </a:xfrm>
      </p:grpSpPr>
      <p:sp>
        <p:nvSpPr>
          <p:cNvPr id="3275" name="Google Shape;3275;p20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P4Runtime Table Entry </a:t>
            </a:r>
            <a:r>
              <a:rPr lang="en-US"/>
              <a:t>E</a:t>
            </a:r>
            <a:r>
              <a:rPr b="1" i="0" lang="en-US" sz="2700" u="none" cap="none" strike="noStrike">
                <a:solidFill>
                  <a:schemeClr val="dk1"/>
                </a:solidFill>
                <a:latin typeface="Arial"/>
                <a:ea typeface="Arial"/>
                <a:cs typeface="Arial"/>
                <a:sym typeface="Arial"/>
              </a:rPr>
              <a:t>xample</a:t>
            </a:r>
            <a:endParaRPr/>
          </a:p>
        </p:txBody>
      </p:sp>
      <p:sp>
        <p:nvSpPr>
          <p:cNvPr id="3276" name="Google Shape;3276;p20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277" name="Google Shape;3277;p207"/>
          <p:cNvSpPr/>
          <p:nvPr/>
        </p:nvSpPr>
        <p:spPr>
          <a:xfrm>
            <a:off x="5603051" y="1188750"/>
            <a:ext cx="3223800" cy="35616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table_entry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table_id: 33581985</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match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field_id: 1</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lpm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value: "\n\000\001\001"</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prefix_len: 32</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action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action_id: 16786453</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params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param_id: 1</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value: "\000\000\000\000\000\n"</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params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param_id: 2</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value: "\000\007"</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a:t>
            </a:r>
            <a:endParaRPr/>
          </a:p>
        </p:txBody>
      </p:sp>
      <p:sp>
        <p:nvSpPr>
          <p:cNvPr id="3278" name="Google Shape;3278;p207"/>
          <p:cNvSpPr/>
          <p:nvPr/>
        </p:nvSpPr>
        <p:spPr>
          <a:xfrm>
            <a:off x="196625" y="1188750"/>
            <a:ext cx="3020400" cy="23295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D73A49"/>
                </a:solidFill>
                <a:latin typeface="Source Code Pro"/>
                <a:ea typeface="Source Code Pro"/>
                <a:cs typeface="Source Code Pro"/>
                <a:sym typeface="Source Code Pro"/>
              </a:rPr>
              <a:t>action</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ipv4_forward</a:t>
            </a:r>
            <a:r>
              <a:rPr b="0" i="0" lang="en-US" sz="1000" u="none" cap="none" strike="noStrike">
                <a:solidFill>
                  <a:srgbClr val="24292E"/>
                </a:solidFill>
                <a:latin typeface="Source Code Pro"/>
                <a:ea typeface="Source Code Pro"/>
                <a:cs typeface="Source Code Pro"/>
                <a:sym typeface="Source Code Pro"/>
              </a:rPr>
              <a:t>(</a:t>
            </a:r>
            <a:r>
              <a:rPr b="0" i="0" lang="en-US" sz="1000" u="none" cap="none" strike="noStrike">
                <a:solidFill>
                  <a:srgbClr val="005CC5"/>
                </a:solidFill>
                <a:latin typeface="Source Code Pro"/>
                <a:ea typeface="Source Code Pro"/>
                <a:cs typeface="Source Code Pro"/>
                <a:sym typeface="Source Code Pro"/>
              </a:rPr>
              <a:t>bit</a:t>
            </a:r>
            <a:r>
              <a:rPr b="0" i="0" lang="en-US" sz="1000" u="none" cap="none" strike="noStrike">
                <a:solidFill>
                  <a:srgbClr val="000000"/>
                </a:solidFill>
                <a:latin typeface="Source Code Pro"/>
                <a:ea typeface="Source Code Pro"/>
                <a:cs typeface="Source Code Pro"/>
                <a:sym typeface="Source Code Pro"/>
              </a:rPr>
              <a:t>&lt;48&gt;</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dstAddr</a:t>
            </a: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5CC5"/>
                </a:solidFill>
                <a:latin typeface="Source Code Pro"/>
                <a:ea typeface="Source Code Pro"/>
                <a:cs typeface="Source Code Pro"/>
                <a:sym typeface="Source Code Pro"/>
              </a:rPr>
              <a:t>bit</a:t>
            </a:r>
            <a:r>
              <a:rPr b="0" i="0" lang="en-US" sz="1000" u="none" cap="none" strike="noStrike">
                <a:solidFill>
                  <a:srgbClr val="000000"/>
                </a:solidFill>
                <a:latin typeface="Source Code Pro"/>
                <a:ea typeface="Source Code Pro"/>
                <a:cs typeface="Source Code Pro"/>
                <a:sym typeface="Source Code Pro"/>
              </a:rPr>
              <a:t>&lt;9&gt;</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port</a:t>
            </a: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 Action implementation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a:t>
            </a:r>
            <a:br>
              <a:rPr b="0" i="0" lang="en-US" sz="1000" u="none" cap="none" strike="noStrike">
                <a:solidFill>
                  <a:srgbClr val="24292E"/>
                </a:solidFill>
                <a:latin typeface="Source Code Pro"/>
                <a:ea typeface="Source Code Pro"/>
                <a:cs typeface="Source Code Pro"/>
                <a:sym typeface="Source Code Pro"/>
              </a:rPr>
            </a:br>
            <a:r>
              <a:rPr b="0" i="0" lang="en-US" sz="1000" u="none" cap="none" strike="noStrike">
                <a:solidFill>
                  <a:srgbClr val="D73A49"/>
                </a:solidFill>
                <a:latin typeface="Source Code Pro"/>
                <a:ea typeface="Source Code Pro"/>
                <a:cs typeface="Source Code Pro"/>
                <a:sym typeface="Source Code Pro"/>
              </a:rPr>
              <a:t>table</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ipv4_lpm</a:t>
            </a: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5CC5"/>
                </a:solidFill>
                <a:latin typeface="Source Code Pro"/>
                <a:ea typeface="Source Code Pro"/>
                <a:cs typeface="Source Code Pro"/>
                <a:sym typeface="Source Code Pro"/>
              </a:rPr>
              <a:t>key</a:t>
            </a:r>
            <a:r>
              <a:rPr b="0" i="0" lang="en-US" sz="1000" u="none" cap="none" strike="noStrike">
                <a:solidFill>
                  <a:srgbClr val="24292E"/>
                </a:solidFill>
                <a:latin typeface="Source Code Pro"/>
                <a:ea typeface="Source Code Pro"/>
                <a:cs typeface="Source Code Pro"/>
                <a:sym typeface="Source Code Pro"/>
              </a:rPr>
              <a:t> =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hdr.ipv4.dstAddr</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6F42C1"/>
                </a:solidFill>
                <a:latin typeface="Source Code Pro"/>
                <a:ea typeface="Source Code Pro"/>
                <a:cs typeface="Source Code Pro"/>
                <a:sym typeface="Source Code Pro"/>
              </a:rPr>
              <a:t>lpm</a:t>
            </a: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D73A49"/>
                </a:solidFill>
                <a:latin typeface="Source Code Pro"/>
                <a:ea typeface="Source Code Pro"/>
                <a:cs typeface="Source Code Pro"/>
                <a:sym typeface="Source Code Pro"/>
              </a:rPr>
              <a:t>actions</a:t>
            </a:r>
            <a:r>
              <a:rPr b="0" i="0" lang="en-US" sz="1000" u="none" cap="none" strike="noStrike">
                <a:solidFill>
                  <a:srgbClr val="24292E"/>
                </a:solidFill>
                <a:latin typeface="Source Code Pro"/>
                <a:ea typeface="Source Code Pro"/>
                <a:cs typeface="Source Code Pro"/>
                <a:sym typeface="Source Code Pro"/>
              </a:rPr>
              <a:t> =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ipv4_forward;</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chemeClr val="dk1"/>
              </a:solidFill>
              <a:latin typeface="Source Code Pro"/>
              <a:ea typeface="Source Code Pro"/>
              <a:cs typeface="Source Code Pro"/>
              <a:sym typeface="Source Code Pro"/>
            </a:endParaRPr>
          </a:p>
        </p:txBody>
      </p:sp>
      <p:sp>
        <p:nvSpPr>
          <p:cNvPr id="3279" name="Google Shape;3279;p207"/>
          <p:cNvSpPr txBox="1"/>
          <p:nvPr/>
        </p:nvSpPr>
        <p:spPr>
          <a:xfrm>
            <a:off x="901425" y="4099900"/>
            <a:ext cx="3853200" cy="594000"/>
          </a:xfrm>
          <a:prstGeom prst="rect">
            <a:avLst/>
          </a:prstGeom>
          <a:solidFill>
            <a:srgbClr val="FFF2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Source Code Pro"/>
              <a:buNone/>
            </a:pPr>
            <a:r>
              <a:rPr b="0" i="0" lang="en-US" sz="1100" u="none" cap="none" strike="noStrike">
                <a:solidFill>
                  <a:schemeClr val="dk1"/>
                </a:solidFill>
                <a:latin typeface="Source Code Pro"/>
                <a:ea typeface="Source Code Pro"/>
                <a:cs typeface="Source Code Pro"/>
                <a:sym typeface="Source Code Pro"/>
              </a:rPr>
              <a:t>hdr.ipv4.dstAddr=10.0.1.1/32</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-&gt; ipv4_forward(00:00:00:00:00:10, 7) </a:t>
            </a:r>
            <a:endParaRPr/>
          </a:p>
        </p:txBody>
      </p:sp>
      <p:sp>
        <p:nvSpPr>
          <p:cNvPr id="3280" name="Google Shape;3280;p207"/>
          <p:cNvSpPr/>
          <p:nvPr/>
        </p:nvSpPr>
        <p:spPr>
          <a:xfrm>
            <a:off x="3923900" y="2589425"/>
            <a:ext cx="1599600" cy="1440300"/>
          </a:xfrm>
          <a:prstGeom prst="bentArrow">
            <a:avLst>
              <a:gd fmla="val 12887" name="adj1"/>
              <a:gd fmla="val 12885" name="adj2"/>
              <a:gd fmla="val 25356" name="adj3"/>
              <a:gd fmla="val 38409" name="adj4"/>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p207"/>
          <p:cNvSpPr/>
          <p:nvPr/>
        </p:nvSpPr>
        <p:spPr>
          <a:xfrm>
            <a:off x="1007475" y="3601475"/>
            <a:ext cx="353400" cy="4284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p207"/>
          <p:cNvSpPr txBox="1"/>
          <p:nvPr/>
        </p:nvSpPr>
        <p:spPr>
          <a:xfrm>
            <a:off x="196625" y="796225"/>
            <a:ext cx="3020400" cy="30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basic_router.p4</a:t>
            </a:r>
            <a:endParaRPr/>
          </a:p>
        </p:txBody>
      </p:sp>
      <p:sp>
        <p:nvSpPr>
          <p:cNvPr id="3283" name="Google Shape;3283;p207"/>
          <p:cNvSpPr txBox="1"/>
          <p:nvPr/>
        </p:nvSpPr>
        <p:spPr>
          <a:xfrm>
            <a:off x="1442575" y="3693912"/>
            <a:ext cx="3020400" cy="30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Logical view of table entry</a:t>
            </a:r>
            <a:endParaRPr/>
          </a:p>
        </p:txBody>
      </p:sp>
      <p:sp>
        <p:nvSpPr>
          <p:cNvPr id="3284" name="Google Shape;3284;p207"/>
          <p:cNvSpPr txBox="1"/>
          <p:nvPr/>
        </p:nvSpPr>
        <p:spPr>
          <a:xfrm>
            <a:off x="5806317" y="796225"/>
            <a:ext cx="3020400" cy="30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Protobuf message</a:t>
            </a:r>
            <a:endParaRPr/>
          </a:p>
        </p:txBody>
      </p:sp>
      <p:sp>
        <p:nvSpPr>
          <p:cNvPr id="3285" name="Google Shape;3285;p207"/>
          <p:cNvSpPr txBox="1"/>
          <p:nvPr/>
        </p:nvSpPr>
        <p:spPr>
          <a:xfrm>
            <a:off x="3217025" y="1995429"/>
            <a:ext cx="2289000" cy="594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Control plane</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generates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9" name="Shape 3289"/>
        <p:cNvGrpSpPr/>
        <p:nvPr/>
      </p:nvGrpSpPr>
      <p:grpSpPr>
        <a:xfrm>
          <a:off x="0" y="0"/>
          <a:ext cx="0" cy="0"/>
          <a:chOff x="0" y="0"/>
          <a:chExt cx="0" cy="0"/>
        </a:xfrm>
      </p:grpSpPr>
      <p:sp>
        <p:nvSpPr>
          <p:cNvPr id="3290" name="Google Shape;3290;p208"/>
          <p:cNvSpPr/>
          <p:nvPr/>
        </p:nvSpPr>
        <p:spPr>
          <a:xfrm>
            <a:off x="232625" y="779000"/>
            <a:ext cx="4536300" cy="33225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291" name="Google Shape;3291;p208"/>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P4Runtime </a:t>
            </a:r>
            <a:r>
              <a:rPr lang="en-US">
                <a:latin typeface="Consolas"/>
                <a:ea typeface="Consolas"/>
                <a:cs typeface="Consolas"/>
                <a:sym typeface="Consolas"/>
              </a:rPr>
              <a:t>SetPipelineConfig</a:t>
            </a:r>
            <a:endParaRPr>
              <a:latin typeface="Consolas"/>
              <a:ea typeface="Consolas"/>
              <a:cs typeface="Consolas"/>
              <a:sym typeface="Consolas"/>
            </a:endParaRPr>
          </a:p>
        </p:txBody>
      </p:sp>
      <p:sp>
        <p:nvSpPr>
          <p:cNvPr id="3292" name="Google Shape;3292;p208"/>
          <p:cNvSpPr txBox="1"/>
          <p:nvPr/>
        </p:nvSpPr>
        <p:spPr>
          <a:xfrm>
            <a:off x="235500" y="779000"/>
            <a:ext cx="4497600" cy="31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SetForwardingPipelineConfigRequest</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enum</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Action</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UNSPECIFIED</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0</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VERIFY</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1</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VERIFY_AND_SAVE</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2</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VERIFY_AND_COMMIT</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3</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COMMIT</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4</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RECONCILE_AND_COMMIT</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5</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uint64 device_id = 1;</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uint64 role_id = 2;</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Uint128 election_id = 3;</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Action action = 4;</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ForwardingPipelineConfig config = 5;</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br>
              <a:rPr lang="en-US">
                <a:solidFill>
                  <a:srgbClr val="24292E"/>
                </a:solidFill>
                <a:latin typeface="Consolas"/>
                <a:ea typeface="Consolas"/>
                <a:cs typeface="Consolas"/>
                <a:sym typeface="Consolas"/>
              </a:rPr>
            </a:b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t/>
            </a:r>
            <a:endParaRPr/>
          </a:p>
        </p:txBody>
      </p:sp>
      <p:sp>
        <p:nvSpPr>
          <p:cNvPr id="3293" name="Google Shape;3293;p208"/>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294" name="Google Shape;3294;p208"/>
          <p:cNvSpPr/>
          <p:nvPr/>
        </p:nvSpPr>
        <p:spPr>
          <a:xfrm>
            <a:off x="4994225" y="3631325"/>
            <a:ext cx="3997500" cy="12066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295" name="Google Shape;3295;p208"/>
          <p:cNvSpPr txBox="1"/>
          <p:nvPr/>
        </p:nvSpPr>
        <p:spPr>
          <a:xfrm>
            <a:off x="4994225" y="3631325"/>
            <a:ext cx="3960600" cy="8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ForwardingPipelineConfig</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config.P4Info p4info = 1;</a:t>
            </a:r>
            <a:endParaRPr>
              <a:solidFill>
                <a:srgbClr val="24292E"/>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Target-specific P4 configuration.</a:t>
            </a:r>
            <a:endParaRPr>
              <a:solidFill>
                <a:srgbClr val="6A737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bytes p4_device_config = 2;</a:t>
            </a:r>
            <a:endParaRPr>
              <a:solidFill>
                <a:srgbClr val="24292E"/>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spcBef>
                <a:spcPts val="0"/>
              </a:spcBef>
              <a:spcAft>
                <a:spcPts val="0"/>
              </a:spcAft>
              <a:buNone/>
            </a:pPr>
            <a:r>
              <a:t/>
            </a:r>
            <a:endParaRPr/>
          </a:p>
        </p:txBody>
      </p:sp>
      <p:sp>
        <p:nvSpPr>
          <p:cNvPr id="3296" name="Google Shape;3296;p208"/>
          <p:cNvSpPr/>
          <p:nvPr/>
        </p:nvSpPr>
        <p:spPr>
          <a:xfrm>
            <a:off x="2822025" y="3647100"/>
            <a:ext cx="733200" cy="25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08"/>
          <p:cNvSpPr/>
          <p:nvPr/>
        </p:nvSpPr>
        <p:spPr>
          <a:xfrm>
            <a:off x="5068625" y="3720650"/>
            <a:ext cx="756600" cy="22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8" name="Google Shape;3298;p208"/>
          <p:cNvCxnSpPr>
            <a:stCxn id="3296" idx="2"/>
            <a:endCxn id="3297" idx="1"/>
          </p:cNvCxnSpPr>
          <p:nvPr/>
        </p:nvCxnSpPr>
        <p:spPr>
          <a:xfrm rot="-5400000">
            <a:off x="4096425" y="2927100"/>
            <a:ext cx="64500" cy="1880100"/>
          </a:xfrm>
          <a:prstGeom prst="bentConnector4">
            <a:avLst>
              <a:gd fmla="val -590620" name="adj1"/>
              <a:gd fmla="val 59747" name="adj2"/>
            </a:avLst>
          </a:prstGeom>
          <a:noFill/>
          <a:ln cap="flat" cmpd="sng" w="19050">
            <a:solidFill>
              <a:srgbClr val="0000FF"/>
            </a:solidFill>
            <a:prstDash val="solid"/>
            <a:round/>
            <a:headEnd len="med" w="med" type="none"/>
            <a:tailEnd len="med" w="med" type="triangle"/>
          </a:ln>
        </p:spPr>
      </p:cxnSp>
      <p:sp>
        <p:nvSpPr>
          <p:cNvPr id="3299" name="Google Shape;3299;p208"/>
          <p:cNvSpPr/>
          <p:nvPr/>
        </p:nvSpPr>
        <p:spPr>
          <a:xfrm>
            <a:off x="5922288" y="1425833"/>
            <a:ext cx="1135500" cy="4794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pur gear.png" id="3300" name="Google Shape;3300;p208"/>
          <p:cNvPicPr preferRelativeResize="0"/>
          <p:nvPr/>
        </p:nvPicPr>
        <p:blipFill rotWithShape="1">
          <a:blip r:embed="rId3">
            <a:alphaModFix/>
          </a:blip>
          <a:srcRect b="0" l="0" r="0" t="0"/>
          <a:stretch/>
        </p:blipFill>
        <p:spPr>
          <a:xfrm>
            <a:off x="5323940" y="1436927"/>
            <a:ext cx="488305" cy="544867"/>
          </a:xfrm>
          <a:prstGeom prst="rect">
            <a:avLst/>
          </a:prstGeom>
          <a:noFill/>
          <a:ln>
            <a:noFill/>
          </a:ln>
        </p:spPr>
      </p:pic>
      <p:sp>
        <p:nvSpPr>
          <p:cNvPr id="3301" name="Google Shape;3301;p208"/>
          <p:cNvSpPr/>
          <p:nvPr/>
        </p:nvSpPr>
        <p:spPr>
          <a:xfrm>
            <a:off x="5276726" y="814976"/>
            <a:ext cx="621540" cy="443016"/>
          </a:xfrm>
          <a:prstGeom prst="flowChartDocument">
            <a:avLst/>
          </a:prstGeom>
          <a:gradFill>
            <a:gsLst>
              <a:gs pos="0">
                <a:srgbClr val="B7CE88"/>
              </a:gs>
              <a:gs pos="100000">
                <a:srgbClr val="768F45"/>
              </a:gs>
            </a:gsLst>
            <a:lin ang="5400012" scaled="0"/>
          </a:gradFill>
          <a:ln cap="flat" cmpd="sng" w="9525">
            <a:solidFill>
              <a:srgbClr val="38761D"/>
            </a:solidFill>
            <a:prstDash val="solid"/>
            <a:round/>
            <a:headEnd len="sm" w="sm" type="none"/>
            <a:tailEnd len="sm" w="sm" type="none"/>
          </a:ln>
          <a:effectLst>
            <a:outerShdw blurRad="39999"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38"/>
              <a:buFont typeface="Arial"/>
              <a:buNone/>
            </a:pPr>
            <a:r>
              <a:rPr b="1" i="0" lang="en-US" sz="1350" u="none" cap="none" strike="noStrike">
                <a:solidFill>
                  <a:srgbClr val="FFFFFF"/>
                </a:solidFill>
                <a:latin typeface="Arial"/>
                <a:ea typeface="Arial"/>
                <a:cs typeface="Arial"/>
                <a:sym typeface="Arial"/>
              </a:rPr>
              <a:t>test.p4</a:t>
            </a:r>
            <a:endParaRPr/>
          </a:p>
        </p:txBody>
      </p:sp>
      <p:sp>
        <p:nvSpPr>
          <p:cNvPr id="3302" name="Google Shape;3302;p208"/>
          <p:cNvSpPr/>
          <p:nvPr/>
        </p:nvSpPr>
        <p:spPr>
          <a:xfrm>
            <a:off x="6580791" y="1485214"/>
            <a:ext cx="383832" cy="360342"/>
          </a:xfrm>
          <a:prstGeom prst="flowChartDocument">
            <a:avLst/>
          </a:prstGeom>
          <a:gradFill>
            <a:gsLst>
              <a:gs pos="0">
                <a:srgbClr val="F5D0D0"/>
              </a:gs>
              <a:gs pos="100000">
                <a:srgbClr val="D96868"/>
              </a:gs>
            </a:gsLst>
            <a:lin ang="5400012" scaled="0"/>
          </a:gradFill>
          <a:ln cap="flat" cmpd="sng" w="9525">
            <a:solidFill>
              <a:srgbClr val="990000"/>
            </a:solidFill>
            <a:prstDash val="solid"/>
            <a:round/>
            <a:headEnd len="sm" w="sm" type="none"/>
            <a:tailEnd len="sm" w="sm" type="none"/>
          </a:ln>
          <a:effectLst>
            <a:outerShdw blurRad="39999" rotWithShape="0" dir="5400000" dist="23000">
              <a:srgbClr val="000000">
                <a:alpha val="3412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1000" u="none" cap="none" strike="noStrike">
                <a:solidFill>
                  <a:srgbClr val="000000"/>
                </a:solidFill>
                <a:latin typeface="Arial"/>
                <a:ea typeface="Arial"/>
                <a:cs typeface="Arial"/>
                <a:sym typeface="Arial"/>
              </a:rPr>
              <a:t>json</a:t>
            </a:r>
            <a:endParaRPr/>
          </a:p>
        </p:txBody>
      </p:sp>
      <p:sp>
        <p:nvSpPr>
          <p:cNvPr id="3303" name="Google Shape;3303;p208"/>
          <p:cNvSpPr/>
          <p:nvPr/>
        </p:nvSpPr>
        <p:spPr>
          <a:xfrm>
            <a:off x="7304372" y="1471232"/>
            <a:ext cx="1093800" cy="399900"/>
          </a:xfrm>
          <a:prstGeom prst="rect">
            <a:avLst/>
          </a:prstGeom>
          <a:solidFill>
            <a:srgbClr val="D9D9D9"/>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Control plane</a:t>
            </a:r>
            <a:endParaRPr/>
          </a:p>
        </p:txBody>
      </p:sp>
      <p:sp>
        <p:nvSpPr>
          <p:cNvPr id="3304" name="Google Shape;3304;p208"/>
          <p:cNvSpPr/>
          <p:nvPr/>
        </p:nvSpPr>
        <p:spPr>
          <a:xfrm>
            <a:off x="6906300" y="2549875"/>
            <a:ext cx="1880100" cy="994500"/>
          </a:xfrm>
          <a:custGeom>
            <a:rect b="b" l="l" r="r" t="t"/>
            <a:pathLst>
              <a:path extrusionOk="0" h="120000" w="120000">
                <a:moveTo>
                  <a:pt x="119" y="34886"/>
                </a:moveTo>
                <a:lnTo>
                  <a:pt x="14834" y="0"/>
                </a:lnTo>
                <a:lnTo>
                  <a:pt x="119999" y="0"/>
                </a:lnTo>
                <a:lnTo>
                  <a:pt x="119999" y="120000"/>
                </a:lnTo>
                <a:lnTo>
                  <a:pt x="14863" y="120000"/>
                </a:lnTo>
                <a:lnTo>
                  <a:pt x="0" y="84761"/>
                </a:lnTo>
              </a:path>
            </a:pathLst>
          </a:custGeom>
          <a:noFill/>
          <a:ln cap="flat" cmpd="sng" w="9525">
            <a:solidFill>
              <a:schemeClr val="dk2"/>
            </a:solidFill>
            <a:prstDash val="dash"/>
            <a:round/>
            <a:headEnd len="sm" w="sm" type="none"/>
            <a:tailEnd len="sm" w="sm" type="none"/>
          </a:ln>
        </p:spPr>
      </p:sp>
      <p:sp>
        <p:nvSpPr>
          <p:cNvPr id="3305" name="Google Shape;3305;p208"/>
          <p:cNvSpPr/>
          <p:nvPr/>
        </p:nvSpPr>
        <p:spPr>
          <a:xfrm>
            <a:off x="7296625" y="2626150"/>
            <a:ext cx="1362300" cy="245700"/>
          </a:xfrm>
          <a:prstGeom prst="rect">
            <a:avLst/>
          </a:prstGeom>
          <a:solidFill>
            <a:srgbClr val="FFD800"/>
          </a:solidFill>
          <a:ln cap="flat" cmpd="sng" w="9525">
            <a:solidFill>
              <a:srgbClr val="43434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P4Runtime server</a:t>
            </a:r>
            <a:endParaRPr/>
          </a:p>
        </p:txBody>
      </p:sp>
      <p:sp>
        <p:nvSpPr>
          <p:cNvPr id="3306" name="Google Shape;3306;p208"/>
          <p:cNvSpPr/>
          <p:nvPr/>
        </p:nvSpPr>
        <p:spPr>
          <a:xfrm>
            <a:off x="7301225" y="2906400"/>
            <a:ext cx="1362300" cy="162600"/>
          </a:xfrm>
          <a:prstGeom prst="rect">
            <a:avLst/>
          </a:prstGeom>
          <a:solidFill>
            <a:srgbClr val="D9D9D9"/>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BMv2  driver</a:t>
            </a:r>
            <a:endParaRPr/>
          </a:p>
        </p:txBody>
      </p:sp>
      <p:sp>
        <p:nvSpPr>
          <p:cNvPr id="3307" name="Google Shape;3307;p208"/>
          <p:cNvSpPr txBox="1"/>
          <p:nvPr/>
        </p:nvSpPr>
        <p:spPr>
          <a:xfrm>
            <a:off x="6418412" y="3187853"/>
            <a:ext cx="621600" cy="24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BMv2</a:t>
            </a:r>
            <a:endParaRPr/>
          </a:p>
        </p:txBody>
      </p:sp>
      <p:pic>
        <p:nvPicPr>
          <p:cNvPr descr="switch icon.png" id="3308" name="Google Shape;3308;p208"/>
          <p:cNvPicPr preferRelativeResize="0"/>
          <p:nvPr/>
        </p:nvPicPr>
        <p:blipFill rotWithShape="1">
          <a:blip r:embed="rId4">
            <a:alphaModFix/>
          </a:blip>
          <a:srcRect b="24542" l="0" r="0" t="25289"/>
          <a:stretch/>
        </p:blipFill>
        <p:spPr>
          <a:xfrm>
            <a:off x="6579708" y="2858951"/>
            <a:ext cx="579535" cy="376217"/>
          </a:xfrm>
          <a:prstGeom prst="rect">
            <a:avLst/>
          </a:prstGeom>
          <a:noFill/>
          <a:ln>
            <a:noFill/>
          </a:ln>
        </p:spPr>
      </p:pic>
      <p:sp>
        <p:nvSpPr>
          <p:cNvPr id="3309" name="Google Shape;3309;p208"/>
          <p:cNvSpPr/>
          <p:nvPr/>
        </p:nvSpPr>
        <p:spPr>
          <a:xfrm>
            <a:off x="7296625" y="3112700"/>
            <a:ext cx="1362300" cy="360300"/>
          </a:xfrm>
          <a:prstGeom prst="rect">
            <a:avLst/>
          </a:prstGeom>
          <a:solidFill>
            <a:srgbClr val="D9D9D9"/>
          </a:solidFill>
          <a:ln cap="flat" cmpd="sng" w="9525">
            <a:solidFill>
              <a:srgbClr val="66666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simple_switch_grpc</a:t>
            </a:r>
            <a:endParaRPr/>
          </a:p>
        </p:txBody>
      </p:sp>
      <p:sp>
        <p:nvSpPr>
          <p:cNvPr id="3310" name="Google Shape;3310;p208"/>
          <p:cNvSpPr txBox="1"/>
          <p:nvPr/>
        </p:nvSpPr>
        <p:spPr>
          <a:xfrm>
            <a:off x="5202625" y="1921700"/>
            <a:ext cx="9186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p4c-bm2-ss</a:t>
            </a:r>
            <a:br>
              <a:rPr b="0" i="0" lang="en-US" sz="1000" u="none" cap="none" strike="noStrike">
                <a:solidFill>
                  <a:schemeClr val="dk1"/>
                </a:solidFill>
                <a:latin typeface="Arial"/>
                <a:ea typeface="Arial"/>
                <a:cs typeface="Arial"/>
                <a:sym typeface="Arial"/>
              </a:rPr>
            </a:br>
            <a:r>
              <a:rPr b="0" i="0" lang="en-US" sz="1000" u="none" cap="none" strike="noStrike">
                <a:solidFill>
                  <a:schemeClr val="dk1"/>
                </a:solidFill>
                <a:latin typeface="Arial"/>
                <a:ea typeface="Arial"/>
                <a:cs typeface="Arial"/>
                <a:sym typeface="Arial"/>
              </a:rPr>
              <a:t>(compiler)</a:t>
            </a:r>
            <a:endParaRPr sz="1000"/>
          </a:p>
        </p:txBody>
      </p:sp>
      <p:sp>
        <p:nvSpPr>
          <p:cNvPr id="3311" name="Google Shape;3311;p208"/>
          <p:cNvSpPr/>
          <p:nvPr/>
        </p:nvSpPr>
        <p:spPr>
          <a:xfrm rot="-5400000">
            <a:off x="5903985" y="1397951"/>
            <a:ext cx="161700" cy="353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208"/>
          <p:cNvSpPr/>
          <p:nvPr/>
        </p:nvSpPr>
        <p:spPr>
          <a:xfrm>
            <a:off x="5506619" y="1275683"/>
            <a:ext cx="161700" cy="161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3" name="Google Shape;3313;p208"/>
          <p:cNvSpPr/>
          <p:nvPr/>
        </p:nvSpPr>
        <p:spPr>
          <a:xfrm rot="-5400000">
            <a:off x="6120745" y="1348636"/>
            <a:ext cx="161700" cy="7758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208"/>
          <p:cNvSpPr/>
          <p:nvPr/>
        </p:nvSpPr>
        <p:spPr>
          <a:xfrm>
            <a:off x="6058347" y="1485214"/>
            <a:ext cx="383832" cy="360342"/>
          </a:xfrm>
          <a:prstGeom prst="flowChartDocument">
            <a:avLst/>
          </a:prstGeom>
          <a:gradFill>
            <a:gsLst>
              <a:gs pos="0">
                <a:srgbClr val="FFF6DB"/>
              </a:gs>
              <a:gs pos="100000">
                <a:srgbClr val="FAD25C"/>
              </a:gs>
            </a:gsLst>
            <a:lin ang="5400012" scaled="0"/>
          </a:gradFill>
          <a:ln cap="flat" cmpd="sng" w="9525">
            <a:solidFill>
              <a:srgbClr val="BF9000"/>
            </a:solidFill>
            <a:prstDash val="solid"/>
            <a:round/>
            <a:headEnd len="sm" w="sm" type="none"/>
            <a:tailEnd len="sm" w="sm" type="none"/>
          </a:ln>
          <a:effectLst>
            <a:outerShdw blurRad="39999" rotWithShape="0" dir="5400000" dist="23000">
              <a:srgbClr val="000000">
                <a:alpha val="3412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1000" u="none" cap="none" strike="noStrike">
                <a:solidFill>
                  <a:srgbClr val="000000"/>
                </a:solidFill>
                <a:latin typeface="Arial"/>
                <a:ea typeface="Arial"/>
                <a:cs typeface="Arial"/>
                <a:sym typeface="Arial"/>
              </a:rPr>
              <a:t>p4info</a:t>
            </a:r>
            <a:endParaRPr/>
          </a:p>
        </p:txBody>
      </p:sp>
      <p:sp>
        <p:nvSpPr>
          <p:cNvPr id="3315" name="Google Shape;3315;p208"/>
          <p:cNvSpPr txBox="1"/>
          <p:nvPr/>
        </p:nvSpPr>
        <p:spPr>
          <a:xfrm>
            <a:off x="5742224" y="1154478"/>
            <a:ext cx="1495800" cy="36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Pipeline config</a:t>
            </a:r>
            <a:endParaRPr/>
          </a:p>
        </p:txBody>
      </p:sp>
      <p:sp>
        <p:nvSpPr>
          <p:cNvPr id="3316" name="Google Shape;3316;p208"/>
          <p:cNvSpPr/>
          <p:nvPr/>
        </p:nvSpPr>
        <p:spPr>
          <a:xfrm>
            <a:off x="7754375" y="1875998"/>
            <a:ext cx="161700" cy="717300"/>
          </a:xfrm>
          <a:prstGeom prst="downArrow">
            <a:avLst>
              <a:gd fmla="val 44691" name="adj1"/>
              <a:gd fmla="val 47257"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208"/>
          <p:cNvSpPr/>
          <p:nvPr/>
        </p:nvSpPr>
        <p:spPr>
          <a:xfrm rot="-5400000">
            <a:off x="7098106" y="1544370"/>
            <a:ext cx="161700" cy="242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8" name="Google Shape;3318;p208"/>
          <p:cNvSpPr txBox="1"/>
          <p:nvPr/>
        </p:nvSpPr>
        <p:spPr>
          <a:xfrm>
            <a:off x="6428547" y="2194548"/>
            <a:ext cx="1362300" cy="309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Arial"/>
                <a:ea typeface="Arial"/>
                <a:cs typeface="Arial"/>
                <a:sym typeface="Arial"/>
              </a:rPr>
              <a:t>Pipeline config bits</a:t>
            </a:r>
            <a:endParaRPr sz="1000"/>
          </a:p>
        </p:txBody>
      </p:sp>
      <p:sp>
        <p:nvSpPr>
          <p:cNvPr id="3319" name="Google Shape;3319;p208"/>
          <p:cNvSpPr txBox="1"/>
          <p:nvPr/>
        </p:nvSpPr>
        <p:spPr>
          <a:xfrm>
            <a:off x="6105647" y="1905316"/>
            <a:ext cx="1754100" cy="309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Source Code Pro"/>
              <a:buNone/>
            </a:pPr>
            <a:r>
              <a:rPr b="0" i="0" lang="en-US" sz="1000" u="none" cap="none" strike="noStrike">
                <a:solidFill>
                  <a:srgbClr val="000000"/>
                </a:solidFill>
                <a:latin typeface="Source Code Pro"/>
                <a:ea typeface="Source Code Pro"/>
                <a:cs typeface="Source Code Pro"/>
                <a:sym typeface="Source Code Pro"/>
              </a:rPr>
              <a:t>SetPipelineConfig()</a:t>
            </a:r>
            <a:endParaRPr sz="1000"/>
          </a:p>
        </p:txBody>
      </p:sp>
      <p:sp>
        <p:nvSpPr>
          <p:cNvPr id="3320" name="Google Shape;3320;p208"/>
          <p:cNvSpPr/>
          <p:nvPr/>
        </p:nvSpPr>
        <p:spPr>
          <a:xfrm>
            <a:off x="8547764" y="2574363"/>
            <a:ext cx="161730" cy="162486"/>
          </a:xfrm>
          <a:prstGeom prst="flowChartDocument">
            <a:avLst/>
          </a:prstGeom>
          <a:gradFill>
            <a:gsLst>
              <a:gs pos="0">
                <a:srgbClr val="FFF6DB"/>
              </a:gs>
              <a:gs pos="100000">
                <a:srgbClr val="FAD25C"/>
              </a:gs>
            </a:gsLst>
            <a:lin ang="5400012" scaled="0"/>
          </a:gradFill>
          <a:ln cap="flat" cmpd="sng" w="9525">
            <a:solidFill>
              <a:srgbClr val="BF9000"/>
            </a:solidFill>
            <a:prstDash val="solid"/>
            <a:round/>
            <a:headEnd len="sm" w="sm" type="none"/>
            <a:tailEnd len="sm" w="sm" type="none"/>
          </a:ln>
          <a:effectLst>
            <a:outerShdw blurRad="39999" rotWithShape="0" dir="5400000" dist="23000">
              <a:srgbClr val="000000">
                <a:alpha val="3412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t/>
            </a:r>
            <a:endParaRPr b="0" i="0" sz="600" u="none" cap="none" strike="noStrike">
              <a:solidFill>
                <a:srgbClr val="000000"/>
              </a:solidFill>
              <a:latin typeface="Arial"/>
              <a:ea typeface="Arial"/>
              <a:cs typeface="Arial"/>
              <a:sym typeface="Arial"/>
            </a:endParaRPr>
          </a:p>
        </p:txBody>
      </p:sp>
      <p:sp>
        <p:nvSpPr>
          <p:cNvPr id="3321" name="Google Shape;3321;p208"/>
          <p:cNvSpPr/>
          <p:nvPr/>
        </p:nvSpPr>
        <p:spPr>
          <a:xfrm>
            <a:off x="8542499" y="3091020"/>
            <a:ext cx="161730" cy="162486"/>
          </a:xfrm>
          <a:prstGeom prst="flowChartDocument">
            <a:avLst/>
          </a:prstGeom>
          <a:gradFill>
            <a:gsLst>
              <a:gs pos="0">
                <a:srgbClr val="F5D0D0"/>
              </a:gs>
              <a:gs pos="100000">
                <a:srgbClr val="D96868"/>
              </a:gs>
            </a:gsLst>
            <a:lin ang="5400012" scaled="0"/>
          </a:gradFill>
          <a:ln cap="flat" cmpd="sng" w="9525">
            <a:solidFill>
              <a:srgbClr val="990000"/>
            </a:solidFill>
            <a:prstDash val="solid"/>
            <a:round/>
            <a:headEnd len="sm" w="sm" type="none"/>
            <a:tailEnd len="sm" w="sm" type="none"/>
          </a:ln>
          <a:effectLst>
            <a:outerShdw blurRad="39999" rotWithShape="0" dir="5400000" dist="23000">
              <a:srgbClr val="000000">
                <a:alpha val="34120"/>
              </a:srgbClr>
            </a:outerShdw>
          </a:effectLst>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FFFFFF"/>
              </a:buClr>
              <a:buSzPts val="263"/>
              <a:buFont typeface="Arial"/>
              <a:buNone/>
            </a:pPr>
            <a:r>
              <a:t/>
            </a:r>
            <a:endParaRPr b="0" i="0" sz="600" u="none" cap="none" strike="noStrike">
              <a:solidFill>
                <a:srgbClr val="000000"/>
              </a:solidFill>
              <a:latin typeface="Arial"/>
              <a:ea typeface="Arial"/>
              <a:cs typeface="Arial"/>
              <a:sym typeface="Arial"/>
            </a:endParaRPr>
          </a:p>
        </p:txBody>
      </p:sp>
      <p:sp>
        <p:nvSpPr>
          <p:cNvPr id="3322" name="Google Shape;3322;p208"/>
          <p:cNvSpPr/>
          <p:nvPr/>
        </p:nvSpPr>
        <p:spPr>
          <a:xfrm>
            <a:off x="8274486" y="1407030"/>
            <a:ext cx="161730" cy="162486"/>
          </a:xfrm>
          <a:prstGeom prst="flowChartDocument">
            <a:avLst/>
          </a:prstGeom>
          <a:gradFill>
            <a:gsLst>
              <a:gs pos="0">
                <a:srgbClr val="FFF6DB"/>
              </a:gs>
              <a:gs pos="100000">
                <a:srgbClr val="FAD25C"/>
              </a:gs>
            </a:gsLst>
            <a:lin ang="5400012" scaled="0"/>
          </a:gradFill>
          <a:ln cap="flat" cmpd="sng" w="9525">
            <a:solidFill>
              <a:srgbClr val="BF9000"/>
            </a:solidFill>
            <a:prstDash val="solid"/>
            <a:round/>
            <a:headEnd len="sm" w="sm" type="none"/>
            <a:tailEnd len="sm" w="sm" type="none"/>
          </a:ln>
          <a:effectLst>
            <a:outerShdw blurRad="39999" rotWithShape="0" dir="5400000" dist="23000">
              <a:srgbClr val="000000">
                <a:alpha val="3412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t/>
            </a:r>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6" name="Shape 3326"/>
        <p:cNvGrpSpPr/>
        <p:nvPr/>
      </p:nvGrpSpPr>
      <p:grpSpPr>
        <a:xfrm>
          <a:off x="0" y="0"/>
          <a:ext cx="0" cy="0"/>
          <a:chOff x="0" y="0"/>
          <a:chExt cx="0" cy="0"/>
        </a:xfrm>
      </p:grpSpPr>
      <p:sp>
        <p:nvSpPr>
          <p:cNvPr id="3327" name="Google Shape;3327;p209"/>
          <p:cNvSpPr/>
          <p:nvPr/>
        </p:nvSpPr>
        <p:spPr>
          <a:xfrm>
            <a:off x="3876475" y="2672850"/>
            <a:ext cx="5115000" cy="18336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328" name="Google Shape;3328;p209"/>
          <p:cNvSpPr/>
          <p:nvPr/>
        </p:nvSpPr>
        <p:spPr>
          <a:xfrm>
            <a:off x="3876475" y="767850"/>
            <a:ext cx="5115000" cy="18336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329" name="Google Shape;3329;p209"/>
          <p:cNvSpPr/>
          <p:nvPr/>
        </p:nvSpPr>
        <p:spPr>
          <a:xfrm>
            <a:off x="311700" y="2901450"/>
            <a:ext cx="3282900" cy="16050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330" name="Google Shape;3330;p209"/>
          <p:cNvSpPr/>
          <p:nvPr/>
        </p:nvSpPr>
        <p:spPr>
          <a:xfrm>
            <a:off x="311700" y="996450"/>
            <a:ext cx="3282900" cy="16050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331" name="Google Shape;3331;p209"/>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P4Runtime </a:t>
            </a:r>
            <a:r>
              <a:rPr lang="en-US">
                <a:latin typeface="Consolas"/>
                <a:ea typeface="Consolas"/>
                <a:cs typeface="Consolas"/>
                <a:sym typeface="Consolas"/>
              </a:rPr>
              <a:t>StreamChannel</a:t>
            </a:r>
            <a:endParaRPr>
              <a:latin typeface="Consolas"/>
              <a:ea typeface="Consolas"/>
              <a:cs typeface="Consolas"/>
              <a:sym typeface="Consolas"/>
            </a:endParaRPr>
          </a:p>
        </p:txBody>
      </p:sp>
      <p:sp>
        <p:nvSpPr>
          <p:cNvPr id="3332" name="Google Shape;3332;p209"/>
          <p:cNvSpPr txBox="1"/>
          <p:nvPr>
            <p:ph idx="1" type="body"/>
          </p:nvPr>
        </p:nvSpPr>
        <p:spPr>
          <a:xfrm>
            <a:off x="311700" y="752100"/>
            <a:ext cx="4037700" cy="153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400">
              <a:solidFill>
                <a:srgbClr val="D73A49"/>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D73A49"/>
                </a:solidFill>
                <a:latin typeface="Consolas"/>
                <a:ea typeface="Consolas"/>
                <a:cs typeface="Consolas"/>
                <a:sym typeface="Consolas"/>
              </a:rPr>
              <a:t>message</a:t>
            </a:r>
            <a:r>
              <a:rPr lang="en-US" sz="1400">
                <a:solidFill>
                  <a:srgbClr val="24292E"/>
                </a:solidFill>
                <a:latin typeface="Consolas"/>
                <a:ea typeface="Consolas"/>
                <a:cs typeface="Consolas"/>
                <a:sym typeface="Consolas"/>
              </a:rPr>
              <a:t> </a:t>
            </a:r>
            <a:r>
              <a:rPr lang="en-US" sz="1400">
                <a:solidFill>
                  <a:srgbClr val="6F42C1"/>
                </a:solidFill>
                <a:latin typeface="Consolas"/>
                <a:ea typeface="Consolas"/>
                <a:cs typeface="Consolas"/>
                <a:sym typeface="Consolas"/>
              </a:rPr>
              <a:t>StreamMessageRequest</a:t>
            </a:r>
            <a:r>
              <a:rPr lang="en-US" sz="1400">
                <a:solidFill>
                  <a:srgbClr val="24292E"/>
                </a:solidFill>
                <a:latin typeface="Consolas"/>
                <a:ea typeface="Consolas"/>
                <a:cs typeface="Consolas"/>
                <a:sym typeface="Consolas"/>
              </a:rPr>
              <a:t> {</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oneof update {</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MasterArbitrationUpdate</a:t>
            </a:r>
            <a:endParaRPr sz="1400">
              <a:solidFill>
                <a:srgbClr val="24292E"/>
              </a:solidFill>
              <a:latin typeface="Consolas"/>
              <a:ea typeface="Consolas"/>
              <a:cs typeface="Consolas"/>
              <a:sym typeface="Consolas"/>
            </a:endParaRPr>
          </a:p>
          <a:p>
            <a:pPr indent="457200" lvl="0" marL="457200" rtl="0" algn="l">
              <a:lnSpc>
                <a:spcPct val="100000"/>
              </a:lnSpc>
              <a:spcBef>
                <a:spcPts val="0"/>
              </a:spcBef>
              <a:spcAft>
                <a:spcPts val="0"/>
              </a:spcAft>
              <a:buNone/>
            </a:pPr>
            <a:r>
              <a:rPr lang="en-US" sz="1400">
                <a:solidFill>
                  <a:srgbClr val="24292E"/>
                </a:solidFill>
                <a:latin typeface="Consolas"/>
                <a:ea typeface="Consolas"/>
                <a:cs typeface="Consolas"/>
                <a:sym typeface="Consolas"/>
              </a:rPr>
              <a:t>arbitration = 1;</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PacketOut packet = 2;</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br>
              <a:rPr lang="en-US" sz="1400">
                <a:solidFill>
                  <a:srgbClr val="24292E"/>
                </a:solidFill>
                <a:latin typeface="Consolas"/>
                <a:ea typeface="Consolas"/>
                <a:cs typeface="Consolas"/>
                <a:sym typeface="Consolas"/>
              </a:rPr>
            </a:b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D73A49"/>
                </a:solidFill>
                <a:latin typeface="Consolas"/>
                <a:ea typeface="Consolas"/>
                <a:cs typeface="Consolas"/>
                <a:sym typeface="Consolas"/>
              </a:rPr>
              <a:t>message</a:t>
            </a:r>
            <a:r>
              <a:rPr lang="en-US" sz="1400">
                <a:solidFill>
                  <a:srgbClr val="24292E"/>
                </a:solidFill>
                <a:latin typeface="Consolas"/>
                <a:ea typeface="Consolas"/>
                <a:cs typeface="Consolas"/>
                <a:sym typeface="Consolas"/>
              </a:rPr>
              <a:t> </a:t>
            </a:r>
            <a:r>
              <a:rPr lang="en-US" sz="1400">
                <a:solidFill>
                  <a:srgbClr val="6F42C1"/>
                </a:solidFill>
                <a:latin typeface="Consolas"/>
                <a:ea typeface="Consolas"/>
                <a:cs typeface="Consolas"/>
                <a:sym typeface="Consolas"/>
              </a:rPr>
              <a:t>StreamMessageResponse</a:t>
            </a:r>
            <a:r>
              <a:rPr lang="en-US" sz="1400">
                <a:solidFill>
                  <a:srgbClr val="24292E"/>
                </a:solidFill>
                <a:latin typeface="Consolas"/>
                <a:ea typeface="Consolas"/>
                <a:cs typeface="Consolas"/>
                <a:sym typeface="Consolas"/>
              </a:rPr>
              <a:t> {</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oneof update {</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MasterArbitrationUpdate</a:t>
            </a:r>
            <a:endParaRPr sz="1400">
              <a:solidFill>
                <a:srgbClr val="24292E"/>
              </a:solidFill>
              <a:latin typeface="Consolas"/>
              <a:ea typeface="Consolas"/>
              <a:cs typeface="Consolas"/>
              <a:sym typeface="Consolas"/>
            </a:endParaRPr>
          </a:p>
          <a:p>
            <a:pPr indent="457200" lvl="0" marL="457200" rtl="0" algn="l">
              <a:lnSpc>
                <a:spcPct val="100000"/>
              </a:lnSpc>
              <a:spcBef>
                <a:spcPts val="0"/>
              </a:spcBef>
              <a:spcAft>
                <a:spcPts val="0"/>
              </a:spcAft>
              <a:buNone/>
            </a:pPr>
            <a:r>
              <a:rPr lang="en-US" sz="1400">
                <a:solidFill>
                  <a:srgbClr val="24292E"/>
                </a:solidFill>
                <a:latin typeface="Consolas"/>
                <a:ea typeface="Consolas"/>
                <a:cs typeface="Consolas"/>
                <a:sym typeface="Consolas"/>
              </a:rPr>
              <a:t>arbitration = 1;</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PacketIn packet = 2;</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br>
              <a:rPr lang="en-US" sz="1400">
                <a:solidFill>
                  <a:srgbClr val="24292E"/>
                </a:solidFill>
                <a:latin typeface="Consolas"/>
                <a:ea typeface="Consolas"/>
                <a:cs typeface="Consolas"/>
                <a:sym typeface="Consolas"/>
              </a:rPr>
            </a:b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400"/>
          </a:p>
        </p:txBody>
      </p:sp>
      <p:sp>
        <p:nvSpPr>
          <p:cNvPr id="3333" name="Google Shape;3333;p209"/>
          <p:cNvSpPr txBox="1"/>
          <p:nvPr/>
        </p:nvSpPr>
        <p:spPr>
          <a:xfrm>
            <a:off x="3850650" y="752100"/>
            <a:ext cx="5369400" cy="3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rgbClr val="6A737D"/>
                </a:solidFill>
                <a:latin typeface="Consolas"/>
                <a:ea typeface="Consolas"/>
                <a:cs typeface="Consolas"/>
                <a:sym typeface="Consolas"/>
              </a:rPr>
              <a:t>// Packet sent from the controller to the switch.</a:t>
            </a:r>
            <a:endParaRPr>
              <a:solidFill>
                <a:srgbClr val="6A737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PacketOut</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bytes payload = 1;</a:t>
            </a:r>
            <a:endParaRPr>
              <a:solidFill>
                <a:srgbClr val="24292E"/>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This will be based on P4 header annotated as</a:t>
            </a:r>
            <a:endParaRPr>
              <a:solidFill>
                <a:srgbClr val="6A737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@controller_header("packet_out").</a:t>
            </a:r>
            <a:endParaRPr>
              <a:solidFill>
                <a:srgbClr val="6A737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At most one P4 header can have this annotation.</a:t>
            </a:r>
            <a:endParaRPr>
              <a:solidFill>
                <a:srgbClr val="6A737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repeated</a:t>
            </a: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PacketMetadata</a:t>
            </a:r>
            <a:r>
              <a:rPr lang="en-US">
                <a:solidFill>
                  <a:srgbClr val="24292E"/>
                </a:solidFill>
                <a:latin typeface="Consolas"/>
                <a:ea typeface="Consolas"/>
                <a:cs typeface="Consolas"/>
                <a:sym typeface="Consolas"/>
              </a:rPr>
              <a:t> metadata = </a:t>
            </a:r>
            <a:r>
              <a:rPr lang="en-US">
                <a:solidFill>
                  <a:srgbClr val="005CC5"/>
                </a:solidFill>
                <a:latin typeface="Consolas"/>
                <a:ea typeface="Consolas"/>
                <a:cs typeface="Consolas"/>
                <a:sym typeface="Consolas"/>
              </a:rPr>
              <a:t>2</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spcBef>
                <a:spcPts val="0"/>
              </a:spcBef>
              <a:spcAft>
                <a:spcPts val="0"/>
              </a:spcAft>
              <a:buNone/>
            </a:pPr>
            <a:r>
              <a:t/>
            </a:r>
            <a:endParaRPr>
              <a:solidFill>
                <a:srgbClr val="24292E"/>
              </a:solidFill>
              <a:latin typeface="Consolas"/>
              <a:ea typeface="Consolas"/>
              <a:cs typeface="Consolas"/>
              <a:sym typeface="Consolas"/>
            </a:endParaRPr>
          </a:p>
          <a:p>
            <a:pPr indent="0" lvl="0" marL="0" rtl="0" algn="l">
              <a:spcBef>
                <a:spcPts val="0"/>
              </a:spcBef>
              <a:spcAft>
                <a:spcPts val="0"/>
              </a:spcAft>
              <a:buNone/>
            </a:pPr>
            <a:r>
              <a:rPr lang="en-US">
                <a:solidFill>
                  <a:srgbClr val="6A737D"/>
                </a:solidFill>
                <a:latin typeface="Consolas"/>
                <a:ea typeface="Consolas"/>
                <a:cs typeface="Consolas"/>
                <a:sym typeface="Consolas"/>
              </a:rPr>
              <a:t>// Packet sent from the switch to the controller.</a:t>
            </a:r>
            <a:endParaRPr>
              <a:solidFill>
                <a:srgbClr val="6A737D"/>
              </a:solidFill>
              <a:latin typeface="Consolas"/>
              <a:ea typeface="Consolas"/>
              <a:cs typeface="Consolas"/>
              <a:sym typeface="Consolas"/>
            </a:endParaRPr>
          </a:p>
          <a:p>
            <a:pPr indent="0" lvl="0" marL="0" rtl="0" algn="l">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PacketIn</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spcBef>
                <a:spcPts val="0"/>
              </a:spcBef>
              <a:spcAft>
                <a:spcPts val="0"/>
              </a:spcAft>
              <a:buNone/>
            </a:pPr>
            <a:r>
              <a:rPr lang="en-US">
                <a:solidFill>
                  <a:srgbClr val="24292E"/>
                </a:solidFill>
                <a:latin typeface="Consolas"/>
                <a:ea typeface="Consolas"/>
                <a:cs typeface="Consolas"/>
                <a:sym typeface="Consolas"/>
              </a:rPr>
              <a:t> bytes payload = 1;</a:t>
            </a:r>
            <a:endParaRPr>
              <a:solidFill>
                <a:srgbClr val="24292E"/>
              </a:solidFill>
              <a:latin typeface="Consolas"/>
              <a:ea typeface="Consolas"/>
              <a:cs typeface="Consolas"/>
              <a:sym typeface="Consolas"/>
            </a:endParaRPr>
          </a:p>
          <a:p>
            <a:pPr indent="0" lvl="0" marL="0" rtl="0" algn="l">
              <a:spcBef>
                <a:spcPts val="0"/>
              </a:spcBef>
              <a:spcAft>
                <a:spcPts val="0"/>
              </a:spcAft>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This will be based on P4 header annotated as</a:t>
            </a:r>
            <a:endParaRPr>
              <a:solidFill>
                <a:srgbClr val="6A737D"/>
              </a:solidFill>
              <a:latin typeface="Consolas"/>
              <a:ea typeface="Consolas"/>
              <a:cs typeface="Consolas"/>
              <a:sym typeface="Consolas"/>
            </a:endParaRPr>
          </a:p>
          <a:p>
            <a:pPr indent="0" lvl="0" marL="0" rtl="0" algn="l">
              <a:spcBef>
                <a:spcPts val="0"/>
              </a:spcBef>
              <a:spcAft>
                <a:spcPts val="0"/>
              </a:spcAft>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@controller_header("packet_in").</a:t>
            </a:r>
            <a:endParaRPr>
              <a:solidFill>
                <a:srgbClr val="6A737D"/>
              </a:solidFill>
              <a:latin typeface="Consolas"/>
              <a:ea typeface="Consolas"/>
              <a:cs typeface="Consolas"/>
              <a:sym typeface="Consolas"/>
            </a:endParaRPr>
          </a:p>
          <a:p>
            <a:pPr indent="0" lvl="0" marL="0" rtl="0" algn="l">
              <a:spcBef>
                <a:spcPts val="0"/>
              </a:spcBef>
              <a:spcAft>
                <a:spcPts val="0"/>
              </a:spcAft>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At most one P4 header can have this annotation.</a:t>
            </a:r>
            <a:endParaRPr>
              <a:solidFill>
                <a:srgbClr val="6A737D"/>
              </a:solidFill>
              <a:latin typeface="Consolas"/>
              <a:ea typeface="Consolas"/>
              <a:cs typeface="Consolas"/>
              <a:sym typeface="Consolas"/>
            </a:endParaRPr>
          </a:p>
          <a:p>
            <a:pPr indent="0" lvl="0" marL="0" rtl="0" algn="l">
              <a:spcBef>
                <a:spcPts val="0"/>
              </a:spcBef>
              <a:spcAft>
                <a:spcPts val="0"/>
              </a:spcAft>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repeated</a:t>
            </a: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PacketMetadata</a:t>
            </a:r>
            <a:r>
              <a:rPr lang="en-US">
                <a:solidFill>
                  <a:srgbClr val="24292E"/>
                </a:solidFill>
                <a:latin typeface="Consolas"/>
                <a:ea typeface="Consolas"/>
                <a:cs typeface="Consolas"/>
                <a:sym typeface="Consolas"/>
              </a:rPr>
              <a:t> metadata = </a:t>
            </a:r>
            <a:r>
              <a:rPr lang="en-US">
                <a:solidFill>
                  <a:srgbClr val="005CC5"/>
                </a:solidFill>
                <a:latin typeface="Consolas"/>
                <a:ea typeface="Consolas"/>
                <a:cs typeface="Consolas"/>
                <a:sym typeface="Consolas"/>
              </a:rPr>
              <a:t>2</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24292E"/>
              </a:solidFill>
              <a:latin typeface="Consolas"/>
              <a:ea typeface="Consolas"/>
              <a:cs typeface="Consolas"/>
              <a:sym typeface="Consolas"/>
            </a:endParaRPr>
          </a:p>
          <a:p>
            <a:pPr indent="0" lvl="0" marL="0" rtl="0" algn="l">
              <a:spcBef>
                <a:spcPts val="0"/>
              </a:spcBef>
              <a:spcAft>
                <a:spcPts val="0"/>
              </a:spcAft>
              <a:buNone/>
            </a:pPr>
            <a:r>
              <a:t/>
            </a:r>
            <a:endParaRPr/>
          </a:p>
        </p:txBody>
      </p:sp>
      <p:sp>
        <p:nvSpPr>
          <p:cNvPr id="3334" name="Google Shape;3334;p209"/>
          <p:cNvSpPr/>
          <p:nvPr/>
        </p:nvSpPr>
        <p:spPr>
          <a:xfrm>
            <a:off x="2791425" y="1187050"/>
            <a:ext cx="1057225" cy="843925"/>
          </a:xfrm>
          <a:custGeom>
            <a:rect b="b" l="l" r="r" t="t"/>
            <a:pathLst>
              <a:path extrusionOk="0" h="33757" w="42289">
                <a:moveTo>
                  <a:pt x="0" y="33757"/>
                </a:moveTo>
                <a:lnTo>
                  <a:pt x="25967" y="33757"/>
                </a:lnTo>
                <a:lnTo>
                  <a:pt x="25967" y="0"/>
                </a:lnTo>
                <a:lnTo>
                  <a:pt x="42289" y="0"/>
                </a:lnTo>
              </a:path>
            </a:pathLst>
          </a:custGeom>
          <a:noFill/>
          <a:ln cap="flat" cmpd="sng" w="19050">
            <a:solidFill>
              <a:srgbClr val="0000FF"/>
            </a:solidFill>
            <a:prstDash val="solid"/>
            <a:round/>
            <a:headEnd len="med" w="med" type="none"/>
            <a:tailEnd len="med" w="med" type="triangle"/>
          </a:ln>
        </p:spPr>
      </p:sp>
      <p:sp>
        <p:nvSpPr>
          <p:cNvPr id="3335" name="Google Shape;3335;p209"/>
          <p:cNvSpPr/>
          <p:nvPr/>
        </p:nvSpPr>
        <p:spPr>
          <a:xfrm>
            <a:off x="2857500" y="3073500"/>
            <a:ext cx="1019059" cy="843925"/>
          </a:xfrm>
          <a:custGeom>
            <a:rect b="b" l="l" r="r" t="t"/>
            <a:pathLst>
              <a:path extrusionOk="0" h="33757" w="42289">
                <a:moveTo>
                  <a:pt x="0" y="33757"/>
                </a:moveTo>
                <a:lnTo>
                  <a:pt x="25967" y="33757"/>
                </a:lnTo>
                <a:lnTo>
                  <a:pt x="25967" y="0"/>
                </a:lnTo>
                <a:lnTo>
                  <a:pt x="42289" y="0"/>
                </a:lnTo>
              </a:path>
            </a:pathLst>
          </a:custGeom>
          <a:noFill/>
          <a:ln cap="flat" cmpd="sng" w="19050">
            <a:solidFill>
              <a:srgbClr val="0000FF"/>
            </a:solidFill>
            <a:prstDash val="solid"/>
            <a:round/>
            <a:headEnd len="med" w="med" type="none"/>
            <a:tailEnd len="med" w="med" type="triangle"/>
          </a:ln>
        </p:spPr>
      </p:sp>
      <p:sp>
        <p:nvSpPr>
          <p:cNvPr id="3336" name="Google Shape;3336;p209"/>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0" name="Shape 3340"/>
        <p:cNvGrpSpPr/>
        <p:nvPr/>
      </p:nvGrpSpPr>
      <p:grpSpPr>
        <a:xfrm>
          <a:off x="0" y="0"/>
          <a:ext cx="0" cy="0"/>
          <a:chOff x="0" y="0"/>
          <a:chExt cx="0" cy="0"/>
        </a:xfrm>
      </p:grpSpPr>
      <p:sp>
        <p:nvSpPr>
          <p:cNvPr id="3341" name="Google Shape;3341;p210"/>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P4Runtime Common Parameters</a:t>
            </a:r>
            <a:endParaRPr/>
          </a:p>
        </p:txBody>
      </p:sp>
      <p:sp>
        <p:nvSpPr>
          <p:cNvPr id="3342" name="Google Shape;3342;p210"/>
          <p:cNvSpPr txBox="1"/>
          <p:nvPr>
            <p:ph idx="1" type="body"/>
          </p:nvPr>
        </p:nvSpPr>
        <p:spPr>
          <a:xfrm>
            <a:off x="152400" y="742951"/>
            <a:ext cx="8686800" cy="4114800"/>
          </a:xfrm>
          <a:prstGeom prst="rect">
            <a:avLst/>
          </a:prstGeom>
        </p:spPr>
        <p:txBody>
          <a:bodyPr anchorCtr="0" anchor="t" bIns="91425" lIns="91425" spcFirstLastPara="1" rIns="91425" wrap="square" tIns="91425">
            <a:noAutofit/>
          </a:bodyPr>
          <a:lstStyle/>
          <a:p>
            <a:pPr indent="-361950" lvl="0" marL="457200" rtl="0" algn="l">
              <a:spcBef>
                <a:spcPts val="75"/>
              </a:spcBef>
              <a:spcAft>
                <a:spcPts val="0"/>
              </a:spcAft>
              <a:buSzPts val="2100"/>
              <a:buFont typeface="Consolas"/>
              <a:buChar char="•"/>
            </a:pPr>
            <a:r>
              <a:rPr b="1" lang="en-US">
                <a:latin typeface="Consolas"/>
                <a:ea typeface="Consolas"/>
                <a:cs typeface="Consolas"/>
                <a:sym typeface="Consolas"/>
              </a:rPr>
              <a:t>device_id</a:t>
            </a:r>
            <a:endParaRPr>
              <a:latin typeface="Consolas"/>
              <a:ea typeface="Consolas"/>
              <a:cs typeface="Consolas"/>
              <a:sym typeface="Consolas"/>
            </a:endParaRPr>
          </a:p>
          <a:p>
            <a:pPr indent="-342900" lvl="1" marL="914400" rtl="0" algn="l">
              <a:spcBef>
                <a:spcPts val="0"/>
              </a:spcBef>
              <a:spcAft>
                <a:spcPts val="0"/>
              </a:spcAft>
              <a:buSzPts val="1800"/>
              <a:buChar char="◦"/>
            </a:pPr>
            <a:r>
              <a:rPr lang="en-US"/>
              <a:t>Specifies the specific forwarding chip or software bridge</a:t>
            </a:r>
            <a:endParaRPr/>
          </a:p>
          <a:p>
            <a:pPr indent="-342900" lvl="1" marL="914400" rtl="0" algn="l">
              <a:spcBef>
                <a:spcPts val="0"/>
              </a:spcBef>
              <a:spcAft>
                <a:spcPts val="0"/>
              </a:spcAft>
              <a:buSzPts val="1800"/>
              <a:buChar char="◦"/>
            </a:pPr>
            <a:r>
              <a:rPr b="1" lang="en-US"/>
              <a:t>Set to 0 for single chip platforms</a:t>
            </a:r>
            <a:endParaRPr b="1"/>
          </a:p>
          <a:p>
            <a:pPr indent="-361950" lvl="0" marL="457200" rtl="0" algn="l">
              <a:spcBef>
                <a:spcPts val="0"/>
              </a:spcBef>
              <a:spcAft>
                <a:spcPts val="0"/>
              </a:spcAft>
              <a:buSzPts val="2100"/>
              <a:buFont typeface="Consolas"/>
              <a:buChar char="•"/>
            </a:pPr>
            <a:r>
              <a:rPr b="1" lang="en-US">
                <a:latin typeface="Consolas"/>
                <a:ea typeface="Consolas"/>
                <a:cs typeface="Consolas"/>
                <a:sym typeface="Consolas"/>
              </a:rPr>
              <a:t>role_id</a:t>
            </a:r>
            <a:endParaRPr b="1">
              <a:latin typeface="Consolas"/>
              <a:ea typeface="Consolas"/>
              <a:cs typeface="Consolas"/>
              <a:sym typeface="Consolas"/>
            </a:endParaRPr>
          </a:p>
          <a:p>
            <a:pPr indent="-342900" lvl="1" marL="914400" rtl="0" algn="l">
              <a:spcBef>
                <a:spcPts val="0"/>
              </a:spcBef>
              <a:spcAft>
                <a:spcPts val="0"/>
              </a:spcAft>
              <a:buSzPts val="1800"/>
              <a:buChar char="◦"/>
            </a:pPr>
            <a:r>
              <a:rPr lang="en-US"/>
              <a:t>Corresponds to a role with specific capabilities (i.e. what operations, P4 entities, behaviors, etc. are in the scope of a given role)</a:t>
            </a:r>
            <a:endParaRPr/>
          </a:p>
          <a:p>
            <a:pPr indent="-342900" lvl="1" marL="914400" rtl="0" algn="l">
              <a:spcBef>
                <a:spcPts val="0"/>
              </a:spcBef>
              <a:spcAft>
                <a:spcPts val="0"/>
              </a:spcAft>
              <a:buSzPts val="1800"/>
              <a:buChar char="◦"/>
            </a:pPr>
            <a:r>
              <a:rPr lang="en-US"/>
              <a:t>Role definition is currently agreed upon between control and data planes offline</a:t>
            </a:r>
            <a:endParaRPr/>
          </a:p>
          <a:p>
            <a:pPr indent="-342900" lvl="1" marL="914400" rtl="0" algn="l">
              <a:spcBef>
                <a:spcPts val="0"/>
              </a:spcBef>
              <a:spcAft>
                <a:spcPts val="0"/>
              </a:spcAft>
              <a:buSzPts val="1800"/>
              <a:buChar char="◦"/>
            </a:pPr>
            <a:r>
              <a:rPr b="1" lang="en-US"/>
              <a:t>Default role_id (0) has full pipeline access</a:t>
            </a:r>
            <a:endParaRPr b="1"/>
          </a:p>
          <a:p>
            <a:pPr indent="-361950" lvl="0" marL="457200" rtl="0" algn="l">
              <a:spcBef>
                <a:spcPts val="0"/>
              </a:spcBef>
              <a:spcAft>
                <a:spcPts val="0"/>
              </a:spcAft>
              <a:buSzPts val="2100"/>
              <a:buFont typeface="Consolas"/>
              <a:buChar char="•"/>
            </a:pPr>
            <a:r>
              <a:rPr b="1" lang="en-US">
                <a:latin typeface="Consolas"/>
                <a:ea typeface="Consolas"/>
                <a:cs typeface="Consolas"/>
                <a:sym typeface="Consolas"/>
              </a:rPr>
              <a:t>election_id</a:t>
            </a:r>
            <a:endParaRPr b="1">
              <a:latin typeface="Consolas"/>
              <a:ea typeface="Consolas"/>
              <a:cs typeface="Consolas"/>
              <a:sym typeface="Consolas"/>
            </a:endParaRPr>
          </a:p>
          <a:p>
            <a:pPr indent="-342900" lvl="1" marL="914400" rtl="0" algn="l">
              <a:spcBef>
                <a:spcPts val="0"/>
              </a:spcBef>
              <a:spcAft>
                <a:spcPts val="0"/>
              </a:spcAft>
              <a:buSzPts val="1800"/>
              <a:buChar char="◦"/>
            </a:pPr>
            <a:r>
              <a:rPr lang="en-US"/>
              <a:t>P4Runtime supports mastership on a per-role basis</a:t>
            </a:r>
            <a:endParaRPr/>
          </a:p>
          <a:p>
            <a:pPr indent="-342900" lvl="1" marL="914400" rtl="0" algn="l">
              <a:spcBef>
                <a:spcPts val="0"/>
              </a:spcBef>
              <a:spcAft>
                <a:spcPts val="0"/>
              </a:spcAft>
              <a:buSzPts val="1800"/>
              <a:buChar char="◦"/>
            </a:pPr>
            <a:r>
              <a:rPr lang="en-US"/>
              <a:t>Client with the highest election ID is referred to as the "master", while all other clients are referred to as "slaves"</a:t>
            </a:r>
            <a:endParaRPr/>
          </a:p>
          <a:p>
            <a:pPr indent="-342900" lvl="1" marL="914400" rtl="0" algn="l">
              <a:spcBef>
                <a:spcPts val="0"/>
              </a:spcBef>
              <a:spcAft>
                <a:spcPts val="0"/>
              </a:spcAft>
              <a:buSzPts val="1800"/>
              <a:buChar char="◦"/>
            </a:pPr>
            <a:r>
              <a:rPr b="1" lang="en-US"/>
              <a:t>Set to 0 for single instance controllers</a:t>
            </a:r>
            <a:endParaRPr b="1"/>
          </a:p>
        </p:txBody>
      </p:sp>
      <p:sp>
        <p:nvSpPr>
          <p:cNvPr id="3343" name="Google Shape;3343;p210"/>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7" name="Shape 3347"/>
        <p:cNvGrpSpPr/>
        <p:nvPr/>
      </p:nvGrpSpPr>
      <p:grpSpPr>
        <a:xfrm>
          <a:off x="0" y="0"/>
          <a:ext cx="0" cy="0"/>
          <a:chOff x="0" y="0"/>
          <a:chExt cx="0" cy="0"/>
        </a:xfrm>
      </p:grpSpPr>
      <p:sp>
        <p:nvSpPr>
          <p:cNvPr id="3348" name="Google Shape;3348;p211"/>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Mastership Arbitration</a:t>
            </a:r>
            <a:endParaRPr/>
          </a:p>
        </p:txBody>
      </p:sp>
      <p:sp>
        <p:nvSpPr>
          <p:cNvPr id="3349" name="Google Shape;3349;p211"/>
          <p:cNvSpPr txBox="1"/>
          <p:nvPr>
            <p:ph idx="1" type="body"/>
          </p:nvPr>
        </p:nvSpPr>
        <p:spPr>
          <a:xfrm>
            <a:off x="152400" y="742951"/>
            <a:ext cx="8686800" cy="4114800"/>
          </a:xfrm>
          <a:prstGeom prst="rect">
            <a:avLst/>
          </a:prstGeom>
        </p:spPr>
        <p:txBody>
          <a:bodyPr anchorCtr="0" anchor="t" bIns="91425" lIns="91425" spcFirstLastPara="1" rIns="91425" wrap="square" tIns="91425">
            <a:noAutofit/>
          </a:bodyPr>
          <a:lstStyle/>
          <a:p>
            <a:pPr indent="-361950" lvl="0" marL="457200" rtl="0" algn="l">
              <a:spcBef>
                <a:spcPts val="75"/>
              </a:spcBef>
              <a:spcAft>
                <a:spcPts val="0"/>
              </a:spcAft>
              <a:buSzPts val="2100"/>
              <a:buChar char="•"/>
            </a:pPr>
            <a:r>
              <a:rPr lang="en-US"/>
              <a:t>Upon connecting to the device, the client (e.g. controller) needs to open a </a:t>
            </a:r>
            <a:r>
              <a:rPr lang="en-US">
                <a:latin typeface="Consolas"/>
                <a:ea typeface="Consolas"/>
                <a:cs typeface="Consolas"/>
                <a:sym typeface="Consolas"/>
              </a:rPr>
              <a:t>StreamChannel</a:t>
            </a:r>
            <a:endParaRPr>
              <a:latin typeface="Consolas"/>
              <a:ea typeface="Consolas"/>
              <a:cs typeface="Consolas"/>
              <a:sym typeface="Consolas"/>
            </a:endParaRPr>
          </a:p>
          <a:p>
            <a:pPr indent="-361950" lvl="0" marL="457200" rtl="0" algn="l">
              <a:spcBef>
                <a:spcPts val="0"/>
              </a:spcBef>
              <a:spcAft>
                <a:spcPts val="0"/>
              </a:spcAft>
              <a:buSzPts val="2100"/>
              <a:buChar char="•"/>
            </a:pPr>
            <a:r>
              <a:rPr lang="en-US"/>
              <a:t>The client must advertise its </a:t>
            </a:r>
            <a:r>
              <a:rPr lang="en-US">
                <a:latin typeface="Consolas"/>
                <a:ea typeface="Consolas"/>
                <a:cs typeface="Consolas"/>
                <a:sym typeface="Consolas"/>
              </a:rPr>
              <a:t>role_id</a:t>
            </a:r>
            <a:r>
              <a:rPr lang="en-US"/>
              <a:t> and </a:t>
            </a:r>
            <a:r>
              <a:rPr lang="en-US">
                <a:latin typeface="Consolas"/>
                <a:ea typeface="Consolas"/>
                <a:cs typeface="Consolas"/>
                <a:sym typeface="Consolas"/>
              </a:rPr>
              <a:t>election_id</a:t>
            </a:r>
            <a:r>
              <a:rPr lang="en-US"/>
              <a:t> using a </a:t>
            </a:r>
            <a:r>
              <a:rPr lang="en-US">
                <a:latin typeface="Consolas"/>
                <a:ea typeface="Consolas"/>
                <a:cs typeface="Consolas"/>
                <a:sym typeface="Consolas"/>
              </a:rPr>
              <a:t>MasterArbitrationUpdate</a:t>
            </a:r>
            <a:r>
              <a:rPr lang="en-US"/>
              <a:t> message</a:t>
            </a:r>
            <a:endParaRPr/>
          </a:p>
          <a:p>
            <a:pPr indent="-342900" lvl="1" marL="914400" rtl="0" algn="l">
              <a:spcBef>
                <a:spcPts val="0"/>
              </a:spcBef>
              <a:spcAft>
                <a:spcPts val="0"/>
              </a:spcAft>
              <a:buSzPts val="1800"/>
              <a:buChar char="◦"/>
            </a:pPr>
            <a:r>
              <a:rPr lang="en-US"/>
              <a:t>If </a:t>
            </a:r>
            <a:r>
              <a:rPr lang="en-US">
                <a:latin typeface="Consolas"/>
                <a:ea typeface="Consolas"/>
                <a:cs typeface="Consolas"/>
                <a:sym typeface="Consolas"/>
              </a:rPr>
              <a:t>role_id</a:t>
            </a:r>
            <a:r>
              <a:rPr lang="en-US"/>
              <a:t> is not set, it implies the default role and will be granted full pipeline access</a:t>
            </a:r>
            <a:endParaRPr/>
          </a:p>
          <a:p>
            <a:pPr indent="-342900" lvl="1" marL="914400" rtl="0" algn="l">
              <a:spcBef>
                <a:spcPts val="0"/>
              </a:spcBef>
              <a:spcAft>
                <a:spcPts val="0"/>
              </a:spcAft>
              <a:buSzPts val="1800"/>
              <a:buChar char="◦"/>
            </a:pPr>
            <a:r>
              <a:rPr lang="en-US"/>
              <a:t>The </a:t>
            </a:r>
            <a:r>
              <a:rPr lang="en-US">
                <a:latin typeface="Consolas"/>
                <a:ea typeface="Consolas"/>
                <a:cs typeface="Consolas"/>
                <a:sym typeface="Consolas"/>
              </a:rPr>
              <a:t>election_id</a:t>
            </a:r>
            <a:r>
              <a:rPr lang="en-US"/>
              <a:t> is opaque to the server and determined by the control plane (can be omitted for single-instance control plane)</a:t>
            </a:r>
            <a:endParaRPr/>
          </a:p>
          <a:p>
            <a:pPr indent="-361950" lvl="0" marL="457200" rtl="0" algn="l">
              <a:spcBef>
                <a:spcPts val="0"/>
              </a:spcBef>
              <a:spcAft>
                <a:spcPts val="0"/>
              </a:spcAft>
              <a:buSzPts val="2100"/>
              <a:buChar char="•"/>
            </a:pPr>
            <a:r>
              <a:rPr lang="en-US"/>
              <a:t>The switch marks the client for each role with the highest </a:t>
            </a:r>
            <a:r>
              <a:rPr lang="en-US">
                <a:latin typeface="Consolas"/>
                <a:ea typeface="Consolas"/>
                <a:cs typeface="Consolas"/>
                <a:sym typeface="Consolas"/>
              </a:rPr>
              <a:t>election_id</a:t>
            </a:r>
            <a:r>
              <a:rPr lang="en-US"/>
              <a:t> as master</a:t>
            </a:r>
            <a:endParaRPr/>
          </a:p>
          <a:p>
            <a:pPr indent="-361950" lvl="0" marL="457200" rtl="0" algn="l">
              <a:spcBef>
                <a:spcPts val="0"/>
              </a:spcBef>
              <a:spcAft>
                <a:spcPts val="0"/>
              </a:spcAft>
              <a:buSzPts val="2100"/>
              <a:buChar char="•"/>
            </a:pPr>
            <a:r>
              <a:rPr lang="en-US"/>
              <a:t>Master can:</a:t>
            </a:r>
            <a:endParaRPr/>
          </a:p>
          <a:p>
            <a:pPr indent="-342900" lvl="1" marL="914400" rtl="0" algn="l">
              <a:spcBef>
                <a:spcPts val="0"/>
              </a:spcBef>
              <a:spcAft>
                <a:spcPts val="0"/>
              </a:spcAft>
              <a:buSzPts val="1800"/>
              <a:buChar char="◦"/>
            </a:pPr>
            <a:r>
              <a:rPr lang="en-US"/>
              <a:t>Perform </a:t>
            </a:r>
            <a:r>
              <a:rPr lang="en-US">
                <a:latin typeface="Consolas"/>
                <a:ea typeface="Consolas"/>
                <a:cs typeface="Consolas"/>
                <a:sym typeface="Consolas"/>
              </a:rPr>
              <a:t>Write</a:t>
            </a:r>
            <a:r>
              <a:rPr lang="en-US"/>
              <a:t> requests</a:t>
            </a:r>
            <a:endParaRPr/>
          </a:p>
          <a:p>
            <a:pPr indent="-342900" lvl="1" marL="914400" rtl="0" algn="l">
              <a:spcBef>
                <a:spcPts val="0"/>
              </a:spcBef>
              <a:spcAft>
                <a:spcPts val="0"/>
              </a:spcAft>
              <a:buSzPts val="1800"/>
              <a:buChar char="◦"/>
            </a:pPr>
            <a:r>
              <a:rPr lang="en-US"/>
              <a:t>Receive </a:t>
            </a:r>
            <a:r>
              <a:rPr lang="en-US">
                <a:latin typeface="Consolas"/>
                <a:ea typeface="Consolas"/>
                <a:cs typeface="Consolas"/>
                <a:sym typeface="Consolas"/>
              </a:rPr>
              <a:t>PacketIn</a:t>
            </a:r>
            <a:r>
              <a:rPr lang="en-US"/>
              <a:t> messages</a:t>
            </a:r>
            <a:endParaRPr/>
          </a:p>
          <a:p>
            <a:pPr indent="-342900" lvl="1" marL="914400" rtl="0" algn="l">
              <a:spcBef>
                <a:spcPts val="0"/>
              </a:spcBef>
              <a:spcAft>
                <a:spcPts val="0"/>
              </a:spcAft>
              <a:buSzPts val="1800"/>
              <a:buChar char="◦"/>
            </a:pPr>
            <a:r>
              <a:rPr lang="en-US"/>
              <a:t>Send </a:t>
            </a:r>
            <a:r>
              <a:rPr lang="en-US">
                <a:latin typeface="Consolas"/>
                <a:ea typeface="Consolas"/>
                <a:cs typeface="Consolas"/>
                <a:sym typeface="Consolas"/>
              </a:rPr>
              <a:t>PacketOut</a:t>
            </a:r>
            <a:r>
              <a:rPr lang="en-US"/>
              <a:t> messages</a:t>
            </a:r>
            <a:endParaRPr/>
          </a:p>
        </p:txBody>
      </p:sp>
      <p:sp>
        <p:nvSpPr>
          <p:cNvPr id="3350" name="Google Shape;3350;p211"/>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5" name="Shape 3355"/>
        <p:cNvGrpSpPr/>
        <p:nvPr/>
      </p:nvGrpSpPr>
      <p:grpSpPr>
        <a:xfrm>
          <a:off x="0" y="0"/>
          <a:ext cx="0" cy="0"/>
          <a:chOff x="0" y="0"/>
          <a:chExt cx="0" cy="0"/>
        </a:xfrm>
      </p:grpSpPr>
      <p:cxnSp>
        <p:nvCxnSpPr>
          <p:cNvPr id="3356" name="Google Shape;3356;p212"/>
          <p:cNvCxnSpPr/>
          <p:nvPr/>
        </p:nvCxnSpPr>
        <p:spPr>
          <a:xfrm flipH="1">
            <a:off x="1876025" y="2018013"/>
            <a:ext cx="2461200" cy="1398900"/>
          </a:xfrm>
          <a:prstGeom prst="curvedConnector3">
            <a:avLst>
              <a:gd fmla="val 0" name="adj1"/>
            </a:avLst>
          </a:prstGeom>
          <a:noFill/>
          <a:ln cap="flat" cmpd="sng" w="19050">
            <a:solidFill>
              <a:schemeClr val="dk2"/>
            </a:solidFill>
            <a:prstDash val="solid"/>
            <a:round/>
            <a:headEnd len="sm" w="sm" type="none"/>
            <a:tailEnd len="lg" w="lg" type="triangle"/>
          </a:ln>
        </p:spPr>
      </p:cxnSp>
      <p:cxnSp>
        <p:nvCxnSpPr>
          <p:cNvPr id="3357" name="Google Shape;3357;p212"/>
          <p:cNvCxnSpPr/>
          <p:nvPr/>
        </p:nvCxnSpPr>
        <p:spPr>
          <a:xfrm flipH="1" rot="-5400000">
            <a:off x="6525925" y="2208363"/>
            <a:ext cx="1398900" cy="1018200"/>
          </a:xfrm>
          <a:prstGeom prst="curvedConnector3">
            <a:avLst>
              <a:gd fmla="val 49996" name="adj1"/>
            </a:avLst>
          </a:prstGeom>
          <a:noFill/>
          <a:ln cap="flat" cmpd="sng" w="19050">
            <a:solidFill>
              <a:schemeClr val="dk2"/>
            </a:solidFill>
            <a:prstDash val="solid"/>
            <a:round/>
            <a:headEnd len="sm" w="sm" type="none"/>
            <a:tailEnd len="lg" w="lg" type="triangle"/>
          </a:ln>
        </p:spPr>
      </p:cxnSp>
      <p:cxnSp>
        <p:nvCxnSpPr>
          <p:cNvPr id="3358" name="Google Shape;3358;p212"/>
          <p:cNvCxnSpPr/>
          <p:nvPr/>
        </p:nvCxnSpPr>
        <p:spPr>
          <a:xfrm rot="5400000">
            <a:off x="4395750" y="2402250"/>
            <a:ext cx="1423800" cy="605100"/>
          </a:xfrm>
          <a:prstGeom prst="curvedConnector3">
            <a:avLst>
              <a:gd fmla="val 50003" name="adj1"/>
            </a:avLst>
          </a:prstGeom>
          <a:noFill/>
          <a:ln cap="flat" cmpd="sng" w="19050">
            <a:solidFill>
              <a:schemeClr val="dk2"/>
            </a:solidFill>
            <a:prstDash val="solid"/>
            <a:round/>
            <a:headEnd len="sm" w="sm" type="none"/>
            <a:tailEnd len="lg" w="lg" type="triangle"/>
          </a:ln>
        </p:spPr>
      </p:cxnSp>
      <p:sp>
        <p:nvSpPr>
          <p:cNvPr id="3359" name="Google Shape;3359;p212"/>
          <p:cNvSpPr/>
          <p:nvPr/>
        </p:nvSpPr>
        <p:spPr>
          <a:xfrm>
            <a:off x="4223075" y="1858413"/>
            <a:ext cx="228300" cy="159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212"/>
          <p:cNvSpPr/>
          <p:nvPr/>
        </p:nvSpPr>
        <p:spPr>
          <a:xfrm>
            <a:off x="5296050" y="1833300"/>
            <a:ext cx="228300" cy="159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212"/>
          <p:cNvSpPr/>
          <p:nvPr/>
        </p:nvSpPr>
        <p:spPr>
          <a:xfrm>
            <a:off x="6602125" y="1858413"/>
            <a:ext cx="228300" cy="159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21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Remote control</a:t>
            </a:r>
            <a:endParaRPr/>
          </a:p>
        </p:txBody>
      </p:sp>
      <p:sp>
        <p:nvSpPr>
          <p:cNvPr id="3363" name="Google Shape;3363;p21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grpSp>
        <p:nvGrpSpPr>
          <p:cNvPr id="3364" name="Google Shape;3364;p212"/>
          <p:cNvGrpSpPr/>
          <p:nvPr/>
        </p:nvGrpSpPr>
        <p:grpSpPr>
          <a:xfrm>
            <a:off x="344971" y="3357188"/>
            <a:ext cx="2343988" cy="1426528"/>
            <a:chOff x="6131019" y="2920238"/>
            <a:chExt cx="2632807" cy="1602300"/>
          </a:xfrm>
        </p:grpSpPr>
        <p:sp>
          <p:nvSpPr>
            <p:cNvPr id="3365" name="Google Shape;3365;p212"/>
            <p:cNvSpPr/>
            <p:nvPr/>
          </p:nvSpPr>
          <p:spPr>
            <a:xfrm>
              <a:off x="6717398" y="2920238"/>
              <a:ext cx="2046428" cy="1602300"/>
            </a:xfrm>
            <a:custGeom>
              <a:rect b="b" l="l" r="r" t="t"/>
              <a:pathLst>
                <a:path extrusionOk="0" h="120000" w="120000">
                  <a:moveTo>
                    <a:pt x="119" y="34886"/>
                  </a:moveTo>
                  <a:lnTo>
                    <a:pt x="14834" y="0"/>
                  </a:lnTo>
                  <a:lnTo>
                    <a:pt x="119999" y="0"/>
                  </a:lnTo>
                  <a:lnTo>
                    <a:pt x="119999" y="120000"/>
                  </a:lnTo>
                  <a:lnTo>
                    <a:pt x="14863" y="120000"/>
                  </a:lnTo>
                  <a:lnTo>
                    <a:pt x="0" y="84761"/>
                  </a:lnTo>
                </a:path>
              </a:pathLst>
            </a:custGeom>
            <a:noFill/>
            <a:ln cap="flat" cmpd="sng" w="9525">
              <a:solidFill>
                <a:schemeClr val="dk2"/>
              </a:solidFill>
              <a:prstDash val="dash"/>
              <a:round/>
              <a:headEnd len="sm" w="sm" type="none"/>
              <a:tailEnd len="sm" w="sm" type="none"/>
            </a:ln>
          </p:spPr>
        </p:sp>
        <p:pic>
          <p:nvPicPr>
            <p:cNvPr id="3366" name="Google Shape;3366;p212"/>
            <p:cNvPicPr preferRelativeResize="0"/>
            <p:nvPr/>
          </p:nvPicPr>
          <p:blipFill rotWithShape="1">
            <a:blip r:embed="rId3">
              <a:alphaModFix/>
            </a:blip>
            <a:srcRect b="0" l="0" r="0" t="0"/>
            <a:stretch/>
          </p:blipFill>
          <p:spPr>
            <a:xfrm>
              <a:off x="7318645" y="3734132"/>
              <a:ext cx="1085128" cy="689939"/>
            </a:xfrm>
            <a:prstGeom prst="rect">
              <a:avLst/>
            </a:prstGeom>
            <a:noFill/>
            <a:ln>
              <a:noFill/>
            </a:ln>
          </p:spPr>
        </p:pic>
        <p:sp>
          <p:nvSpPr>
            <p:cNvPr id="3367" name="Google Shape;3367;p212"/>
            <p:cNvSpPr/>
            <p:nvPr/>
          </p:nvSpPr>
          <p:spPr>
            <a:xfrm>
              <a:off x="7025825" y="2987192"/>
              <a:ext cx="1649700" cy="479700"/>
            </a:xfrm>
            <a:prstGeom prst="rect">
              <a:avLst/>
            </a:prstGeom>
            <a:solidFill>
              <a:srgbClr val="FFD800"/>
            </a:solidFill>
            <a:ln cap="flat" cmpd="sng" w="9525">
              <a:solidFill>
                <a:srgbClr val="21212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P4Runtime</a:t>
              </a:r>
              <a:br>
                <a:rPr b="0" i="0" lang="en-US" sz="1100" u="none" cap="none" strike="noStrike">
                  <a:solidFill>
                    <a:srgbClr val="000000"/>
                  </a:solidFill>
                  <a:latin typeface="Calibri"/>
                  <a:ea typeface="Calibri"/>
                  <a:cs typeface="Calibri"/>
                  <a:sym typeface="Calibri"/>
                </a:rPr>
              </a:br>
              <a:r>
                <a:rPr b="0" i="0" lang="en-US" sz="1100" u="none" cap="none" strike="noStrike">
                  <a:solidFill>
                    <a:srgbClr val="000000"/>
                  </a:solidFill>
                  <a:latin typeface="Calibri"/>
                  <a:ea typeface="Calibri"/>
                  <a:cs typeface="Calibri"/>
                  <a:sym typeface="Calibri"/>
                </a:rPr>
                <a:t>control server</a:t>
              </a:r>
              <a:endParaRPr/>
            </a:p>
          </p:txBody>
        </p:sp>
        <p:sp>
          <p:nvSpPr>
            <p:cNvPr id="3368" name="Google Shape;3368;p212"/>
            <p:cNvSpPr/>
            <p:nvPr/>
          </p:nvSpPr>
          <p:spPr>
            <a:xfrm>
              <a:off x="7317275" y="3432255"/>
              <a:ext cx="1066800" cy="197100"/>
            </a:xfrm>
            <a:prstGeom prst="rect">
              <a:avLst/>
            </a:prstGeom>
            <a:solidFill>
              <a:srgbClr val="DE8282"/>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Target driver</a:t>
              </a:r>
              <a:endParaRPr/>
            </a:p>
          </p:txBody>
        </p:sp>
        <p:sp>
          <p:nvSpPr>
            <p:cNvPr id="3369" name="Google Shape;3369;p212"/>
            <p:cNvSpPr/>
            <p:nvPr/>
          </p:nvSpPr>
          <p:spPr>
            <a:xfrm>
              <a:off x="7801075" y="3626863"/>
              <a:ext cx="132000" cy="276300"/>
            </a:xfrm>
            <a:prstGeom prst="upDownArrow">
              <a:avLst>
                <a:gd fmla="val 50000" name="adj1"/>
                <a:gd fmla="val 50000" name="adj2"/>
              </a:avLst>
            </a:prstGeom>
            <a:solidFill>
              <a:srgbClr val="99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witch icon.png" id="3370" name="Google Shape;3370;p212"/>
            <p:cNvPicPr preferRelativeResize="0"/>
            <p:nvPr/>
          </p:nvPicPr>
          <p:blipFill rotWithShape="1">
            <a:blip r:embed="rId4">
              <a:alphaModFix/>
            </a:blip>
            <a:srcRect b="24542" l="0" r="0" t="25289"/>
            <a:stretch/>
          </p:blipFill>
          <p:spPr>
            <a:xfrm>
              <a:off x="6131019" y="3474567"/>
              <a:ext cx="894801" cy="580874"/>
            </a:xfrm>
            <a:prstGeom prst="rect">
              <a:avLst/>
            </a:prstGeom>
            <a:noFill/>
            <a:ln>
              <a:noFill/>
            </a:ln>
          </p:spPr>
        </p:pic>
      </p:grpSp>
      <p:sp>
        <p:nvSpPr>
          <p:cNvPr id="3371" name="Google Shape;3371;p212"/>
          <p:cNvSpPr txBox="1"/>
          <p:nvPr/>
        </p:nvSpPr>
        <p:spPr>
          <a:xfrm>
            <a:off x="1015885" y="4485335"/>
            <a:ext cx="816000" cy="24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980000"/>
              </a:buClr>
              <a:buSzPts val="1100"/>
              <a:buFont typeface="Arial"/>
              <a:buNone/>
            </a:pPr>
            <a:r>
              <a:rPr b="1" i="0" lang="en-US" sz="1100" u="none" cap="none" strike="noStrike">
                <a:solidFill>
                  <a:srgbClr val="980000"/>
                </a:solidFill>
                <a:latin typeface="Arial"/>
                <a:ea typeface="Arial"/>
                <a:cs typeface="Arial"/>
                <a:sym typeface="Arial"/>
              </a:rPr>
              <a:t>Vendor A</a:t>
            </a:r>
            <a:endParaRPr/>
          </a:p>
        </p:txBody>
      </p:sp>
      <p:grpSp>
        <p:nvGrpSpPr>
          <p:cNvPr id="3372" name="Google Shape;3372;p212"/>
          <p:cNvGrpSpPr/>
          <p:nvPr/>
        </p:nvGrpSpPr>
        <p:grpSpPr>
          <a:xfrm>
            <a:off x="3274171" y="3357188"/>
            <a:ext cx="2343988" cy="1426528"/>
            <a:chOff x="6131019" y="2920238"/>
            <a:chExt cx="2632807" cy="1602300"/>
          </a:xfrm>
        </p:grpSpPr>
        <p:sp>
          <p:nvSpPr>
            <p:cNvPr id="3373" name="Google Shape;3373;p212"/>
            <p:cNvSpPr/>
            <p:nvPr/>
          </p:nvSpPr>
          <p:spPr>
            <a:xfrm>
              <a:off x="6717398" y="2920238"/>
              <a:ext cx="2046428" cy="1602300"/>
            </a:xfrm>
            <a:custGeom>
              <a:rect b="b" l="l" r="r" t="t"/>
              <a:pathLst>
                <a:path extrusionOk="0" h="120000" w="120000">
                  <a:moveTo>
                    <a:pt x="119" y="34886"/>
                  </a:moveTo>
                  <a:lnTo>
                    <a:pt x="14834" y="0"/>
                  </a:lnTo>
                  <a:lnTo>
                    <a:pt x="119999" y="0"/>
                  </a:lnTo>
                  <a:lnTo>
                    <a:pt x="119999" y="120000"/>
                  </a:lnTo>
                  <a:lnTo>
                    <a:pt x="14863" y="120000"/>
                  </a:lnTo>
                  <a:lnTo>
                    <a:pt x="0" y="84761"/>
                  </a:lnTo>
                </a:path>
              </a:pathLst>
            </a:custGeom>
            <a:noFill/>
            <a:ln cap="flat" cmpd="sng" w="9525">
              <a:solidFill>
                <a:schemeClr val="dk2"/>
              </a:solidFill>
              <a:prstDash val="dash"/>
              <a:round/>
              <a:headEnd len="sm" w="sm" type="none"/>
              <a:tailEnd len="sm" w="sm" type="none"/>
            </a:ln>
          </p:spPr>
        </p:sp>
        <p:pic>
          <p:nvPicPr>
            <p:cNvPr id="3374" name="Google Shape;3374;p212"/>
            <p:cNvPicPr preferRelativeResize="0"/>
            <p:nvPr/>
          </p:nvPicPr>
          <p:blipFill rotWithShape="1">
            <a:blip r:embed="rId5">
              <a:alphaModFix/>
            </a:blip>
            <a:srcRect b="0" l="0" r="0" t="0"/>
            <a:stretch/>
          </p:blipFill>
          <p:spPr>
            <a:xfrm>
              <a:off x="7318645" y="3734132"/>
              <a:ext cx="1085128" cy="689939"/>
            </a:xfrm>
            <a:prstGeom prst="rect">
              <a:avLst/>
            </a:prstGeom>
            <a:noFill/>
            <a:ln>
              <a:noFill/>
            </a:ln>
          </p:spPr>
        </p:pic>
        <p:sp>
          <p:nvSpPr>
            <p:cNvPr id="3375" name="Google Shape;3375;p212"/>
            <p:cNvSpPr/>
            <p:nvPr/>
          </p:nvSpPr>
          <p:spPr>
            <a:xfrm>
              <a:off x="7025825" y="2987192"/>
              <a:ext cx="1649700" cy="479700"/>
            </a:xfrm>
            <a:prstGeom prst="rect">
              <a:avLst/>
            </a:prstGeom>
            <a:solidFill>
              <a:srgbClr val="FFD800"/>
            </a:solidFill>
            <a:ln cap="flat" cmpd="sng" w="9525">
              <a:solidFill>
                <a:srgbClr val="21212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Calibri"/>
                  <a:ea typeface="Calibri"/>
                  <a:cs typeface="Calibri"/>
                  <a:sym typeface="Calibri"/>
                </a:rPr>
                <a:t>P4Runtime</a:t>
              </a:r>
              <a:br>
                <a:rPr b="0" i="0" lang="en-US" sz="1100" u="none" cap="none" strike="noStrike">
                  <a:solidFill>
                    <a:schemeClr val="dk1"/>
                  </a:solidFill>
                  <a:latin typeface="Calibri"/>
                  <a:ea typeface="Calibri"/>
                  <a:cs typeface="Calibri"/>
                  <a:sym typeface="Calibri"/>
                </a:rPr>
              </a:br>
              <a:r>
                <a:rPr b="0" i="0" lang="en-US" sz="1100" u="none" cap="none" strike="noStrike">
                  <a:solidFill>
                    <a:schemeClr val="dk1"/>
                  </a:solidFill>
                  <a:latin typeface="Calibri"/>
                  <a:ea typeface="Calibri"/>
                  <a:cs typeface="Calibri"/>
                  <a:sym typeface="Calibri"/>
                </a:rPr>
                <a:t>control server</a:t>
              </a:r>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3376" name="Google Shape;3376;p212"/>
            <p:cNvSpPr/>
            <p:nvPr/>
          </p:nvSpPr>
          <p:spPr>
            <a:xfrm>
              <a:off x="7317275" y="3432255"/>
              <a:ext cx="1066800" cy="197100"/>
            </a:xfrm>
            <a:prstGeom prst="rect">
              <a:avLst/>
            </a:prstGeom>
            <a:solidFill>
              <a:srgbClr val="8CC63F"/>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Target driver</a:t>
              </a:r>
              <a:endParaRPr/>
            </a:p>
          </p:txBody>
        </p:sp>
        <p:sp>
          <p:nvSpPr>
            <p:cNvPr id="3377" name="Google Shape;3377;p212"/>
            <p:cNvSpPr/>
            <p:nvPr/>
          </p:nvSpPr>
          <p:spPr>
            <a:xfrm>
              <a:off x="7801075" y="3626863"/>
              <a:ext cx="132000" cy="276300"/>
            </a:xfrm>
            <a:prstGeom prst="upDownArrow">
              <a:avLst>
                <a:gd fmla="val 50000" name="adj1"/>
                <a:gd fmla="val 50000" name="adj2"/>
              </a:avLst>
            </a:prstGeom>
            <a:solidFill>
              <a:srgbClr val="38761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witch icon.png" id="3378" name="Google Shape;3378;p212"/>
            <p:cNvPicPr preferRelativeResize="0"/>
            <p:nvPr/>
          </p:nvPicPr>
          <p:blipFill rotWithShape="1">
            <a:blip r:embed="rId4">
              <a:alphaModFix/>
            </a:blip>
            <a:srcRect b="24542" l="0" r="0" t="25289"/>
            <a:stretch/>
          </p:blipFill>
          <p:spPr>
            <a:xfrm>
              <a:off x="6131019" y="3474567"/>
              <a:ext cx="894801" cy="580874"/>
            </a:xfrm>
            <a:prstGeom prst="rect">
              <a:avLst/>
            </a:prstGeom>
            <a:noFill/>
            <a:ln>
              <a:noFill/>
            </a:ln>
          </p:spPr>
        </p:pic>
      </p:grpSp>
      <p:sp>
        <p:nvSpPr>
          <p:cNvPr id="3379" name="Google Shape;3379;p212"/>
          <p:cNvSpPr txBox="1"/>
          <p:nvPr/>
        </p:nvSpPr>
        <p:spPr>
          <a:xfrm>
            <a:off x="3945085" y="4485335"/>
            <a:ext cx="816000" cy="24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8761D"/>
              </a:buClr>
              <a:buSzPts val="1100"/>
              <a:buFont typeface="Arial"/>
              <a:buNone/>
            </a:pPr>
            <a:r>
              <a:rPr b="1" i="0" lang="en-US" sz="1100" u="none" cap="none" strike="noStrike">
                <a:solidFill>
                  <a:srgbClr val="38761D"/>
                </a:solidFill>
                <a:latin typeface="Arial"/>
                <a:ea typeface="Arial"/>
                <a:cs typeface="Arial"/>
                <a:sym typeface="Arial"/>
              </a:rPr>
              <a:t>Vendor B</a:t>
            </a:r>
            <a:endParaRPr/>
          </a:p>
        </p:txBody>
      </p:sp>
      <p:grpSp>
        <p:nvGrpSpPr>
          <p:cNvPr id="3380" name="Google Shape;3380;p212"/>
          <p:cNvGrpSpPr/>
          <p:nvPr/>
        </p:nvGrpSpPr>
        <p:grpSpPr>
          <a:xfrm>
            <a:off x="6203371" y="3357188"/>
            <a:ext cx="2343988" cy="1426528"/>
            <a:chOff x="6131019" y="2920238"/>
            <a:chExt cx="2632807" cy="1602300"/>
          </a:xfrm>
        </p:grpSpPr>
        <p:sp>
          <p:nvSpPr>
            <p:cNvPr id="3381" name="Google Shape;3381;p212"/>
            <p:cNvSpPr/>
            <p:nvPr/>
          </p:nvSpPr>
          <p:spPr>
            <a:xfrm>
              <a:off x="6717398" y="2920238"/>
              <a:ext cx="2046428" cy="1602300"/>
            </a:xfrm>
            <a:custGeom>
              <a:rect b="b" l="l" r="r" t="t"/>
              <a:pathLst>
                <a:path extrusionOk="0" h="120000" w="120000">
                  <a:moveTo>
                    <a:pt x="119" y="34886"/>
                  </a:moveTo>
                  <a:lnTo>
                    <a:pt x="14834" y="0"/>
                  </a:lnTo>
                  <a:lnTo>
                    <a:pt x="119999" y="0"/>
                  </a:lnTo>
                  <a:lnTo>
                    <a:pt x="119999" y="120000"/>
                  </a:lnTo>
                  <a:lnTo>
                    <a:pt x="14863" y="120000"/>
                  </a:lnTo>
                  <a:lnTo>
                    <a:pt x="0" y="84761"/>
                  </a:lnTo>
                </a:path>
              </a:pathLst>
            </a:custGeom>
            <a:noFill/>
            <a:ln cap="flat" cmpd="sng" w="9525">
              <a:solidFill>
                <a:schemeClr val="dk2"/>
              </a:solidFill>
              <a:prstDash val="dash"/>
              <a:round/>
              <a:headEnd len="sm" w="sm" type="none"/>
              <a:tailEnd len="sm" w="sm" type="none"/>
            </a:ln>
          </p:spPr>
        </p:sp>
        <p:pic>
          <p:nvPicPr>
            <p:cNvPr id="3382" name="Google Shape;3382;p212"/>
            <p:cNvPicPr preferRelativeResize="0"/>
            <p:nvPr/>
          </p:nvPicPr>
          <p:blipFill rotWithShape="1">
            <a:blip r:embed="rId6">
              <a:alphaModFix/>
            </a:blip>
            <a:srcRect b="0" l="0" r="0" t="0"/>
            <a:stretch/>
          </p:blipFill>
          <p:spPr>
            <a:xfrm>
              <a:off x="7318645" y="3734132"/>
              <a:ext cx="1085128" cy="689939"/>
            </a:xfrm>
            <a:prstGeom prst="rect">
              <a:avLst/>
            </a:prstGeom>
            <a:noFill/>
            <a:ln>
              <a:noFill/>
            </a:ln>
          </p:spPr>
        </p:pic>
        <p:sp>
          <p:nvSpPr>
            <p:cNvPr id="3383" name="Google Shape;3383;p212"/>
            <p:cNvSpPr/>
            <p:nvPr/>
          </p:nvSpPr>
          <p:spPr>
            <a:xfrm>
              <a:off x="7025825" y="2987192"/>
              <a:ext cx="1649700" cy="479700"/>
            </a:xfrm>
            <a:prstGeom prst="rect">
              <a:avLst/>
            </a:prstGeom>
            <a:solidFill>
              <a:srgbClr val="FFD800"/>
            </a:solidFill>
            <a:ln cap="flat" cmpd="sng" w="9525">
              <a:solidFill>
                <a:srgbClr val="21212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Calibri"/>
                  <a:ea typeface="Calibri"/>
                  <a:cs typeface="Calibri"/>
                  <a:sym typeface="Calibri"/>
                </a:rPr>
                <a:t>P4Runtime</a:t>
              </a:r>
              <a:br>
                <a:rPr b="0" i="0" lang="en-US" sz="1100" u="none" cap="none" strike="noStrike">
                  <a:solidFill>
                    <a:schemeClr val="dk1"/>
                  </a:solidFill>
                  <a:latin typeface="Calibri"/>
                  <a:ea typeface="Calibri"/>
                  <a:cs typeface="Calibri"/>
                  <a:sym typeface="Calibri"/>
                </a:rPr>
              </a:br>
              <a:r>
                <a:rPr b="0" i="0" lang="en-US" sz="1100" u="none" cap="none" strike="noStrike">
                  <a:solidFill>
                    <a:schemeClr val="dk1"/>
                  </a:solidFill>
                  <a:latin typeface="Calibri"/>
                  <a:ea typeface="Calibri"/>
                  <a:cs typeface="Calibri"/>
                  <a:sym typeface="Calibri"/>
                </a:rPr>
                <a:t>control server</a:t>
              </a:r>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3384" name="Google Shape;3384;p212"/>
            <p:cNvSpPr/>
            <p:nvPr/>
          </p:nvSpPr>
          <p:spPr>
            <a:xfrm>
              <a:off x="7317275" y="3432255"/>
              <a:ext cx="1066800" cy="197100"/>
            </a:xfrm>
            <a:prstGeom prst="rect">
              <a:avLst/>
            </a:prstGeom>
            <a:solidFill>
              <a:schemeClr val="accent5"/>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Target driver</a:t>
              </a:r>
              <a:endParaRPr/>
            </a:p>
          </p:txBody>
        </p:sp>
        <p:sp>
          <p:nvSpPr>
            <p:cNvPr id="3385" name="Google Shape;3385;p212"/>
            <p:cNvSpPr/>
            <p:nvPr/>
          </p:nvSpPr>
          <p:spPr>
            <a:xfrm>
              <a:off x="7801075" y="3626863"/>
              <a:ext cx="132000" cy="276300"/>
            </a:xfrm>
            <a:prstGeom prst="upDownArrow">
              <a:avLst>
                <a:gd fmla="val 50000" name="adj1"/>
                <a:gd fmla="val 50000" name="adj2"/>
              </a:avLst>
            </a:prstGeom>
            <a:solidFill>
              <a:srgbClr val="0737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witch icon.png" id="3386" name="Google Shape;3386;p212"/>
            <p:cNvPicPr preferRelativeResize="0"/>
            <p:nvPr/>
          </p:nvPicPr>
          <p:blipFill rotWithShape="1">
            <a:blip r:embed="rId4">
              <a:alphaModFix/>
            </a:blip>
            <a:srcRect b="24542" l="0" r="0" t="25289"/>
            <a:stretch/>
          </p:blipFill>
          <p:spPr>
            <a:xfrm>
              <a:off x="6131019" y="3474567"/>
              <a:ext cx="894801" cy="580874"/>
            </a:xfrm>
            <a:prstGeom prst="rect">
              <a:avLst/>
            </a:prstGeom>
            <a:noFill/>
            <a:ln>
              <a:noFill/>
            </a:ln>
          </p:spPr>
        </p:pic>
      </p:grpSp>
      <p:sp>
        <p:nvSpPr>
          <p:cNvPr id="3387" name="Google Shape;3387;p212"/>
          <p:cNvSpPr txBox="1"/>
          <p:nvPr/>
        </p:nvSpPr>
        <p:spPr>
          <a:xfrm>
            <a:off x="6874285" y="4485335"/>
            <a:ext cx="816000" cy="24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5394"/>
              </a:buClr>
              <a:buSzPts val="1100"/>
              <a:buFont typeface="Arial"/>
              <a:buNone/>
            </a:pPr>
            <a:r>
              <a:rPr b="1" i="0" lang="en-US" sz="1100" u="none" cap="none" strike="noStrike">
                <a:solidFill>
                  <a:srgbClr val="0B5394"/>
                </a:solidFill>
                <a:latin typeface="Arial"/>
                <a:ea typeface="Arial"/>
                <a:cs typeface="Arial"/>
                <a:sym typeface="Arial"/>
              </a:rPr>
              <a:t>Vendor C</a:t>
            </a:r>
            <a:endParaRPr/>
          </a:p>
        </p:txBody>
      </p:sp>
      <p:sp>
        <p:nvSpPr>
          <p:cNvPr id="3388" name="Google Shape;3388;p212"/>
          <p:cNvSpPr/>
          <p:nvPr/>
        </p:nvSpPr>
        <p:spPr>
          <a:xfrm>
            <a:off x="2809275" y="1571875"/>
            <a:ext cx="5753700" cy="484500"/>
          </a:xfrm>
          <a:prstGeom prst="rect">
            <a:avLst/>
          </a:prstGeom>
          <a:solidFill>
            <a:srgbClr val="D9D9D9"/>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Remote control plane</a:t>
            </a:r>
            <a:endParaRPr/>
          </a:p>
        </p:txBody>
      </p:sp>
      <p:sp>
        <p:nvSpPr>
          <p:cNvPr id="3389" name="Google Shape;3389;p212"/>
          <p:cNvSpPr/>
          <p:nvPr/>
        </p:nvSpPr>
        <p:spPr>
          <a:xfrm>
            <a:off x="3527150" y="976125"/>
            <a:ext cx="816000" cy="4797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OSPF</a:t>
            </a:r>
            <a:endParaRPr/>
          </a:p>
        </p:txBody>
      </p:sp>
      <p:sp>
        <p:nvSpPr>
          <p:cNvPr id="3390" name="Google Shape;3390;p212"/>
          <p:cNvSpPr/>
          <p:nvPr/>
        </p:nvSpPr>
        <p:spPr>
          <a:xfrm>
            <a:off x="4451375" y="976125"/>
            <a:ext cx="816000" cy="4797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BGP</a:t>
            </a:r>
            <a:endParaRPr/>
          </a:p>
        </p:txBody>
      </p:sp>
      <p:sp>
        <p:nvSpPr>
          <p:cNvPr id="3391" name="Google Shape;3391;p212"/>
          <p:cNvSpPr/>
          <p:nvPr/>
        </p:nvSpPr>
        <p:spPr>
          <a:xfrm>
            <a:off x="5375600" y="976125"/>
            <a:ext cx="1573500" cy="4797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P4-defined</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custom protocol</a:t>
            </a:r>
            <a:endParaRPr/>
          </a:p>
        </p:txBody>
      </p:sp>
      <p:sp>
        <p:nvSpPr>
          <p:cNvPr id="3392" name="Google Shape;3392;p212"/>
          <p:cNvSpPr/>
          <p:nvPr/>
        </p:nvSpPr>
        <p:spPr>
          <a:xfrm>
            <a:off x="7057325" y="976125"/>
            <a:ext cx="816000" cy="4797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etc.</a:t>
            </a:r>
            <a:endParaRPr/>
          </a:p>
        </p:txBody>
      </p:sp>
      <p:grpSp>
        <p:nvGrpSpPr>
          <p:cNvPr id="3393" name="Google Shape;3393;p212"/>
          <p:cNvGrpSpPr/>
          <p:nvPr/>
        </p:nvGrpSpPr>
        <p:grpSpPr>
          <a:xfrm>
            <a:off x="212100" y="918975"/>
            <a:ext cx="7123200" cy="2148075"/>
            <a:chOff x="212100" y="918975"/>
            <a:chExt cx="7123200" cy="2148075"/>
          </a:xfrm>
        </p:grpSpPr>
        <p:grpSp>
          <p:nvGrpSpPr>
            <p:cNvPr id="3394" name="Google Shape;3394;p212"/>
            <p:cNvGrpSpPr/>
            <p:nvPr/>
          </p:nvGrpSpPr>
          <p:grpSpPr>
            <a:xfrm>
              <a:off x="212100" y="931950"/>
              <a:ext cx="7123200" cy="2135100"/>
              <a:chOff x="212100" y="931950"/>
              <a:chExt cx="7123200" cy="2135100"/>
            </a:xfrm>
          </p:grpSpPr>
          <p:sp>
            <p:nvSpPr>
              <p:cNvPr id="3395" name="Google Shape;3395;p212"/>
              <p:cNvSpPr/>
              <p:nvPr/>
            </p:nvSpPr>
            <p:spPr>
              <a:xfrm>
                <a:off x="212100" y="931950"/>
                <a:ext cx="1391400" cy="21351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table_entry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table_id: 33581985</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match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field_id: 1</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lpm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value: "\f\000\...</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prefix_len: 8</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action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action_id: 16786453</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params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param_id: 1</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value: "\000\0...</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params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param_id: 2</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value: 7</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a:t>
                </a:r>
                <a:endParaRPr/>
              </a:p>
            </p:txBody>
          </p:sp>
          <p:cxnSp>
            <p:nvCxnSpPr>
              <p:cNvPr id="3396" name="Google Shape;3396;p212"/>
              <p:cNvCxnSpPr>
                <a:stCxn id="3395" idx="3"/>
              </p:cNvCxnSpPr>
              <p:nvPr/>
            </p:nvCxnSpPr>
            <p:spPr>
              <a:xfrm>
                <a:off x="1603500" y="1999500"/>
                <a:ext cx="1100700" cy="793200"/>
              </a:xfrm>
              <a:prstGeom prst="straightConnector1">
                <a:avLst/>
              </a:prstGeom>
              <a:noFill/>
              <a:ln cap="flat" cmpd="sng" w="9525">
                <a:solidFill>
                  <a:srgbClr val="999999"/>
                </a:solidFill>
                <a:prstDash val="dash"/>
                <a:round/>
                <a:headEnd len="sm" w="sm" type="none"/>
                <a:tailEnd len="sm" w="sm" type="none"/>
              </a:ln>
            </p:spPr>
          </p:cxnSp>
          <p:cxnSp>
            <p:nvCxnSpPr>
              <p:cNvPr id="3397" name="Google Shape;3397;p212"/>
              <p:cNvCxnSpPr/>
              <p:nvPr/>
            </p:nvCxnSpPr>
            <p:spPr>
              <a:xfrm>
                <a:off x="1603500" y="1999500"/>
                <a:ext cx="3292500" cy="934500"/>
              </a:xfrm>
              <a:prstGeom prst="straightConnector1">
                <a:avLst/>
              </a:prstGeom>
              <a:noFill/>
              <a:ln cap="flat" cmpd="sng" w="9525">
                <a:solidFill>
                  <a:srgbClr val="999999"/>
                </a:solidFill>
                <a:prstDash val="dash"/>
                <a:round/>
                <a:headEnd len="sm" w="sm" type="none"/>
                <a:tailEnd len="sm" w="sm" type="none"/>
              </a:ln>
            </p:spPr>
          </p:cxnSp>
          <p:cxnSp>
            <p:nvCxnSpPr>
              <p:cNvPr id="3398" name="Google Shape;3398;p212"/>
              <p:cNvCxnSpPr>
                <a:stCxn id="3395" idx="3"/>
              </p:cNvCxnSpPr>
              <p:nvPr/>
            </p:nvCxnSpPr>
            <p:spPr>
              <a:xfrm>
                <a:off x="1603500" y="1999500"/>
                <a:ext cx="5731800" cy="810900"/>
              </a:xfrm>
              <a:prstGeom prst="straightConnector1">
                <a:avLst/>
              </a:prstGeom>
              <a:noFill/>
              <a:ln cap="flat" cmpd="sng" w="9525">
                <a:solidFill>
                  <a:srgbClr val="999999"/>
                </a:solidFill>
                <a:prstDash val="dash"/>
                <a:round/>
                <a:headEnd len="sm" w="sm" type="none"/>
                <a:tailEnd len="sm" w="sm" type="none"/>
              </a:ln>
            </p:spPr>
          </p:cxnSp>
        </p:grpSp>
        <p:sp>
          <p:nvSpPr>
            <p:cNvPr id="3399" name="Google Shape;3399;p212"/>
            <p:cNvSpPr txBox="1"/>
            <p:nvPr/>
          </p:nvSpPr>
          <p:spPr>
            <a:xfrm>
              <a:off x="1603500" y="918975"/>
              <a:ext cx="1573500" cy="59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Target-independent protobuf format</a:t>
              </a:r>
              <a:endParaRPr/>
            </a:p>
          </p:txBody>
        </p:sp>
      </p:grpSp>
      <p:grpSp>
        <p:nvGrpSpPr>
          <p:cNvPr id="3400" name="Google Shape;3400;p212"/>
          <p:cNvGrpSpPr/>
          <p:nvPr/>
        </p:nvGrpSpPr>
        <p:grpSpPr>
          <a:xfrm>
            <a:off x="2377825" y="1316875"/>
            <a:ext cx="6351299" cy="2341160"/>
            <a:chOff x="2377825" y="1316875"/>
            <a:chExt cx="6351299" cy="2341160"/>
          </a:xfrm>
        </p:grpSpPr>
        <p:sp>
          <p:nvSpPr>
            <p:cNvPr id="3401" name="Google Shape;3401;p212"/>
            <p:cNvSpPr/>
            <p:nvPr/>
          </p:nvSpPr>
          <p:spPr>
            <a:xfrm>
              <a:off x="2377825" y="3279225"/>
              <a:ext cx="431460" cy="378810"/>
            </a:xfrm>
            <a:prstGeom prst="flowChartDocument">
              <a:avLst/>
            </a:prstGeom>
            <a:gradFill>
              <a:gsLst>
                <a:gs pos="0">
                  <a:srgbClr val="FFF6DB"/>
                </a:gs>
                <a:gs pos="100000">
                  <a:srgbClr val="FAD25C"/>
                </a:gs>
              </a:gsLst>
              <a:lin ang="5400012" scaled="0"/>
            </a:gradFill>
            <a:ln cap="flat" cmpd="sng" w="28575">
              <a:solidFill>
                <a:srgbClr val="B45F06"/>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800" u="none" cap="none" strike="noStrike">
                  <a:solidFill>
                    <a:srgbClr val="000000"/>
                  </a:solidFill>
                  <a:latin typeface="Arial"/>
                  <a:ea typeface="Arial"/>
                  <a:cs typeface="Arial"/>
                  <a:sym typeface="Arial"/>
                </a:rPr>
                <a:t>p4info</a:t>
              </a:r>
              <a:endParaRPr/>
            </a:p>
          </p:txBody>
        </p:sp>
        <p:sp>
          <p:nvSpPr>
            <p:cNvPr id="3402" name="Google Shape;3402;p212"/>
            <p:cNvSpPr/>
            <p:nvPr/>
          </p:nvSpPr>
          <p:spPr>
            <a:xfrm>
              <a:off x="5375600" y="3279225"/>
              <a:ext cx="431460" cy="378810"/>
            </a:xfrm>
            <a:prstGeom prst="flowChartDocument">
              <a:avLst/>
            </a:prstGeom>
            <a:gradFill>
              <a:gsLst>
                <a:gs pos="0">
                  <a:srgbClr val="FFF6DB"/>
                </a:gs>
                <a:gs pos="100000">
                  <a:srgbClr val="FAD25C"/>
                </a:gs>
              </a:gsLst>
              <a:lin ang="5400012" scaled="0"/>
            </a:gradFill>
            <a:ln cap="flat" cmpd="sng" w="28575">
              <a:solidFill>
                <a:srgbClr val="B45F06"/>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800" u="none" cap="none" strike="noStrike">
                  <a:solidFill>
                    <a:srgbClr val="000000"/>
                  </a:solidFill>
                  <a:latin typeface="Arial"/>
                  <a:ea typeface="Arial"/>
                  <a:cs typeface="Arial"/>
                  <a:sym typeface="Arial"/>
                </a:rPr>
                <a:t>p4info</a:t>
              </a:r>
              <a:endParaRPr/>
            </a:p>
          </p:txBody>
        </p:sp>
        <p:sp>
          <p:nvSpPr>
            <p:cNvPr id="3403" name="Google Shape;3403;p212"/>
            <p:cNvSpPr/>
            <p:nvPr/>
          </p:nvSpPr>
          <p:spPr>
            <a:xfrm>
              <a:off x="8242475" y="3237200"/>
              <a:ext cx="431460" cy="378810"/>
            </a:xfrm>
            <a:prstGeom prst="flowChartDocument">
              <a:avLst/>
            </a:prstGeom>
            <a:gradFill>
              <a:gsLst>
                <a:gs pos="0">
                  <a:srgbClr val="FFF6DB"/>
                </a:gs>
                <a:gs pos="100000">
                  <a:srgbClr val="FAD25C"/>
                </a:gs>
              </a:gsLst>
              <a:lin ang="5400012" scaled="0"/>
            </a:gradFill>
            <a:ln cap="flat" cmpd="sng" w="28575">
              <a:solidFill>
                <a:srgbClr val="B45F06"/>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800" u="none" cap="none" strike="noStrike">
                  <a:solidFill>
                    <a:srgbClr val="000000"/>
                  </a:solidFill>
                  <a:latin typeface="Arial"/>
                  <a:ea typeface="Arial"/>
                  <a:cs typeface="Arial"/>
                  <a:sym typeface="Arial"/>
                </a:rPr>
                <a:t>p4info</a:t>
              </a:r>
              <a:endParaRPr/>
            </a:p>
          </p:txBody>
        </p:sp>
        <p:sp>
          <p:nvSpPr>
            <p:cNvPr id="3404" name="Google Shape;3404;p212"/>
            <p:cNvSpPr/>
            <p:nvPr/>
          </p:nvSpPr>
          <p:spPr>
            <a:xfrm>
              <a:off x="8124000" y="1316875"/>
              <a:ext cx="605124" cy="594000"/>
            </a:xfrm>
            <a:prstGeom prst="flowChartDocument">
              <a:avLst/>
            </a:prstGeom>
            <a:gradFill>
              <a:gsLst>
                <a:gs pos="0">
                  <a:srgbClr val="FFF6DB"/>
                </a:gs>
                <a:gs pos="100000">
                  <a:srgbClr val="FAD25C"/>
                </a:gs>
              </a:gsLst>
              <a:lin ang="5400012" scaled="0"/>
            </a:gradFill>
            <a:ln cap="flat" cmpd="sng" w="28575">
              <a:solidFill>
                <a:srgbClr val="B45F06"/>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1200" u="none" cap="none" strike="noStrike">
                  <a:solidFill>
                    <a:srgbClr val="000000"/>
                  </a:solidFill>
                  <a:latin typeface="Arial"/>
                  <a:ea typeface="Arial"/>
                  <a:cs typeface="Arial"/>
                  <a:sym typeface="Arial"/>
                </a:rPr>
                <a:t>p4info</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0"/>
                                        </p:tgtEl>
                                        <p:attrNameLst>
                                          <p:attrName>style.visibility</p:attrName>
                                        </p:attrNameLst>
                                      </p:cBhvr>
                                      <p:to>
                                        <p:strVal val="visible"/>
                                      </p:to>
                                    </p:set>
                                    <p:animEffect filter="fade" transition="in">
                                      <p:cBhvr>
                                        <p:cTn dur="1"/>
                                        <p:tgtEl>
                                          <p:spTgt spid="3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3"/>
                                        </p:tgtEl>
                                        <p:attrNameLst>
                                          <p:attrName>style.visibility</p:attrName>
                                        </p:attrNameLst>
                                      </p:cBhvr>
                                      <p:to>
                                        <p:strVal val="visible"/>
                                      </p:to>
                                    </p:set>
                                    <p:animEffect filter="fade" transition="in">
                                      <p:cBhvr>
                                        <p:cTn dur="1"/>
                                        <p:tgtEl>
                                          <p:spTgt spid="3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9" name="Shape 3409"/>
        <p:cNvGrpSpPr/>
        <p:nvPr/>
      </p:nvGrpSpPr>
      <p:grpSpPr>
        <a:xfrm>
          <a:off x="0" y="0"/>
          <a:ext cx="0" cy="0"/>
          <a:chOff x="0" y="0"/>
          <a:chExt cx="0" cy="0"/>
        </a:xfrm>
      </p:grpSpPr>
      <p:sp>
        <p:nvSpPr>
          <p:cNvPr id="3410" name="Google Shape;3410;p21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Local control</a:t>
            </a:r>
            <a:endParaRPr/>
          </a:p>
        </p:txBody>
      </p:sp>
      <p:sp>
        <p:nvSpPr>
          <p:cNvPr id="3411" name="Google Shape;3411;p21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412" name="Google Shape;3412;p213"/>
          <p:cNvSpPr/>
          <p:nvPr/>
        </p:nvSpPr>
        <p:spPr>
          <a:xfrm>
            <a:off x="1809900" y="1265949"/>
            <a:ext cx="3354204" cy="3031712"/>
          </a:xfrm>
          <a:custGeom>
            <a:rect b="b" l="l" r="r" t="t"/>
            <a:pathLst>
              <a:path extrusionOk="0" h="120000" w="120000">
                <a:moveTo>
                  <a:pt x="119" y="34886"/>
                </a:moveTo>
                <a:lnTo>
                  <a:pt x="14834" y="0"/>
                </a:lnTo>
                <a:lnTo>
                  <a:pt x="119999" y="0"/>
                </a:lnTo>
                <a:lnTo>
                  <a:pt x="119999" y="120000"/>
                </a:lnTo>
                <a:lnTo>
                  <a:pt x="14863" y="120000"/>
                </a:lnTo>
                <a:lnTo>
                  <a:pt x="0" y="84761"/>
                </a:lnTo>
              </a:path>
            </a:pathLst>
          </a:custGeom>
          <a:noFill/>
          <a:ln cap="flat" cmpd="sng" w="9525">
            <a:solidFill>
              <a:schemeClr val="dk2"/>
            </a:solidFill>
            <a:prstDash val="dash"/>
            <a:round/>
            <a:headEnd len="sm" w="sm" type="none"/>
            <a:tailEnd len="sm" w="sm" type="none"/>
          </a:ln>
        </p:spPr>
      </p:sp>
      <p:sp>
        <p:nvSpPr>
          <p:cNvPr id="3413" name="Google Shape;3413;p213"/>
          <p:cNvSpPr/>
          <p:nvPr/>
        </p:nvSpPr>
        <p:spPr>
          <a:xfrm>
            <a:off x="2301854" y="2356506"/>
            <a:ext cx="2707200" cy="524700"/>
          </a:xfrm>
          <a:prstGeom prst="rect">
            <a:avLst/>
          </a:prstGeom>
          <a:solidFill>
            <a:srgbClr val="FFD800"/>
          </a:solidFill>
          <a:ln cap="flat" cmpd="sng" w="9525">
            <a:solidFill>
              <a:srgbClr val="21212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Calibri"/>
                <a:ea typeface="Calibri"/>
                <a:cs typeface="Calibri"/>
                <a:sym typeface="Calibri"/>
              </a:rPr>
              <a:t>P4Runtime</a:t>
            </a:r>
            <a:br>
              <a:rPr b="0" i="0" lang="en-US" sz="1400" u="none" cap="none" strike="noStrike">
                <a:solidFill>
                  <a:schemeClr val="dk1"/>
                </a:solidFill>
                <a:latin typeface="Calibri"/>
                <a:ea typeface="Calibri"/>
                <a:cs typeface="Calibri"/>
                <a:sym typeface="Calibri"/>
              </a:rPr>
            </a:br>
            <a:r>
              <a:rPr b="0" i="0" lang="en-US" sz="1400" u="none" cap="none" strike="noStrike">
                <a:solidFill>
                  <a:schemeClr val="dk1"/>
                </a:solidFill>
                <a:latin typeface="Calibri"/>
                <a:ea typeface="Calibri"/>
                <a:cs typeface="Calibri"/>
                <a:sym typeface="Calibri"/>
              </a:rPr>
              <a:t>control server</a:t>
            </a:r>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14" name="Google Shape;3414;p213"/>
          <p:cNvSpPr/>
          <p:nvPr/>
        </p:nvSpPr>
        <p:spPr>
          <a:xfrm>
            <a:off x="2307004" y="2926875"/>
            <a:ext cx="2708700" cy="247200"/>
          </a:xfrm>
          <a:prstGeom prst="rect">
            <a:avLst/>
          </a:prstGeom>
          <a:solidFill>
            <a:srgbClr val="D9D9D9"/>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Target driver</a:t>
            </a:r>
            <a:endParaRPr/>
          </a:p>
        </p:txBody>
      </p:sp>
      <p:grpSp>
        <p:nvGrpSpPr>
          <p:cNvPr id="3415" name="Google Shape;3415;p213"/>
          <p:cNvGrpSpPr/>
          <p:nvPr/>
        </p:nvGrpSpPr>
        <p:grpSpPr>
          <a:xfrm>
            <a:off x="2897830" y="3284371"/>
            <a:ext cx="1526748" cy="970727"/>
            <a:chOff x="6577615" y="3995185"/>
            <a:chExt cx="1406882" cy="894514"/>
          </a:xfrm>
        </p:grpSpPr>
        <p:pic>
          <p:nvPicPr>
            <p:cNvPr id="3416" name="Google Shape;3416;p213"/>
            <p:cNvPicPr preferRelativeResize="0"/>
            <p:nvPr/>
          </p:nvPicPr>
          <p:blipFill rotWithShape="1">
            <a:blip r:embed="rId3">
              <a:alphaModFix/>
            </a:blip>
            <a:srcRect b="0" l="0" r="0" t="0"/>
            <a:stretch/>
          </p:blipFill>
          <p:spPr>
            <a:xfrm>
              <a:off x="6577615" y="3995185"/>
              <a:ext cx="1406882" cy="894514"/>
            </a:xfrm>
            <a:prstGeom prst="rect">
              <a:avLst/>
            </a:prstGeom>
            <a:noFill/>
            <a:ln>
              <a:noFill/>
            </a:ln>
          </p:spPr>
        </p:pic>
        <p:pic>
          <p:nvPicPr>
            <p:cNvPr descr="p4_logotype_web.png" id="3417" name="Google Shape;3417;p213"/>
            <p:cNvPicPr preferRelativeResize="0"/>
            <p:nvPr/>
          </p:nvPicPr>
          <p:blipFill rotWithShape="1">
            <a:blip r:embed="rId4">
              <a:alphaModFix/>
            </a:blip>
            <a:srcRect b="0" l="0" r="0" t="0"/>
            <a:stretch/>
          </p:blipFill>
          <p:spPr>
            <a:xfrm rot="-1382641">
              <a:off x="7174771" y="4246505"/>
              <a:ext cx="345992" cy="301180"/>
            </a:xfrm>
            <a:prstGeom prst="rect">
              <a:avLst/>
            </a:prstGeom>
            <a:noFill/>
            <a:ln>
              <a:noFill/>
            </a:ln>
          </p:spPr>
        </p:pic>
      </p:grpSp>
      <p:sp>
        <p:nvSpPr>
          <p:cNvPr id="3418" name="Google Shape;3418;p213"/>
          <p:cNvSpPr/>
          <p:nvPr/>
        </p:nvSpPr>
        <p:spPr>
          <a:xfrm>
            <a:off x="3562616" y="3177812"/>
            <a:ext cx="185700" cy="344100"/>
          </a:xfrm>
          <a:prstGeom prst="upDownArrow">
            <a:avLst>
              <a:gd fmla="val 50000" name="adj1"/>
              <a:gd fmla="val 50000" name="adj2"/>
            </a:avLst>
          </a:prstGeom>
          <a:solidFill>
            <a:srgbClr val="0737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213"/>
          <p:cNvSpPr txBox="1"/>
          <p:nvPr/>
        </p:nvSpPr>
        <p:spPr>
          <a:xfrm>
            <a:off x="2301844" y="3908849"/>
            <a:ext cx="1151100" cy="38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P4 target</a:t>
            </a:r>
            <a:endParaRPr/>
          </a:p>
        </p:txBody>
      </p:sp>
      <p:pic>
        <p:nvPicPr>
          <p:cNvPr descr="switch icon.png" id="3420" name="Google Shape;3420;p213"/>
          <p:cNvPicPr preferRelativeResize="0"/>
          <p:nvPr/>
        </p:nvPicPr>
        <p:blipFill rotWithShape="1">
          <a:blip r:embed="rId5">
            <a:alphaModFix/>
          </a:blip>
          <a:srcRect b="24542" l="0" r="0" t="25289"/>
          <a:stretch/>
        </p:blipFill>
        <p:spPr>
          <a:xfrm>
            <a:off x="606622" y="2349164"/>
            <a:ext cx="1526774" cy="991151"/>
          </a:xfrm>
          <a:prstGeom prst="rect">
            <a:avLst/>
          </a:prstGeom>
          <a:noFill/>
          <a:ln>
            <a:noFill/>
          </a:ln>
        </p:spPr>
      </p:pic>
      <p:sp>
        <p:nvSpPr>
          <p:cNvPr id="3421" name="Google Shape;3421;p213"/>
          <p:cNvSpPr/>
          <p:nvPr/>
        </p:nvSpPr>
        <p:spPr>
          <a:xfrm>
            <a:off x="2307015" y="1757488"/>
            <a:ext cx="2708700" cy="325500"/>
          </a:xfrm>
          <a:prstGeom prst="rect">
            <a:avLst/>
          </a:prstGeom>
          <a:solidFill>
            <a:srgbClr val="D9D9D9"/>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Local control plane</a:t>
            </a:r>
            <a:endParaRPr/>
          </a:p>
        </p:txBody>
      </p:sp>
      <p:sp>
        <p:nvSpPr>
          <p:cNvPr id="3422" name="Google Shape;3422;p213"/>
          <p:cNvSpPr/>
          <p:nvPr/>
        </p:nvSpPr>
        <p:spPr>
          <a:xfrm>
            <a:off x="2306279" y="1358188"/>
            <a:ext cx="560400" cy="3255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OSPF</a:t>
            </a:r>
            <a:endParaRPr/>
          </a:p>
        </p:txBody>
      </p:sp>
      <p:sp>
        <p:nvSpPr>
          <p:cNvPr id="3423" name="Google Shape;3423;p213"/>
          <p:cNvSpPr/>
          <p:nvPr/>
        </p:nvSpPr>
        <p:spPr>
          <a:xfrm>
            <a:off x="2915104" y="1358188"/>
            <a:ext cx="560400" cy="3255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BGP</a:t>
            </a:r>
            <a:endParaRPr/>
          </a:p>
        </p:txBody>
      </p:sp>
      <p:sp>
        <p:nvSpPr>
          <p:cNvPr id="3424" name="Google Shape;3424;p213"/>
          <p:cNvSpPr/>
          <p:nvPr/>
        </p:nvSpPr>
        <p:spPr>
          <a:xfrm>
            <a:off x="3528690" y="1358188"/>
            <a:ext cx="847500" cy="3255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P4-defined</a:t>
            </a:r>
            <a:br>
              <a:rPr b="0" i="0" lang="en-US" sz="1000" u="none" cap="none" strike="noStrike">
                <a:solidFill>
                  <a:srgbClr val="000000"/>
                </a:solidFill>
                <a:latin typeface="Arial"/>
                <a:ea typeface="Arial"/>
                <a:cs typeface="Arial"/>
                <a:sym typeface="Arial"/>
              </a:rPr>
            </a:br>
            <a:r>
              <a:rPr b="0" i="0" lang="en-US" sz="1000" u="none" cap="none" strike="noStrike">
                <a:solidFill>
                  <a:srgbClr val="000000"/>
                </a:solidFill>
                <a:latin typeface="Arial"/>
                <a:ea typeface="Arial"/>
                <a:cs typeface="Arial"/>
                <a:sym typeface="Arial"/>
              </a:rPr>
              <a:t>protocol</a:t>
            </a:r>
            <a:endParaRPr/>
          </a:p>
        </p:txBody>
      </p:sp>
      <p:sp>
        <p:nvSpPr>
          <p:cNvPr id="3425" name="Google Shape;3425;p213"/>
          <p:cNvSpPr/>
          <p:nvPr/>
        </p:nvSpPr>
        <p:spPr>
          <a:xfrm>
            <a:off x="4429354" y="1345683"/>
            <a:ext cx="560400" cy="3255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etc.</a:t>
            </a:r>
            <a:endParaRPr/>
          </a:p>
        </p:txBody>
      </p:sp>
      <p:sp>
        <p:nvSpPr>
          <p:cNvPr id="3426" name="Google Shape;3426;p213"/>
          <p:cNvSpPr/>
          <p:nvPr/>
        </p:nvSpPr>
        <p:spPr>
          <a:xfrm>
            <a:off x="3568525" y="2091825"/>
            <a:ext cx="185700" cy="247200"/>
          </a:xfrm>
          <a:prstGeom prst="upDownArrow">
            <a:avLst>
              <a:gd fmla="val 50000" name="adj1"/>
              <a:gd fmla="val 50000" name="adj2"/>
            </a:avLst>
          </a:prstGeom>
          <a:solidFill>
            <a:srgbClr val="0737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27" name="Google Shape;3427;p213"/>
          <p:cNvGrpSpPr/>
          <p:nvPr/>
        </p:nvGrpSpPr>
        <p:grpSpPr>
          <a:xfrm>
            <a:off x="3707875" y="1052813"/>
            <a:ext cx="4757700" cy="2135100"/>
            <a:chOff x="3707875" y="1052813"/>
            <a:chExt cx="4757700" cy="2135100"/>
          </a:xfrm>
        </p:grpSpPr>
        <p:cxnSp>
          <p:nvCxnSpPr>
            <p:cNvPr id="3428" name="Google Shape;3428;p213"/>
            <p:cNvCxnSpPr>
              <a:stCxn id="3429" idx="1"/>
              <a:endCxn id="3426" idx="6"/>
            </p:cNvCxnSpPr>
            <p:nvPr/>
          </p:nvCxnSpPr>
          <p:spPr>
            <a:xfrm flipH="1">
              <a:off x="3707875" y="2120363"/>
              <a:ext cx="3366300" cy="95100"/>
            </a:xfrm>
            <a:prstGeom prst="curvedConnector3">
              <a:avLst>
                <a:gd fmla="val 29641" name="adj1"/>
              </a:avLst>
            </a:prstGeom>
            <a:noFill/>
            <a:ln cap="flat" cmpd="sng" w="9525">
              <a:solidFill>
                <a:srgbClr val="999999"/>
              </a:solidFill>
              <a:prstDash val="dash"/>
              <a:round/>
              <a:headEnd len="sm" w="sm" type="none"/>
              <a:tailEnd len="sm" w="sm" type="none"/>
            </a:ln>
          </p:spPr>
        </p:cxnSp>
        <p:sp>
          <p:nvSpPr>
            <p:cNvPr id="3429" name="Google Shape;3429;p213"/>
            <p:cNvSpPr/>
            <p:nvPr/>
          </p:nvSpPr>
          <p:spPr>
            <a:xfrm>
              <a:off x="7074175" y="1052813"/>
              <a:ext cx="1391400" cy="21351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table_entry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table_id: 33581985</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match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field_id: 1</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lpm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value: "\f\000\...</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prefix_len: 8</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action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action_id: 16786453</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params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param_id: 1</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value: "\000\0...</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params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param_id: 2</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value: 7</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a:t>
              </a:r>
              <a:endParaRPr/>
            </a:p>
          </p:txBody>
        </p:sp>
        <p:sp>
          <p:nvSpPr>
            <p:cNvPr id="3430" name="Google Shape;3430;p213"/>
            <p:cNvSpPr txBox="1"/>
            <p:nvPr/>
          </p:nvSpPr>
          <p:spPr>
            <a:xfrm>
              <a:off x="5473050" y="1066750"/>
              <a:ext cx="1601100" cy="690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Same target-independent protobuf format</a:t>
              </a:r>
              <a:endParaRPr/>
            </a:p>
          </p:txBody>
        </p:sp>
      </p:grpSp>
      <p:grpSp>
        <p:nvGrpSpPr>
          <p:cNvPr id="3431" name="Google Shape;3431;p213"/>
          <p:cNvGrpSpPr/>
          <p:nvPr/>
        </p:nvGrpSpPr>
        <p:grpSpPr>
          <a:xfrm>
            <a:off x="4774499" y="1718776"/>
            <a:ext cx="321156" cy="847670"/>
            <a:chOff x="4774499" y="1718776"/>
            <a:chExt cx="321156" cy="847670"/>
          </a:xfrm>
        </p:grpSpPr>
        <p:sp>
          <p:nvSpPr>
            <p:cNvPr id="3432" name="Google Shape;3432;p213"/>
            <p:cNvSpPr/>
            <p:nvPr/>
          </p:nvSpPr>
          <p:spPr>
            <a:xfrm>
              <a:off x="4792175" y="1718776"/>
              <a:ext cx="303480" cy="295920"/>
            </a:xfrm>
            <a:prstGeom prst="flowChartDocument">
              <a:avLst/>
            </a:prstGeom>
            <a:gradFill>
              <a:gsLst>
                <a:gs pos="0">
                  <a:srgbClr val="FFF6DB"/>
                </a:gs>
                <a:gs pos="100000">
                  <a:srgbClr val="FAD25C"/>
                </a:gs>
              </a:gsLst>
              <a:lin ang="5400012" scaled="0"/>
            </a:gradFill>
            <a:ln cap="flat" cmpd="sng" w="28575">
              <a:solidFill>
                <a:srgbClr val="B45F06"/>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600" u="none" cap="none" strike="noStrike">
                  <a:solidFill>
                    <a:srgbClr val="000000"/>
                  </a:solidFill>
                  <a:latin typeface="Arial"/>
                  <a:ea typeface="Arial"/>
                  <a:cs typeface="Arial"/>
                  <a:sym typeface="Arial"/>
                </a:rPr>
                <a:t>p4info</a:t>
              </a:r>
              <a:endParaRPr/>
            </a:p>
          </p:txBody>
        </p:sp>
        <p:sp>
          <p:nvSpPr>
            <p:cNvPr id="3433" name="Google Shape;3433;p213"/>
            <p:cNvSpPr/>
            <p:nvPr/>
          </p:nvSpPr>
          <p:spPr>
            <a:xfrm>
              <a:off x="4774499" y="2270526"/>
              <a:ext cx="303480" cy="295920"/>
            </a:xfrm>
            <a:prstGeom prst="flowChartDocument">
              <a:avLst/>
            </a:prstGeom>
            <a:gradFill>
              <a:gsLst>
                <a:gs pos="0">
                  <a:srgbClr val="FFF6DB"/>
                </a:gs>
                <a:gs pos="100000">
                  <a:srgbClr val="FAD25C"/>
                </a:gs>
              </a:gsLst>
              <a:lin ang="5400012" scaled="0"/>
            </a:gradFill>
            <a:ln cap="flat" cmpd="sng" w="28575">
              <a:solidFill>
                <a:srgbClr val="B45F06"/>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600" u="none" cap="none" strike="noStrike">
                  <a:solidFill>
                    <a:srgbClr val="000000"/>
                  </a:solidFill>
                  <a:latin typeface="Arial"/>
                  <a:ea typeface="Arial"/>
                  <a:cs typeface="Arial"/>
                  <a:sym typeface="Arial"/>
                </a:rPr>
                <a:t>p4info</a:t>
              </a:r>
              <a:endParaRPr/>
            </a:p>
          </p:txBody>
        </p:sp>
      </p:grpSp>
      <p:sp>
        <p:nvSpPr>
          <p:cNvPr id="3434" name="Google Shape;3434;p213"/>
          <p:cNvSpPr/>
          <p:nvPr/>
        </p:nvSpPr>
        <p:spPr>
          <a:xfrm>
            <a:off x="1129350" y="4355875"/>
            <a:ext cx="6885300" cy="640200"/>
          </a:xfrm>
          <a:prstGeom prst="roundRect">
            <a:avLst>
              <a:gd fmla="val 16667" name="adj"/>
            </a:avLst>
          </a:prstGeom>
          <a:gradFill>
            <a:gsLst>
              <a:gs pos="0">
                <a:srgbClr val="D1817E"/>
              </a:gs>
              <a:gs pos="100000">
                <a:srgbClr val="903F3D"/>
              </a:gs>
            </a:gsLst>
            <a:lin ang="5400012" scaled="0"/>
          </a:gra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000"/>
              <a:buFont typeface="Arial"/>
              <a:buNone/>
            </a:pPr>
            <a:r>
              <a:rPr b="0" i="0" lang="en-US" sz="2000" u="none" cap="none" strike="noStrike">
                <a:solidFill>
                  <a:srgbClr val="FFFFFF"/>
                </a:solidFill>
                <a:latin typeface="Arial"/>
                <a:ea typeface="Arial"/>
                <a:cs typeface="Arial"/>
                <a:sym typeface="Arial"/>
              </a:rPr>
              <a:t>P4Runtime can be used equally well</a:t>
            </a:r>
            <a:br>
              <a:rPr b="0" i="0" lang="en-US" sz="2000" u="none" cap="none" strike="noStrike">
                <a:solidFill>
                  <a:srgbClr val="FFFFFF"/>
                </a:solidFill>
                <a:latin typeface="Arial"/>
                <a:ea typeface="Arial"/>
                <a:cs typeface="Arial"/>
                <a:sym typeface="Arial"/>
              </a:rPr>
            </a:br>
            <a:r>
              <a:rPr b="0" i="0" lang="en-US" sz="2000" u="none" cap="none" strike="noStrike">
                <a:solidFill>
                  <a:srgbClr val="FFFFFF"/>
                </a:solidFill>
                <a:latin typeface="Arial"/>
                <a:ea typeface="Arial"/>
                <a:cs typeface="Arial"/>
                <a:sym typeface="Arial"/>
              </a:rPr>
              <a:t>by a remote or local control plane</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1"/>
                                        </p:tgtEl>
                                        <p:attrNameLst>
                                          <p:attrName>style.visibility</p:attrName>
                                        </p:attrNameLst>
                                      </p:cBhvr>
                                      <p:to>
                                        <p:strVal val="visible"/>
                                      </p:to>
                                    </p:set>
                                    <p:animEffect filter="fade" transition="in">
                                      <p:cBhvr>
                                        <p:cTn dur="1"/>
                                        <p:tgtEl>
                                          <p:spTgt spid="3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7"/>
                                        </p:tgtEl>
                                        <p:attrNameLst>
                                          <p:attrName>style.visibility</p:attrName>
                                        </p:attrNameLst>
                                      </p:cBhvr>
                                      <p:to>
                                        <p:strVal val="visible"/>
                                      </p:to>
                                    </p:set>
                                    <p:animEffect filter="fade" transition="in">
                                      <p:cBhvr>
                                        <p:cTn dur="1"/>
                                        <p:tgtEl>
                                          <p:spTgt spid="3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4"/>
                                        </p:tgtEl>
                                        <p:attrNameLst>
                                          <p:attrName>style.visibility</p:attrName>
                                        </p:attrNameLst>
                                      </p:cBhvr>
                                      <p:to>
                                        <p:strVal val="visible"/>
                                      </p:to>
                                    </p:set>
                                    <p:animEffect filter="fade" transition="in">
                                      <p:cBhvr>
                                        <p:cTn dur="1"/>
                                        <p:tgtEl>
                                          <p:spTgt spid="3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9" name="Shape 3439"/>
        <p:cNvGrpSpPr/>
        <p:nvPr/>
      </p:nvGrpSpPr>
      <p:grpSpPr>
        <a:xfrm>
          <a:off x="0" y="0"/>
          <a:ext cx="0" cy="0"/>
          <a:chOff x="0" y="0"/>
          <a:chExt cx="0" cy="0"/>
        </a:xfrm>
      </p:grpSpPr>
      <p:sp>
        <p:nvSpPr>
          <p:cNvPr id="3440" name="Google Shape;3440;p21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P4Runtime API recap</a:t>
            </a:r>
            <a:endParaRPr/>
          </a:p>
        </p:txBody>
      </p:sp>
      <p:sp>
        <p:nvSpPr>
          <p:cNvPr id="3441" name="Google Shape;3441;p214"/>
          <p:cNvSpPr txBox="1"/>
          <p:nvPr>
            <p:ph idx="1" type="body"/>
          </p:nvPr>
        </p:nvSpPr>
        <p:spPr>
          <a:xfrm>
            <a:off x="152400" y="742950"/>
            <a:ext cx="42840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3F3151"/>
              </a:buClr>
              <a:buSzPts val="1800"/>
              <a:buFont typeface="Merriweather Sans"/>
              <a:buNone/>
            </a:pPr>
            <a:r>
              <a:rPr b="1" i="0" lang="en-US" sz="1800" u="none" cap="none" strike="noStrike">
                <a:solidFill>
                  <a:schemeClr val="dk1"/>
                </a:solidFill>
                <a:latin typeface="Arial"/>
                <a:ea typeface="Arial"/>
                <a:cs typeface="Arial"/>
                <a:sym typeface="Arial"/>
              </a:rPr>
              <a:t>Things we covered:</a:t>
            </a:r>
            <a:endParaRPr/>
          </a:p>
          <a:p>
            <a:pPr indent="-342900" lvl="0" marL="457200" marR="0" rtl="0" algn="l">
              <a:lnSpc>
                <a:spcPct val="115000"/>
              </a:lnSpc>
              <a:spcBef>
                <a:spcPts val="75"/>
              </a:spcBef>
              <a:spcAft>
                <a:spcPts val="0"/>
              </a:spcAft>
              <a:buClr>
                <a:srgbClr val="3F3151"/>
              </a:buClr>
              <a:buSzPts val="1800"/>
              <a:buFont typeface="Merriweather Sans"/>
              <a:buChar char="•"/>
            </a:pPr>
            <a:r>
              <a:rPr lang="en-US"/>
              <a:t>P4Runtime definition</a:t>
            </a:r>
            <a:endParaRPr/>
          </a:p>
          <a:p>
            <a:pPr indent="-342900" lvl="0" marL="457200" marR="0" rtl="0" algn="l">
              <a:lnSpc>
                <a:spcPct val="115000"/>
              </a:lnSpc>
              <a:spcBef>
                <a:spcPts val="75"/>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P4Info</a:t>
            </a:r>
            <a:endParaRPr/>
          </a:p>
          <a:p>
            <a:pPr indent="-342900" lvl="0" marL="457200" marR="0" rtl="0" algn="l">
              <a:lnSpc>
                <a:spcPct val="115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Table entries</a:t>
            </a:r>
            <a:endParaRPr/>
          </a:p>
          <a:p>
            <a:pPr indent="-342900" lvl="0" marL="457200" marR="0" rtl="0" algn="l">
              <a:lnSpc>
                <a:spcPct val="115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Set pipeline config</a:t>
            </a:r>
            <a:endParaRPr b="1" i="0" sz="1800" u="none" cap="none" strike="noStrike">
              <a:solidFill>
                <a:schemeClr val="dk1"/>
              </a:solidFill>
              <a:latin typeface="Arial"/>
              <a:ea typeface="Arial"/>
              <a:cs typeface="Arial"/>
              <a:sym typeface="Arial"/>
            </a:endParaRPr>
          </a:p>
          <a:p>
            <a:pPr indent="-342900" lvl="0" marL="457200" rtl="0" algn="l">
              <a:lnSpc>
                <a:spcPct val="115000"/>
              </a:lnSpc>
              <a:spcBef>
                <a:spcPts val="0"/>
              </a:spcBef>
              <a:spcAft>
                <a:spcPts val="0"/>
              </a:spcAft>
              <a:buClr>
                <a:srgbClr val="3F3151"/>
              </a:buClr>
              <a:buSzPts val="1800"/>
              <a:buFont typeface="Merriweather Sans"/>
              <a:buChar char="•"/>
            </a:pPr>
            <a:r>
              <a:rPr lang="en-US"/>
              <a:t>Packet-in/out support</a:t>
            </a:r>
            <a:endParaRPr/>
          </a:p>
          <a:p>
            <a:pPr indent="-342900" lvl="0" marL="457200" rtl="0" algn="l">
              <a:lnSpc>
                <a:spcPct val="115000"/>
              </a:lnSpc>
              <a:spcBef>
                <a:spcPts val="0"/>
              </a:spcBef>
              <a:spcAft>
                <a:spcPts val="0"/>
              </a:spcAft>
              <a:buClr>
                <a:srgbClr val="3F3151"/>
              </a:buClr>
              <a:buSzPts val="1800"/>
              <a:buFont typeface="Merriweather Sans"/>
              <a:buChar char="•"/>
            </a:pPr>
            <a:r>
              <a:rPr lang="en-US"/>
              <a:t>Controller replication</a:t>
            </a:r>
            <a:endParaRPr/>
          </a:p>
          <a:p>
            <a:pPr indent="-50800" lvl="1" marL="438150" rtl="0" algn="l">
              <a:lnSpc>
                <a:spcPct val="115000"/>
              </a:lnSpc>
              <a:spcBef>
                <a:spcPts val="0"/>
              </a:spcBef>
              <a:spcAft>
                <a:spcPts val="0"/>
              </a:spcAft>
              <a:buSzPts val="1500"/>
              <a:buChar char="◦"/>
            </a:pPr>
            <a:r>
              <a:rPr lang="en-US"/>
              <a:t>Via master-slave arbitration</a:t>
            </a:r>
            <a:endParaRPr/>
          </a:p>
        </p:txBody>
      </p:sp>
      <p:sp>
        <p:nvSpPr>
          <p:cNvPr id="3442" name="Google Shape;3442;p21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443" name="Google Shape;3443;p214"/>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3F3151"/>
              </a:buClr>
              <a:buSzPts val="1800"/>
              <a:buFont typeface="Merriweather Sans"/>
              <a:buNone/>
            </a:pPr>
            <a:r>
              <a:rPr b="1" i="0" lang="en-US" sz="1800" u="none" cap="none" strike="noStrike">
                <a:solidFill>
                  <a:schemeClr val="dk1"/>
                </a:solidFill>
                <a:latin typeface="Arial"/>
                <a:ea typeface="Arial"/>
                <a:cs typeface="Arial"/>
                <a:sym typeface="Arial"/>
              </a:rPr>
              <a:t>What we didn’t cover:</a:t>
            </a:r>
            <a:endParaRPr/>
          </a:p>
          <a:p>
            <a:pPr indent="-342900" lvl="0" marL="457200" marR="0" rtl="0" algn="l">
              <a:lnSpc>
                <a:spcPct val="115000"/>
              </a:lnSpc>
              <a:spcBef>
                <a:spcPts val="75"/>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How to control other P4 entities</a:t>
            </a:r>
            <a:endParaRPr/>
          </a:p>
          <a:p>
            <a:pPr indent="-323850" lvl="1" marL="914400" marR="0" rtl="0" algn="l">
              <a:lnSpc>
                <a:spcPct val="115000"/>
              </a:lnSpc>
              <a:spcBef>
                <a:spcPts val="0"/>
              </a:spcBef>
              <a:spcAft>
                <a:spcPts val="0"/>
              </a:spcAft>
              <a:buClr>
                <a:srgbClr val="205867"/>
              </a:buClr>
              <a:buSzPts val="1500"/>
              <a:buFont typeface="Merriweather Sans"/>
              <a:buChar char="◦"/>
            </a:pPr>
            <a:r>
              <a:rPr b="0" i="0" lang="en-US" sz="1500" u="none" cap="none" strike="noStrike">
                <a:solidFill>
                  <a:schemeClr val="dk1"/>
                </a:solidFill>
                <a:latin typeface="Arial"/>
                <a:ea typeface="Arial"/>
                <a:cs typeface="Arial"/>
                <a:sym typeface="Arial"/>
              </a:rPr>
              <a:t>Externs, counters, meters</a:t>
            </a:r>
            <a:endParaRPr/>
          </a:p>
          <a:p>
            <a:pPr indent="-342900" lvl="0" marL="457200" marR="0" rtl="0" algn="l">
              <a:lnSpc>
                <a:spcPct val="115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Batched reads/writes</a:t>
            </a:r>
            <a:endParaRPr/>
          </a:p>
          <a:p>
            <a:pPr indent="-342900" lvl="0" marL="457200" marR="0" rtl="0" algn="l">
              <a:lnSpc>
                <a:spcPct val="115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Switch configuration</a:t>
            </a:r>
            <a:endParaRPr/>
          </a:p>
          <a:p>
            <a:pPr indent="-323850" lvl="1" marL="914400" marR="0" rtl="0" algn="l">
              <a:lnSpc>
                <a:spcPct val="115000"/>
              </a:lnSpc>
              <a:spcBef>
                <a:spcPts val="0"/>
              </a:spcBef>
              <a:spcAft>
                <a:spcPts val="0"/>
              </a:spcAft>
              <a:buClr>
                <a:srgbClr val="205867"/>
              </a:buClr>
              <a:buSzPts val="1500"/>
              <a:buFont typeface="Merriweather Sans"/>
              <a:buChar char="◦"/>
            </a:pPr>
            <a:r>
              <a:rPr b="0" i="0" lang="en-US" sz="1500" u="none" cap="none" strike="noStrike">
                <a:solidFill>
                  <a:schemeClr val="dk1"/>
                </a:solidFill>
                <a:latin typeface="Arial"/>
                <a:ea typeface="Arial"/>
                <a:cs typeface="Arial"/>
                <a:sym typeface="Arial"/>
              </a:rPr>
              <a:t>Outside the </a:t>
            </a:r>
            <a:r>
              <a:rPr lang="en-US"/>
              <a:t>P4Runtime</a:t>
            </a:r>
            <a:r>
              <a:rPr b="0" i="0" lang="en-US" sz="1500" u="none" cap="none" strike="noStrike">
                <a:solidFill>
                  <a:schemeClr val="dk1"/>
                </a:solidFill>
                <a:latin typeface="Arial"/>
                <a:ea typeface="Arial"/>
                <a:cs typeface="Arial"/>
                <a:sym typeface="Arial"/>
              </a:rPr>
              <a:t> scope</a:t>
            </a:r>
            <a:endParaRPr/>
          </a:p>
          <a:p>
            <a:pPr indent="-323850" lvl="1" marL="914400" marR="0" rtl="0" algn="l">
              <a:lnSpc>
                <a:spcPct val="115000"/>
              </a:lnSpc>
              <a:spcBef>
                <a:spcPts val="0"/>
              </a:spcBef>
              <a:spcAft>
                <a:spcPts val="0"/>
              </a:spcAft>
              <a:buClr>
                <a:srgbClr val="205867"/>
              </a:buClr>
              <a:buSzPts val="1500"/>
              <a:buFont typeface="Merriweather Sans"/>
              <a:buChar char="◦"/>
            </a:pPr>
            <a:r>
              <a:rPr b="0" i="0" lang="en-US" sz="1500" u="none" cap="none" strike="noStrike">
                <a:solidFill>
                  <a:schemeClr val="dk1"/>
                </a:solidFill>
                <a:latin typeface="Arial"/>
                <a:ea typeface="Arial"/>
                <a:cs typeface="Arial"/>
                <a:sym typeface="Arial"/>
              </a:rPr>
              <a:t>Achieved with other mechanisms</a:t>
            </a:r>
            <a:endParaRPr/>
          </a:p>
          <a:p>
            <a:pPr indent="-308309" lvl="2" marL="1371600" marR="0" rtl="0" algn="l">
              <a:lnSpc>
                <a:spcPct val="115000"/>
              </a:lnSpc>
              <a:spcBef>
                <a:spcPts val="0"/>
              </a:spcBef>
              <a:spcAft>
                <a:spcPts val="0"/>
              </a:spcAft>
              <a:buClr>
                <a:srgbClr val="1F1828"/>
              </a:buClr>
              <a:buSzPts val="1255"/>
              <a:buFont typeface="Merriweather Sans"/>
              <a:buChar char="■"/>
            </a:pPr>
            <a:r>
              <a:rPr b="0" i="0" lang="en-US" sz="1350" u="none" cap="none" strike="noStrike">
                <a:solidFill>
                  <a:schemeClr val="dk1"/>
                </a:solidFill>
                <a:latin typeface="Arial"/>
                <a:ea typeface="Arial"/>
                <a:cs typeface="Arial"/>
                <a:sym typeface="Arial"/>
              </a:rPr>
              <a:t>e.g., OpenConfig and gNMI</a:t>
            </a:r>
            <a:endParaRPr/>
          </a:p>
          <a:p>
            <a:pPr indent="0" lvl="0" marL="0" marR="0" rtl="0" algn="l">
              <a:lnSpc>
                <a:spcPct val="150000"/>
              </a:lnSpc>
              <a:spcBef>
                <a:spcPts val="38"/>
              </a:spcBef>
              <a:spcAft>
                <a:spcPts val="0"/>
              </a:spcAft>
              <a:buClr>
                <a:srgbClr val="3F3151"/>
              </a:buClr>
              <a:buSzPts val="1800"/>
              <a:buFont typeface="Merriweather Sans"/>
              <a:buNone/>
            </a:pPr>
            <a:r>
              <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8" name="Shape 3448"/>
        <p:cNvGrpSpPr/>
        <p:nvPr/>
      </p:nvGrpSpPr>
      <p:grpSpPr>
        <a:xfrm>
          <a:off x="0" y="0"/>
          <a:ext cx="0" cy="0"/>
          <a:chOff x="0" y="0"/>
          <a:chExt cx="0" cy="0"/>
        </a:xfrm>
      </p:grpSpPr>
      <p:sp>
        <p:nvSpPr>
          <p:cNvPr id="3449" name="Google Shape;3449;p215"/>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lang="en-US"/>
              <a:t>P4Runtime</a:t>
            </a:r>
            <a:r>
              <a:rPr b="1" i="0" lang="en-US" sz="2700" u="none" cap="none" strike="noStrike">
                <a:solidFill>
                  <a:schemeClr val="dk1"/>
                </a:solidFill>
                <a:latin typeface="Arial"/>
                <a:ea typeface="Arial"/>
                <a:cs typeface="Arial"/>
                <a:sym typeface="Arial"/>
              </a:rPr>
              <a:t> exercise</a:t>
            </a:r>
            <a:endParaRPr/>
          </a:p>
        </p:txBody>
      </p:sp>
      <p:sp>
        <p:nvSpPr>
          <p:cNvPr id="3450" name="Google Shape;3450;p215"/>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noAutofit/>
          </a:bodyPr>
          <a:lstStyle/>
          <a:p>
            <a:pPr indent="19051" lvl="0" marL="228597" marR="0" rtl="0" algn="l">
              <a:lnSpc>
                <a:spcPct val="100000"/>
              </a:lnSpc>
              <a:spcBef>
                <a:spcPts val="0"/>
              </a:spcBef>
              <a:spcAft>
                <a:spcPts val="0"/>
              </a:spcAft>
              <a:buClr>
                <a:srgbClr val="000000"/>
              </a:buClr>
              <a:buSzPts val="1100"/>
              <a:buFont typeface="Arial"/>
              <a:buNone/>
            </a:pPr>
            <a:r>
              <a:t/>
            </a:r>
            <a:endParaRPr b="1" i="0" sz="1800" u="none" cap="none" strike="noStrike">
              <a:solidFill>
                <a:schemeClr val="dk1"/>
              </a:solidFill>
              <a:latin typeface="Arial"/>
              <a:ea typeface="Arial"/>
              <a:cs typeface="Arial"/>
              <a:sym typeface="Arial"/>
            </a:endParaRPr>
          </a:p>
        </p:txBody>
      </p:sp>
      <p:sp>
        <p:nvSpPr>
          <p:cNvPr id="3451" name="Google Shape;3451;p21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6" name="Shape 3456"/>
        <p:cNvGrpSpPr/>
        <p:nvPr/>
      </p:nvGrpSpPr>
      <p:grpSpPr>
        <a:xfrm>
          <a:off x="0" y="0"/>
          <a:ext cx="0" cy="0"/>
          <a:chOff x="0" y="0"/>
          <a:chExt cx="0" cy="0"/>
        </a:xfrm>
      </p:grpSpPr>
      <p:sp>
        <p:nvSpPr>
          <p:cNvPr id="3457" name="Google Shape;3457;p21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Exercise Overview</a:t>
            </a:r>
            <a:endParaRPr/>
          </a:p>
        </p:txBody>
      </p:sp>
      <p:sp>
        <p:nvSpPr>
          <p:cNvPr id="3458" name="Google Shape;3458;p21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pic>
        <p:nvPicPr>
          <p:cNvPr id="3459" name="Google Shape;3459;p216"/>
          <p:cNvPicPr preferRelativeResize="0"/>
          <p:nvPr/>
        </p:nvPicPr>
        <p:blipFill rotWithShape="1">
          <a:blip r:embed="rId3">
            <a:alphaModFix/>
          </a:blip>
          <a:srcRect b="0" l="0" r="0" t="0"/>
          <a:stretch/>
        </p:blipFill>
        <p:spPr>
          <a:xfrm>
            <a:off x="4214370" y="2466175"/>
            <a:ext cx="4777228" cy="2233325"/>
          </a:xfrm>
          <a:prstGeom prst="rect">
            <a:avLst/>
          </a:prstGeom>
          <a:noFill/>
          <a:ln>
            <a:noFill/>
          </a:ln>
        </p:spPr>
      </p:pic>
      <p:sp>
        <p:nvSpPr>
          <p:cNvPr id="3460" name="Google Shape;3460;p216"/>
          <p:cNvSpPr/>
          <p:nvPr/>
        </p:nvSpPr>
        <p:spPr>
          <a:xfrm>
            <a:off x="5782476" y="1230350"/>
            <a:ext cx="1836300" cy="38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Courier New"/>
              <a:buNone/>
            </a:pPr>
            <a:r>
              <a:rPr b="1" i="0" lang="en-US" sz="1400" u="none" cap="none" strike="noStrike">
                <a:solidFill>
                  <a:srgbClr val="000000"/>
                </a:solidFill>
                <a:latin typeface="Courier New"/>
                <a:ea typeface="Courier New"/>
                <a:cs typeface="Courier New"/>
                <a:sym typeface="Courier New"/>
              </a:rPr>
              <a:t>mycontroller.py</a:t>
            </a:r>
            <a:endParaRPr/>
          </a:p>
        </p:txBody>
      </p:sp>
      <p:cxnSp>
        <p:nvCxnSpPr>
          <p:cNvPr id="3461" name="Google Shape;3461;p216"/>
          <p:cNvCxnSpPr/>
          <p:nvPr/>
        </p:nvCxnSpPr>
        <p:spPr>
          <a:xfrm flipH="1">
            <a:off x="5527739" y="1654289"/>
            <a:ext cx="787800" cy="957000"/>
          </a:xfrm>
          <a:prstGeom prst="straightConnector1">
            <a:avLst/>
          </a:prstGeom>
          <a:noFill/>
          <a:ln cap="flat" cmpd="sng" w="28575">
            <a:solidFill>
              <a:srgbClr val="CC0000"/>
            </a:solidFill>
            <a:prstDash val="solid"/>
            <a:round/>
            <a:headEnd len="lg" w="lg" type="triangle"/>
            <a:tailEnd len="lg" w="lg" type="triangle"/>
          </a:ln>
        </p:spPr>
      </p:cxnSp>
      <p:cxnSp>
        <p:nvCxnSpPr>
          <p:cNvPr id="3462" name="Google Shape;3462;p216"/>
          <p:cNvCxnSpPr/>
          <p:nvPr/>
        </p:nvCxnSpPr>
        <p:spPr>
          <a:xfrm>
            <a:off x="7067981" y="1664883"/>
            <a:ext cx="765900" cy="935100"/>
          </a:xfrm>
          <a:prstGeom prst="straightConnector1">
            <a:avLst/>
          </a:prstGeom>
          <a:noFill/>
          <a:ln cap="flat" cmpd="sng" w="28575">
            <a:solidFill>
              <a:srgbClr val="CC0000"/>
            </a:solidFill>
            <a:prstDash val="solid"/>
            <a:round/>
            <a:headEnd len="lg" w="lg" type="triangle"/>
            <a:tailEnd len="lg" w="lg" type="triangle"/>
          </a:ln>
        </p:spPr>
      </p:cxnSp>
      <p:sp>
        <p:nvSpPr>
          <p:cNvPr id="3463" name="Google Shape;3463;p216"/>
          <p:cNvSpPr txBox="1"/>
          <p:nvPr>
            <p:ph idx="1" type="body"/>
          </p:nvPr>
        </p:nvSpPr>
        <p:spPr>
          <a:xfrm>
            <a:off x="152400" y="742950"/>
            <a:ext cx="41658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F3151"/>
              </a:buClr>
              <a:buSzPts val="2100"/>
              <a:buFont typeface="Merriweather Sans"/>
              <a:buNone/>
            </a:pPr>
            <a:r>
              <a:rPr b="1" i="0" lang="en-US" sz="1500" u="none" cap="none" strike="noStrike">
                <a:solidFill>
                  <a:srgbClr val="000000"/>
                </a:solidFill>
                <a:latin typeface="Arial"/>
                <a:ea typeface="Arial"/>
                <a:cs typeface="Arial"/>
                <a:sym typeface="Arial"/>
              </a:rPr>
              <a:t>Controller’s responsibilities:</a:t>
            </a:r>
            <a:endParaRPr/>
          </a:p>
          <a:p>
            <a:pPr indent="-330200" lvl="0" marL="457200" marR="0" rtl="0" algn="l">
              <a:lnSpc>
                <a:spcPct val="100000"/>
              </a:lnSpc>
              <a:spcBef>
                <a:spcPts val="75"/>
              </a:spcBef>
              <a:spcAft>
                <a:spcPts val="0"/>
              </a:spcAft>
              <a:buClr>
                <a:srgbClr val="3F3151"/>
              </a:buClr>
              <a:buSzPts val="1600"/>
              <a:buFont typeface="Merriweather Sans"/>
              <a:buAutoNum type="arabicPeriod"/>
            </a:pPr>
            <a:r>
              <a:rPr b="1" i="0" lang="en-US" sz="1500" u="none" cap="none" strike="noStrike">
                <a:solidFill>
                  <a:srgbClr val="000000"/>
                </a:solidFill>
                <a:latin typeface="Arial"/>
                <a:ea typeface="Arial"/>
                <a:cs typeface="Arial"/>
                <a:sym typeface="Arial"/>
              </a:rPr>
              <a:t>Establish a gRPC connection to the switches for the P4Runtime service</a:t>
            </a:r>
            <a:endParaRPr/>
          </a:p>
          <a:p>
            <a:pPr indent="-330200" lvl="0" marL="457200" marR="0" rtl="0" algn="l">
              <a:lnSpc>
                <a:spcPct val="100000"/>
              </a:lnSpc>
              <a:spcBef>
                <a:spcPts val="75"/>
              </a:spcBef>
              <a:spcAft>
                <a:spcPts val="0"/>
              </a:spcAft>
              <a:buClr>
                <a:srgbClr val="3F3151"/>
              </a:buClr>
              <a:buSzPts val="1600"/>
              <a:buFont typeface="Merriweather Sans"/>
              <a:buAutoNum type="arabicPeriod"/>
            </a:pPr>
            <a:r>
              <a:rPr b="1" i="0" lang="en-US" sz="1500" u="none" cap="none" strike="noStrike">
                <a:solidFill>
                  <a:srgbClr val="000000"/>
                </a:solidFill>
                <a:latin typeface="Arial"/>
                <a:ea typeface="Arial"/>
                <a:cs typeface="Arial"/>
                <a:sym typeface="Arial"/>
              </a:rPr>
              <a:t>Push the P4 program to each switch</a:t>
            </a:r>
            <a:endParaRPr/>
          </a:p>
          <a:p>
            <a:pPr indent="-330200" lvl="0" marL="457200" marR="0" rtl="0" algn="l">
              <a:lnSpc>
                <a:spcPct val="100000"/>
              </a:lnSpc>
              <a:spcBef>
                <a:spcPts val="75"/>
              </a:spcBef>
              <a:spcAft>
                <a:spcPts val="0"/>
              </a:spcAft>
              <a:buClr>
                <a:srgbClr val="3F3151"/>
              </a:buClr>
              <a:buSzPts val="1600"/>
              <a:buFont typeface="Merriweather Sans"/>
              <a:buAutoNum type="arabicPeriod"/>
            </a:pPr>
            <a:r>
              <a:rPr b="1" i="0" lang="en-US" sz="1500" u="none" cap="none" strike="noStrike">
                <a:solidFill>
                  <a:srgbClr val="000000"/>
                </a:solidFill>
                <a:latin typeface="Arial"/>
                <a:ea typeface="Arial"/>
                <a:cs typeface="Arial"/>
                <a:sym typeface="Arial"/>
              </a:rPr>
              <a:t>Write the tunnel forwarding rules:</a:t>
            </a:r>
            <a:endParaRPr/>
          </a:p>
          <a:p>
            <a:pPr indent="-323850" lvl="1" marL="914400" marR="0" rtl="0" algn="l">
              <a:lnSpc>
                <a:spcPct val="100000"/>
              </a:lnSpc>
              <a:spcBef>
                <a:spcPts val="75"/>
              </a:spcBef>
              <a:spcAft>
                <a:spcPts val="0"/>
              </a:spcAft>
              <a:buClr>
                <a:srgbClr val="000000"/>
              </a:buClr>
              <a:buSzPts val="1500"/>
              <a:buFont typeface="Merriweather Sans"/>
              <a:buAutoNum type="alphaLcPeriod"/>
            </a:pPr>
            <a:r>
              <a:rPr b="1" i="0" lang="en-US" sz="1500" u="none" cap="none" strike="noStrike">
                <a:solidFill>
                  <a:srgbClr val="000000"/>
                </a:solidFill>
                <a:latin typeface="Courier New"/>
                <a:ea typeface="Courier New"/>
                <a:cs typeface="Courier New"/>
                <a:sym typeface="Courier New"/>
              </a:rPr>
              <a:t>myTunnel_ingress</a:t>
            </a:r>
            <a:r>
              <a:rPr b="0" i="0" lang="en-US" sz="1500" u="none" cap="none" strike="noStrike">
                <a:solidFill>
                  <a:srgbClr val="000000"/>
                </a:solidFill>
                <a:latin typeface="Arial"/>
                <a:ea typeface="Arial"/>
                <a:cs typeface="Arial"/>
                <a:sym typeface="Arial"/>
              </a:rPr>
              <a:t> rule to encapsulate packets on the ingress switch</a:t>
            </a:r>
            <a:endParaRPr/>
          </a:p>
          <a:p>
            <a:pPr indent="-323850" lvl="1" marL="914400" marR="0" rtl="0" algn="l">
              <a:lnSpc>
                <a:spcPct val="100000"/>
              </a:lnSpc>
              <a:spcBef>
                <a:spcPts val="56"/>
              </a:spcBef>
              <a:spcAft>
                <a:spcPts val="0"/>
              </a:spcAft>
              <a:buClr>
                <a:srgbClr val="990000"/>
              </a:buClr>
              <a:buSzPts val="1500"/>
              <a:buFont typeface="Merriweather Sans"/>
              <a:buAutoNum type="alphaLcPeriod"/>
            </a:pPr>
            <a:r>
              <a:rPr b="1" i="0" lang="en-US" sz="1500" u="none" cap="none" strike="noStrike">
                <a:solidFill>
                  <a:srgbClr val="990000"/>
                </a:solidFill>
                <a:latin typeface="Courier New"/>
                <a:ea typeface="Courier New"/>
                <a:cs typeface="Courier New"/>
                <a:sym typeface="Courier New"/>
              </a:rPr>
              <a:t>myTunnel_forward</a:t>
            </a:r>
            <a:r>
              <a:rPr b="0" i="0" lang="en-US" sz="1500" u="none" cap="none" strike="noStrike">
                <a:solidFill>
                  <a:srgbClr val="990000"/>
                </a:solidFill>
                <a:latin typeface="Arial"/>
                <a:ea typeface="Arial"/>
                <a:cs typeface="Arial"/>
                <a:sym typeface="Arial"/>
              </a:rPr>
              <a:t> rule to forward packets on the ingress switch</a:t>
            </a:r>
            <a:endParaRPr/>
          </a:p>
          <a:p>
            <a:pPr indent="-323850" lvl="1" marL="914400" marR="0" rtl="0" algn="l">
              <a:lnSpc>
                <a:spcPct val="100000"/>
              </a:lnSpc>
              <a:spcBef>
                <a:spcPts val="56"/>
              </a:spcBef>
              <a:spcAft>
                <a:spcPts val="0"/>
              </a:spcAft>
              <a:buClr>
                <a:srgbClr val="000000"/>
              </a:buClr>
              <a:buSzPts val="1500"/>
              <a:buFont typeface="Merriweather Sans"/>
              <a:buAutoNum type="alphaLcPeriod"/>
            </a:pPr>
            <a:r>
              <a:rPr b="1" i="0" lang="en-US" sz="1500" u="none" cap="none" strike="noStrike">
                <a:solidFill>
                  <a:srgbClr val="000000"/>
                </a:solidFill>
                <a:latin typeface="Courier New"/>
                <a:ea typeface="Courier New"/>
                <a:cs typeface="Courier New"/>
                <a:sym typeface="Courier New"/>
              </a:rPr>
              <a:t>myTunnel_egress</a:t>
            </a:r>
            <a:r>
              <a:rPr b="0" i="0" lang="en-US" sz="1500" u="none" cap="none" strike="noStrike">
                <a:solidFill>
                  <a:srgbClr val="000000"/>
                </a:solidFill>
                <a:latin typeface="Arial"/>
                <a:ea typeface="Arial"/>
                <a:cs typeface="Arial"/>
                <a:sym typeface="Arial"/>
              </a:rPr>
              <a:t> rule to decapsulate  and forward packets on the egress switch </a:t>
            </a:r>
            <a:endParaRPr/>
          </a:p>
          <a:p>
            <a:pPr indent="-330200" lvl="0" marL="457200" marR="0" rtl="0" algn="l">
              <a:lnSpc>
                <a:spcPct val="100000"/>
              </a:lnSpc>
              <a:spcBef>
                <a:spcPts val="56"/>
              </a:spcBef>
              <a:spcAft>
                <a:spcPts val="0"/>
              </a:spcAft>
              <a:buClr>
                <a:srgbClr val="3F3151"/>
              </a:buClr>
              <a:buSzPts val="1600"/>
              <a:buFont typeface="Merriweather Sans"/>
              <a:buAutoNum type="arabicPeriod"/>
            </a:pPr>
            <a:r>
              <a:rPr b="1" i="0" lang="en-US" sz="1500" u="none" cap="none" strike="noStrike">
                <a:solidFill>
                  <a:srgbClr val="000000"/>
                </a:solidFill>
                <a:latin typeface="Arial"/>
                <a:ea typeface="Arial"/>
                <a:cs typeface="Arial"/>
                <a:sym typeface="Arial"/>
              </a:rPr>
              <a:t>Read the tunnel ingress and egress counters every 2 seconds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36"/>
          <p:cNvSpPr/>
          <p:nvPr/>
        </p:nvSpPr>
        <p:spPr>
          <a:xfrm>
            <a:off x="5686094" y="875262"/>
            <a:ext cx="1971900" cy="889800"/>
          </a:xfrm>
          <a:prstGeom prst="rect">
            <a:avLst/>
          </a:prstGeom>
          <a:solidFill>
            <a:srgbClr val="F2F2F2"/>
          </a:solidFill>
          <a:ln cap="flat" cmpd="sng" w="9525">
            <a:solidFill>
              <a:srgbClr val="7F7F7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chemeClr val="dk1"/>
              </a:buClr>
              <a:buSzPts val="525"/>
              <a:buFont typeface="Arial"/>
              <a:buNone/>
            </a:pPr>
            <a:r>
              <a:rPr b="0" i="0" lang="en-US" sz="2100" u="none" cap="none" strike="noStrike">
                <a:solidFill>
                  <a:schemeClr val="dk1"/>
                </a:solidFill>
                <a:latin typeface="Arial"/>
                <a:ea typeface="Arial"/>
                <a:cs typeface="Arial"/>
                <a:sym typeface="Arial"/>
              </a:rPr>
              <a:t>Switch OS</a:t>
            </a:r>
            <a:endParaRPr b="0" i="0" sz="1400" u="none" cap="none" strike="noStrike">
              <a:solidFill>
                <a:srgbClr val="000000"/>
              </a:solidFill>
              <a:latin typeface="Arial"/>
              <a:ea typeface="Arial"/>
              <a:cs typeface="Arial"/>
              <a:sym typeface="Arial"/>
            </a:endParaRPr>
          </a:p>
        </p:txBody>
      </p:sp>
      <p:sp>
        <p:nvSpPr>
          <p:cNvPr id="891" name="Google Shape;891;p136"/>
          <p:cNvSpPr/>
          <p:nvPr/>
        </p:nvSpPr>
        <p:spPr>
          <a:xfrm>
            <a:off x="5686094" y="2207794"/>
            <a:ext cx="1971900" cy="361200"/>
          </a:xfrm>
          <a:prstGeom prst="roundRect">
            <a:avLst>
              <a:gd fmla="val 16667" name="adj"/>
            </a:avLst>
          </a:prstGeom>
          <a:solidFill>
            <a:srgbClr val="F2F2F2"/>
          </a:solidFill>
          <a:ln cap="flat" cmpd="sng" w="9525">
            <a:solidFill>
              <a:srgbClr val="7F7F7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2B69B7"/>
              </a:buClr>
              <a:buSzPts val="375"/>
              <a:buFont typeface="Arial"/>
              <a:buNone/>
            </a:pPr>
            <a:r>
              <a:rPr b="0" i="0" lang="en-US" sz="1500" u="none" cap="none" strike="noStrike">
                <a:solidFill>
                  <a:srgbClr val="2B69B7"/>
                </a:solidFill>
                <a:latin typeface="Arial"/>
                <a:ea typeface="Arial"/>
                <a:cs typeface="Arial"/>
                <a:sym typeface="Arial"/>
              </a:rPr>
              <a:t>Run-time API</a:t>
            </a:r>
            <a:endParaRPr b="0" i="0" sz="1400" u="none" cap="none" strike="noStrike">
              <a:solidFill>
                <a:srgbClr val="000000"/>
              </a:solidFill>
              <a:latin typeface="Arial"/>
              <a:ea typeface="Arial"/>
              <a:cs typeface="Arial"/>
              <a:sym typeface="Arial"/>
            </a:endParaRPr>
          </a:p>
        </p:txBody>
      </p:sp>
      <p:sp>
        <p:nvSpPr>
          <p:cNvPr id="892" name="Google Shape;892;p136"/>
          <p:cNvSpPr/>
          <p:nvPr/>
        </p:nvSpPr>
        <p:spPr>
          <a:xfrm>
            <a:off x="6321838" y="2576536"/>
            <a:ext cx="700500" cy="252600"/>
          </a:xfrm>
          <a:prstGeom prst="roundRect">
            <a:avLst>
              <a:gd fmla="val 16667" name="adj"/>
            </a:avLst>
          </a:prstGeom>
          <a:solidFill>
            <a:srgbClr val="F2F2F2"/>
          </a:solidFill>
          <a:ln cap="flat" cmpd="sng" w="9525">
            <a:solidFill>
              <a:srgbClr val="7F7F7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2B69B7"/>
              </a:buClr>
              <a:buSzPts val="338"/>
              <a:buFont typeface="Arial"/>
              <a:buNone/>
            </a:pPr>
            <a:r>
              <a:rPr b="0" i="0" lang="en-US" sz="1350" u="none" cap="none" strike="noStrike">
                <a:solidFill>
                  <a:srgbClr val="2B69B7"/>
                </a:solidFill>
                <a:latin typeface="Arial"/>
                <a:ea typeface="Arial"/>
                <a:cs typeface="Arial"/>
                <a:sym typeface="Arial"/>
              </a:rPr>
              <a:t>Driver</a:t>
            </a:r>
            <a:endParaRPr b="0" i="0" sz="1400" u="none" cap="none" strike="noStrike">
              <a:solidFill>
                <a:srgbClr val="000000"/>
              </a:solidFill>
              <a:latin typeface="Arial"/>
              <a:ea typeface="Arial"/>
              <a:cs typeface="Arial"/>
              <a:sym typeface="Arial"/>
            </a:endParaRPr>
          </a:p>
        </p:txBody>
      </p:sp>
      <p:sp>
        <p:nvSpPr>
          <p:cNvPr id="893" name="Google Shape;893;p136"/>
          <p:cNvSpPr/>
          <p:nvPr/>
        </p:nvSpPr>
        <p:spPr>
          <a:xfrm>
            <a:off x="6592767" y="1764924"/>
            <a:ext cx="216900" cy="442800"/>
          </a:xfrm>
          <a:prstGeom prst="downArrow">
            <a:avLst>
              <a:gd fmla="val 50000" name="adj1"/>
              <a:gd fmla="val 43764" name="adj2"/>
            </a:avLst>
          </a:prstGeom>
          <a:solidFill>
            <a:srgbClr val="5F497A"/>
          </a:solidFill>
          <a:ln cap="flat" cmpd="sng" w="9525">
            <a:solidFill>
              <a:srgbClr val="5F497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894" name="Google Shape;894;p136"/>
          <p:cNvSpPr txBox="1"/>
          <p:nvPr/>
        </p:nvSpPr>
        <p:spPr>
          <a:xfrm>
            <a:off x="1126987" y="3652299"/>
            <a:ext cx="3429000" cy="1156500"/>
          </a:xfrm>
          <a:prstGeom prst="rect">
            <a:avLst/>
          </a:prstGeom>
          <a:noFill/>
          <a:ln>
            <a:noFill/>
          </a:ln>
        </p:spPr>
        <p:txBody>
          <a:bodyPr anchorCtr="0" anchor="t" bIns="24000" lIns="48000" spcFirstLastPara="1" rIns="48000" wrap="square" tIns="24000">
            <a:noAutofit/>
          </a:bodyPr>
          <a:lstStyle/>
          <a:p>
            <a:pPr indent="0" lvl="0" marL="0" marR="0" rtl="0" algn="ctr">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“This is </a:t>
            </a:r>
            <a:r>
              <a:rPr b="1" i="1" lang="en-US" sz="1800" u="none" cap="none" strike="noStrike">
                <a:solidFill>
                  <a:srgbClr val="C00000"/>
                </a:solidFill>
                <a:latin typeface="Arial"/>
                <a:ea typeface="Arial"/>
                <a:cs typeface="Arial"/>
                <a:sym typeface="Arial"/>
              </a:rPr>
              <a:t>how I know </a:t>
            </a:r>
            <a:r>
              <a:rPr b="1" i="0" lang="en-US" sz="1800" u="none" cap="none" strike="noStrike">
                <a:solidFill>
                  <a:schemeClr val="dk1"/>
                </a:solidFill>
                <a:latin typeface="Arial"/>
                <a:ea typeface="Arial"/>
                <a:cs typeface="Arial"/>
                <a:sym typeface="Arial"/>
              </a:rPr>
              <a:t>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process packets”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(i.e. the ASIC datasheet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makes the rules)</a:t>
            </a:r>
            <a:endParaRPr b="0" i="0" sz="1400" u="none" cap="none" strike="noStrike">
              <a:solidFill>
                <a:srgbClr val="000000"/>
              </a:solidFill>
              <a:latin typeface="Arial"/>
              <a:ea typeface="Arial"/>
              <a:cs typeface="Arial"/>
              <a:sym typeface="Arial"/>
            </a:endParaRPr>
          </a:p>
        </p:txBody>
      </p:sp>
      <p:sp>
        <p:nvSpPr>
          <p:cNvPr id="895" name="Google Shape;895;p136"/>
          <p:cNvSpPr txBox="1"/>
          <p:nvPr/>
        </p:nvSpPr>
        <p:spPr>
          <a:xfrm>
            <a:off x="5930286" y="4738005"/>
            <a:ext cx="1626300" cy="256200"/>
          </a:xfrm>
          <a:prstGeom prst="rect">
            <a:avLst/>
          </a:prstGeom>
          <a:noFill/>
          <a:ln>
            <a:noFill/>
          </a:ln>
        </p:spPr>
        <p:txBody>
          <a:bodyPr anchorCtr="0" anchor="t" bIns="24000" lIns="48000" spcFirstLastPara="1" rIns="48000" wrap="square" tIns="24000">
            <a:noAutofit/>
          </a:bodyPr>
          <a:lstStyle/>
          <a:p>
            <a:pPr indent="0" lvl="0" marL="0" marR="0" rtl="0" algn="l">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Fixed-function ASIC</a:t>
            </a:r>
            <a:endParaRPr b="0" i="0" sz="1400" u="none" cap="none" strike="noStrike">
              <a:solidFill>
                <a:srgbClr val="000000"/>
              </a:solidFill>
              <a:latin typeface="Arial"/>
              <a:ea typeface="Arial"/>
              <a:cs typeface="Arial"/>
              <a:sym typeface="Arial"/>
            </a:endParaRPr>
          </a:p>
        </p:txBody>
      </p:sp>
      <p:pic>
        <p:nvPicPr>
          <p:cNvPr id="896" name="Google Shape;896;p136"/>
          <p:cNvPicPr preferRelativeResize="0"/>
          <p:nvPr/>
        </p:nvPicPr>
        <p:blipFill rotWithShape="1">
          <a:blip r:embed="rId3">
            <a:alphaModFix/>
          </a:blip>
          <a:srcRect b="0" l="0" r="0" t="0"/>
          <a:stretch/>
        </p:blipFill>
        <p:spPr>
          <a:xfrm>
            <a:off x="6031552" y="3911308"/>
            <a:ext cx="1406882" cy="894514"/>
          </a:xfrm>
          <a:prstGeom prst="rect">
            <a:avLst/>
          </a:prstGeom>
          <a:noFill/>
          <a:ln>
            <a:noFill/>
          </a:ln>
        </p:spPr>
      </p:pic>
      <p:sp>
        <p:nvSpPr>
          <p:cNvPr id="897" name="Google Shape;897;p136"/>
          <p:cNvSpPr/>
          <p:nvPr/>
        </p:nvSpPr>
        <p:spPr>
          <a:xfrm>
            <a:off x="6570729" y="2829254"/>
            <a:ext cx="216900" cy="1084800"/>
          </a:xfrm>
          <a:prstGeom prst="downArrow">
            <a:avLst>
              <a:gd fmla="val 50000" name="adj1"/>
              <a:gd fmla="val 43764" name="adj2"/>
            </a:avLst>
          </a:prstGeom>
          <a:solidFill>
            <a:srgbClr val="5F497A"/>
          </a:solidFill>
          <a:ln cap="flat" cmpd="sng" w="9525">
            <a:solidFill>
              <a:srgbClr val="5F497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898" name="Google Shape;898;p136"/>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Status Quo: Bottom-up design</a:t>
            </a:r>
            <a:endParaRPr b="1" i="0" sz="2700" u="none" cap="none" strike="noStrike">
              <a:solidFill>
                <a:schemeClr val="dk1"/>
              </a:solidFill>
              <a:latin typeface="Arial"/>
              <a:ea typeface="Arial"/>
              <a:cs typeface="Arial"/>
              <a:sym typeface="Arial"/>
            </a:endParaRPr>
          </a:p>
        </p:txBody>
      </p:sp>
      <p:sp>
        <p:nvSpPr>
          <p:cNvPr id="899" name="Google Shape;899;p13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900" name="Google Shape;900;p136"/>
          <p:cNvSpPr/>
          <p:nvPr/>
        </p:nvSpPr>
        <p:spPr>
          <a:xfrm rot="10800000">
            <a:off x="5773876" y="1339588"/>
            <a:ext cx="423300" cy="2715600"/>
          </a:xfrm>
          <a:prstGeom prst="downArrow">
            <a:avLst>
              <a:gd fmla="val 56750" name="adj1"/>
              <a:gd fmla="val 74990" name="adj2"/>
            </a:avLst>
          </a:prstGeom>
          <a:gradFill>
            <a:gsLst>
              <a:gs pos="0">
                <a:srgbClr val="C00000">
                  <a:alpha val="74117"/>
                </a:srgbClr>
              </a:gs>
              <a:gs pos="100000">
                <a:srgbClr val="FF0000"/>
              </a:gs>
            </a:gsLst>
            <a:lin ang="16200038" scaled="0"/>
          </a:gradFill>
          <a:ln cap="flat" cmpd="sng" w="9525">
            <a:solidFill>
              <a:srgbClr val="5F497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nvGrpSpPr>
          <p:cNvPr id="901" name="Google Shape;901;p136"/>
          <p:cNvGrpSpPr/>
          <p:nvPr/>
        </p:nvGrpSpPr>
        <p:grpSpPr>
          <a:xfrm>
            <a:off x="1559310" y="1926567"/>
            <a:ext cx="2846322" cy="1142876"/>
            <a:chOff x="1248698" y="2443315"/>
            <a:chExt cx="3795096" cy="1625482"/>
          </a:xfrm>
        </p:grpSpPr>
        <p:sp>
          <p:nvSpPr>
            <p:cNvPr id="902" name="Google Shape;902;p136"/>
            <p:cNvSpPr/>
            <p:nvPr/>
          </p:nvSpPr>
          <p:spPr>
            <a:xfrm>
              <a:off x="124869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03" name="Google Shape;903;p136"/>
            <p:cNvSpPr/>
            <p:nvPr/>
          </p:nvSpPr>
          <p:spPr>
            <a:xfrm>
              <a:off x="154858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04" name="Google Shape;904;p136"/>
            <p:cNvSpPr/>
            <p:nvPr/>
          </p:nvSpPr>
          <p:spPr>
            <a:xfrm>
              <a:off x="1848464"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05" name="Google Shape;905;p136"/>
            <p:cNvSpPr/>
            <p:nvPr/>
          </p:nvSpPr>
          <p:spPr>
            <a:xfrm>
              <a:off x="2148347"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06" name="Google Shape;906;p136"/>
            <p:cNvSpPr/>
            <p:nvPr/>
          </p:nvSpPr>
          <p:spPr>
            <a:xfrm>
              <a:off x="2448230"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07" name="Google Shape;907;p136"/>
            <p:cNvSpPr/>
            <p:nvPr/>
          </p:nvSpPr>
          <p:spPr>
            <a:xfrm>
              <a:off x="2748113"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08" name="Google Shape;908;p136"/>
            <p:cNvSpPr/>
            <p:nvPr/>
          </p:nvSpPr>
          <p:spPr>
            <a:xfrm>
              <a:off x="3047996"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09" name="Google Shape;909;p136"/>
            <p:cNvSpPr/>
            <p:nvPr/>
          </p:nvSpPr>
          <p:spPr>
            <a:xfrm>
              <a:off x="3347879"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10" name="Google Shape;910;p136"/>
            <p:cNvSpPr/>
            <p:nvPr/>
          </p:nvSpPr>
          <p:spPr>
            <a:xfrm>
              <a:off x="3647762"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11" name="Google Shape;911;p136"/>
            <p:cNvSpPr/>
            <p:nvPr/>
          </p:nvSpPr>
          <p:spPr>
            <a:xfrm>
              <a:off x="3947645"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12" name="Google Shape;912;p136"/>
            <p:cNvSpPr/>
            <p:nvPr/>
          </p:nvSpPr>
          <p:spPr>
            <a:xfrm>
              <a:off x="424752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13" name="Google Shape;913;p136"/>
            <p:cNvSpPr/>
            <p:nvPr/>
          </p:nvSpPr>
          <p:spPr>
            <a:xfrm>
              <a:off x="454741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14" name="Google Shape;914;p136"/>
            <p:cNvSpPr/>
            <p:nvPr/>
          </p:nvSpPr>
          <p:spPr>
            <a:xfrm>
              <a:off x="4847294"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15" name="Google Shape;915;p136"/>
            <p:cNvSpPr/>
            <p:nvPr/>
          </p:nvSpPr>
          <p:spPr>
            <a:xfrm>
              <a:off x="1666563" y="2443316"/>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916" name="Google Shape;916;p136"/>
            <p:cNvCxnSpPr>
              <a:stCxn id="902" idx="0"/>
              <a:endCxn id="915" idx="4"/>
            </p:cNvCxnSpPr>
            <p:nvPr/>
          </p:nvCxnSpPr>
          <p:spPr>
            <a:xfrm flipH="1" rot="10800000">
              <a:off x="1346948" y="2762797"/>
              <a:ext cx="479100" cy="619500"/>
            </a:xfrm>
            <a:prstGeom prst="straightConnector1">
              <a:avLst/>
            </a:prstGeom>
            <a:noFill/>
            <a:ln cap="flat" cmpd="sng" w="9525">
              <a:solidFill>
                <a:schemeClr val="dk1"/>
              </a:solidFill>
              <a:prstDash val="solid"/>
              <a:round/>
              <a:headEnd len="sm" w="sm" type="none"/>
              <a:tailEnd len="sm" w="sm" type="none"/>
            </a:ln>
          </p:spPr>
        </p:cxnSp>
        <p:cxnSp>
          <p:nvCxnSpPr>
            <p:cNvPr id="917" name="Google Shape;917;p136"/>
            <p:cNvCxnSpPr>
              <a:stCxn id="903" idx="0"/>
              <a:endCxn id="915" idx="4"/>
            </p:cNvCxnSpPr>
            <p:nvPr/>
          </p:nvCxnSpPr>
          <p:spPr>
            <a:xfrm flipH="1" rot="10800000">
              <a:off x="1646831" y="2762797"/>
              <a:ext cx="179700" cy="619500"/>
            </a:xfrm>
            <a:prstGeom prst="straightConnector1">
              <a:avLst/>
            </a:prstGeom>
            <a:noFill/>
            <a:ln cap="flat" cmpd="sng" w="9525">
              <a:solidFill>
                <a:schemeClr val="dk1"/>
              </a:solidFill>
              <a:prstDash val="solid"/>
              <a:round/>
              <a:headEnd len="sm" w="sm" type="none"/>
              <a:tailEnd len="sm" w="sm" type="none"/>
            </a:ln>
          </p:spPr>
        </p:cxnSp>
        <p:cxnSp>
          <p:nvCxnSpPr>
            <p:cNvPr id="918" name="Google Shape;918;p136"/>
            <p:cNvCxnSpPr>
              <a:stCxn id="904" idx="0"/>
              <a:endCxn id="915" idx="4"/>
            </p:cNvCxnSpPr>
            <p:nvPr/>
          </p:nvCxnSpPr>
          <p:spPr>
            <a:xfrm rot="10800000">
              <a:off x="1826414" y="2762797"/>
              <a:ext cx="120300" cy="619500"/>
            </a:xfrm>
            <a:prstGeom prst="straightConnector1">
              <a:avLst/>
            </a:prstGeom>
            <a:noFill/>
            <a:ln cap="flat" cmpd="sng" w="9525">
              <a:solidFill>
                <a:schemeClr val="dk1"/>
              </a:solidFill>
              <a:prstDash val="solid"/>
              <a:round/>
              <a:headEnd len="sm" w="sm" type="none"/>
              <a:tailEnd len="sm" w="sm" type="none"/>
            </a:ln>
          </p:spPr>
        </p:cxnSp>
        <p:cxnSp>
          <p:nvCxnSpPr>
            <p:cNvPr id="919" name="Google Shape;919;p136"/>
            <p:cNvCxnSpPr>
              <a:stCxn id="905" idx="0"/>
              <a:endCxn id="915" idx="4"/>
            </p:cNvCxnSpPr>
            <p:nvPr/>
          </p:nvCxnSpPr>
          <p:spPr>
            <a:xfrm rot="10800000">
              <a:off x="1826297" y="2762797"/>
              <a:ext cx="420300" cy="619500"/>
            </a:xfrm>
            <a:prstGeom prst="straightConnector1">
              <a:avLst/>
            </a:prstGeom>
            <a:noFill/>
            <a:ln cap="flat" cmpd="sng" w="9525">
              <a:solidFill>
                <a:schemeClr val="dk1"/>
              </a:solidFill>
              <a:prstDash val="solid"/>
              <a:round/>
              <a:headEnd len="sm" w="sm" type="none"/>
              <a:tailEnd len="sm" w="sm" type="none"/>
            </a:ln>
          </p:spPr>
        </p:cxnSp>
        <p:cxnSp>
          <p:nvCxnSpPr>
            <p:cNvPr id="920" name="Google Shape;920;p136"/>
            <p:cNvCxnSpPr>
              <a:stCxn id="906" idx="0"/>
              <a:endCxn id="915" idx="4"/>
            </p:cNvCxnSpPr>
            <p:nvPr/>
          </p:nvCxnSpPr>
          <p:spPr>
            <a:xfrm rot="10800000">
              <a:off x="1826480" y="2762797"/>
              <a:ext cx="720000" cy="619500"/>
            </a:xfrm>
            <a:prstGeom prst="straightConnector1">
              <a:avLst/>
            </a:prstGeom>
            <a:noFill/>
            <a:ln cap="flat" cmpd="sng" w="9525">
              <a:solidFill>
                <a:schemeClr val="dk1"/>
              </a:solidFill>
              <a:prstDash val="solid"/>
              <a:round/>
              <a:headEnd len="sm" w="sm" type="none"/>
              <a:tailEnd len="sm" w="sm" type="none"/>
            </a:ln>
          </p:spPr>
        </p:cxnSp>
        <p:cxnSp>
          <p:nvCxnSpPr>
            <p:cNvPr id="921" name="Google Shape;921;p136"/>
            <p:cNvCxnSpPr>
              <a:stCxn id="907" idx="0"/>
              <a:endCxn id="915" idx="4"/>
            </p:cNvCxnSpPr>
            <p:nvPr/>
          </p:nvCxnSpPr>
          <p:spPr>
            <a:xfrm rot="10800000">
              <a:off x="1826363" y="2762797"/>
              <a:ext cx="1020000" cy="619500"/>
            </a:xfrm>
            <a:prstGeom prst="straightConnector1">
              <a:avLst/>
            </a:prstGeom>
            <a:noFill/>
            <a:ln cap="flat" cmpd="sng" w="9525">
              <a:solidFill>
                <a:schemeClr val="dk1"/>
              </a:solidFill>
              <a:prstDash val="solid"/>
              <a:round/>
              <a:headEnd len="sm" w="sm" type="none"/>
              <a:tailEnd len="sm" w="sm" type="none"/>
            </a:ln>
          </p:spPr>
        </p:cxnSp>
        <p:cxnSp>
          <p:nvCxnSpPr>
            <p:cNvPr id="922" name="Google Shape;922;p136"/>
            <p:cNvCxnSpPr>
              <a:stCxn id="908" idx="0"/>
              <a:endCxn id="915" idx="4"/>
            </p:cNvCxnSpPr>
            <p:nvPr/>
          </p:nvCxnSpPr>
          <p:spPr>
            <a:xfrm rot="10800000">
              <a:off x="1826246" y="2762797"/>
              <a:ext cx="1320000" cy="619500"/>
            </a:xfrm>
            <a:prstGeom prst="straightConnector1">
              <a:avLst/>
            </a:prstGeom>
            <a:noFill/>
            <a:ln cap="flat" cmpd="sng" w="9525">
              <a:solidFill>
                <a:schemeClr val="dk1"/>
              </a:solidFill>
              <a:prstDash val="solid"/>
              <a:round/>
              <a:headEnd len="sm" w="sm" type="none"/>
              <a:tailEnd len="sm" w="sm" type="none"/>
            </a:ln>
          </p:spPr>
        </p:cxnSp>
        <p:cxnSp>
          <p:nvCxnSpPr>
            <p:cNvPr id="923" name="Google Shape;923;p136"/>
            <p:cNvCxnSpPr>
              <a:stCxn id="909" idx="0"/>
              <a:endCxn id="915" idx="4"/>
            </p:cNvCxnSpPr>
            <p:nvPr/>
          </p:nvCxnSpPr>
          <p:spPr>
            <a:xfrm rot="10800000">
              <a:off x="1826129" y="2762797"/>
              <a:ext cx="1620000" cy="619500"/>
            </a:xfrm>
            <a:prstGeom prst="straightConnector1">
              <a:avLst/>
            </a:prstGeom>
            <a:noFill/>
            <a:ln cap="flat" cmpd="sng" w="9525">
              <a:solidFill>
                <a:schemeClr val="dk1"/>
              </a:solidFill>
              <a:prstDash val="solid"/>
              <a:round/>
              <a:headEnd len="sm" w="sm" type="none"/>
              <a:tailEnd len="sm" w="sm" type="none"/>
            </a:ln>
          </p:spPr>
        </p:cxnSp>
        <p:cxnSp>
          <p:nvCxnSpPr>
            <p:cNvPr id="924" name="Google Shape;924;p136"/>
            <p:cNvCxnSpPr>
              <a:stCxn id="910" idx="0"/>
              <a:endCxn id="915" idx="4"/>
            </p:cNvCxnSpPr>
            <p:nvPr/>
          </p:nvCxnSpPr>
          <p:spPr>
            <a:xfrm rot="10800000">
              <a:off x="1826312" y="2762797"/>
              <a:ext cx="1919700" cy="619500"/>
            </a:xfrm>
            <a:prstGeom prst="straightConnector1">
              <a:avLst/>
            </a:prstGeom>
            <a:noFill/>
            <a:ln cap="flat" cmpd="sng" w="9525">
              <a:solidFill>
                <a:schemeClr val="dk1"/>
              </a:solidFill>
              <a:prstDash val="solid"/>
              <a:round/>
              <a:headEnd len="sm" w="sm" type="none"/>
              <a:tailEnd len="sm" w="sm" type="none"/>
            </a:ln>
          </p:spPr>
        </p:cxnSp>
        <p:cxnSp>
          <p:nvCxnSpPr>
            <p:cNvPr id="925" name="Google Shape;925;p136"/>
            <p:cNvCxnSpPr>
              <a:stCxn id="911" idx="0"/>
              <a:endCxn id="915" idx="4"/>
            </p:cNvCxnSpPr>
            <p:nvPr/>
          </p:nvCxnSpPr>
          <p:spPr>
            <a:xfrm rot="10800000">
              <a:off x="1826195" y="2762797"/>
              <a:ext cx="2219700" cy="619500"/>
            </a:xfrm>
            <a:prstGeom prst="straightConnector1">
              <a:avLst/>
            </a:prstGeom>
            <a:noFill/>
            <a:ln cap="flat" cmpd="sng" w="9525">
              <a:solidFill>
                <a:schemeClr val="dk1"/>
              </a:solidFill>
              <a:prstDash val="solid"/>
              <a:round/>
              <a:headEnd len="sm" w="sm" type="none"/>
              <a:tailEnd len="sm" w="sm" type="none"/>
            </a:ln>
          </p:spPr>
        </p:cxnSp>
        <p:cxnSp>
          <p:nvCxnSpPr>
            <p:cNvPr id="926" name="Google Shape;926;p136"/>
            <p:cNvCxnSpPr>
              <a:stCxn id="912" idx="0"/>
              <a:endCxn id="915" idx="4"/>
            </p:cNvCxnSpPr>
            <p:nvPr/>
          </p:nvCxnSpPr>
          <p:spPr>
            <a:xfrm rot="10800000">
              <a:off x="1826078" y="2762797"/>
              <a:ext cx="2519700" cy="619500"/>
            </a:xfrm>
            <a:prstGeom prst="straightConnector1">
              <a:avLst/>
            </a:prstGeom>
            <a:noFill/>
            <a:ln cap="flat" cmpd="sng" w="9525">
              <a:solidFill>
                <a:schemeClr val="dk1"/>
              </a:solidFill>
              <a:prstDash val="solid"/>
              <a:round/>
              <a:headEnd len="sm" w="sm" type="none"/>
              <a:tailEnd len="sm" w="sm" type="none"/>
            </a:ln>
          </p:spPr>
        </p:cxnSp>
        <p:cxnSp>
          <p:nvCxnSpPr>
            <p:cNvPr id="927" name="Google Shape;927;p136"/>
            <p:cNvCxnSpPr>
              <a:stCxn id="913" idx="0"/>
              <a:endCxn id="915" idx="4"/>
            </p:cNvCxnSpPr>
            <p:nvPr/>
          </p:nvCxnSpPr>
          <p:spPr>
            <a:xfrm rot="10800000">
              <a:off x="1826561" y="2762797"/>
              <a:ext cx="2819100" cy="619500"/>
            </a:xfrm>
            <a:prstGeom prst="straightConnector1">
              <a:avLst/>
            </a:prstGeom>
            <a:noFill/>
            <a:ln cap="flat" cmpd="sng" w="9525">
              <a:solidFill>
                <a:schemeClr val="dk1"/>
              </a:solidFill>
              <a:prstDash val="solid"/>
              <a:round/>
              <a:headEnd len="sm" w="sm" type="none"/>
              <a:tailEnd len="sm" w="sm" type="none"/>
            </a:ln>
          </p:spPr>
        </p:cxnSp>
        <p:cxnSp>
          <p:nvCxnSpPr>
            <p:cNvPr id="928" name="Google Shape;928;p136"/>
            <p:cNvCxnSpPr>
              <a:stCxn id="914" idx="0"/>
              <a:endCxn id="915" idx="4"/>
            </p:cNvCxnSpPr>
            <p:nvPr/>
          </p:nvCxnSpPr>
          <p:spPr>
            <a:xfrm rot="10800000">
              <a:off x="1826444" y="2762796"/>
              <a:ext cx="3119100" cy="619500"/>
            </a:xfrm>
            <a:prstGeom prst="straightConnector1">
              <a:avLst/>
            </a:prstGeom>
            <a:noFill/>
            <a:ln cap="flat" cmpd="sng" w="9525">
              <a:solidFill>
                <a:schemeClr val="dk1"/>
              </a:solidFill>
              <a:prstDash val="solid"/>
              <a:round/>
              <a:headEnd len="sm" w="sm" type="none"/>
              <a:tailEnd len="sm" w="sm" type="none"/>
            </a:ln>
          </p:spPr>
        </p:cxnSp>
        <p:sp>
          <p:nvSpPr>
            <p:cNvPr id="929" name="Google Shape;929;p136"/>
            <p:cNvSpPr/>
            <p:nvPr/>
          </p:nvSpPr>
          <p:spPr>
            <a:xfrm>
              <a:off x="124869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0" name="Google Shape;930;p136"/>
            <p:cNvSpPr/>
            <p:nvPr/>
          </p:nvSpPr>
          <p:spPr>
            <a:xfrm>
              <a:off x="154858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1" name="Google Shape;931;p136"/>
            <p:cNvSpPr/>
            <p:nvPr/>
          </p:nvSpPr>
          <p:spPr>
            <a:xfrm>
              <a:off x="1848464"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2" name="Google Shape;932;p136"/>
            <p:cNvSpPr/>
            <p:nvPr/>
          </p:nvSpPr>
          <p:spPr>
            <a:xfrm>
              <a:off x="2148347"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3" name="Google Shape;933;p136"/>
            <p:cNvSpPr/>
            <p:nvPr/>
          </p:nvSpPr>
          <p:spPr>
            <a:xfrm>
              <a:off x="2448230"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4" name="Google Shape;934;p136"/>
            <p:cNvSpPr/>
            <p:nvPr/>
          </p:nvSpPr>
          <p:spPr>
            <a:xfrm>
              <a:off x="2748113"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5" name="Google Shape;935;p136"/>
            <p:cNvSpPr/>
            <p:nvPr/>
          </p:nvSpPr>
          <p:spPr>
            <a:xfrm>
              <a:off x="3047996"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6" name="Google Shape;936;p136"/>
            <p:cNvSpPr/>
            <p:nvPr/>
          </p:nvSpPr>
          <p:spPr>
            <a:xfrm>
              <a:off x="3347879"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7" name="Google Shape;937;p136"/>
            <p:cNvSpPr/>
            <p:nvPr/>
          </p:nvSpPr>
          <p:spPr>
            <a:xfrm>
              <a:off x="3647762"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8" name="Google Shape;938;p136"/>
            <p:cNvSpPr/>
            <p:nvPr/>
          </p:nvSpPr>
          <p:spPr>
            <a:xfrm>
              <a:off x="3947645"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9" name="Google Shape;939;p136"/>
            <p:cNvSpPr/>
            <p:nvPr/>
          </p:nvSpPr>
          <p:spPr>
            <a:xfrm>
              <a:off x="424752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40" name="Google Shape;940;p136"/>
            <p:cNvSpPr/>
            <p:nvPr/>
          </p:nvSpPr>
          <p:spPr>
            <a:xfrm>
              <a:off x="454741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41" name="Google Shape;941;p136"/>
            <p:cNvSpPr/>
            <p:nvPr/>
          </p:nvSpPr>
          <p:spPr>
            <a:xfrm>
              <a:off x="4847294"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42" name="Google Shape;942;p136"/>
            <p:cNvSpPr/>
            <p:nvPr/>
          </p:nvSpPr>
          <p:spPr>
            <a:xfrm>
              <a:off x="2580961" y="2443315"/>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943" name="Google Shape;943;p136"/>
            <p:cNvCxnSpPr>
              <a:stCxn id="929" idx="0"/>
              <a:endCxn id="942" idx="4"/>
            </p:cNvCxnSpPr>
            <p:nvPr/>
          </p:nvCxnSpPr>
          <p:spPr>
            <a:xfrm flipH="1" rot="10800000">
              <a:off x="1346948" y="2762797"/>
              <a:ext cx="1393500" cy="619500"/>
            </a:xfrm>
            <a:prstGeom prst="straightConnector1">
              <a:avLst/>
            </a:prstGeom>
            <a:noFill/>
            <a:ln cap="flat" cmpd="sng" w="9525">
              <a:solidFill>
                <a:schemeClr val="dk1"/>
              </a:solidFill>
              <a:prstDash val="solid"/>
              <a:round/>
              <a:headEnd len="sm" w="sm" type="none"/>
              <a:tailEnd len="sm" w="sm" type="none"/>
            </a:ln>
          </p:spPr>
        </p:cxnSp>
        <p:cxnSp>
          <p:nvCxnSpPr>
            <p:cNvPr id="944" name="Google Shape;944;p136"/>
            <p:cNvCxnSpPr>
              <a:stCxn id="930" idx="0"/>
              <a:endCxn id="942" idx="4"/>
            </p:cNvCxnSpPr>
            <p:nvPr/>
          </p:nvCxnSpPr>
          <p:spPr>
            <a:xfrm flipH="1" rot="10800000">
              <a:off x="1646831" y="2762797"/>
              <a:ext cx="1094100" cy="619500"/>
            </a:xfrm>
            <a:prstGeom prst="straightConnector1">
              <a:avLst/>
            </a:prstGeom>
            <a:noFill/>
            <a:ln cap="flat" cmpd="sng" w="9525">
              <a:solidFill>
                <a:schemeClr val="dk1"/>
              </a:solidFill>
              <a:prstDash val="solid"/>
              <a:round/>
              <a:headEnd len="sm" w="sm" type="none"/>
              <a:tailEnd len="sm" w="sm" type="none"/>
            </a:ln>
          </p:spPr>
        </p:cxnSp>
        <p:cxnSp>
          <p:nvCxnSpPr>
            <p:cNvPr id="945" name="Google Shape;945;p136"/>
            <p:cNvCxnSpPr>
              <a:stCxn id="931" idx="0"/>
              <a:endCxn id="942" idx="4"/>
            </p:cNvCxnSpPr>
            <p:nvPr/>
          </p:nvCxnSpPr>
          <p:spPr>
            <a:xfrm flipH="1" rot="10800000">
              <a:off x="1946714" y="2762797"/>
              <a:ext cx="794100" cy="619500"/>
            </a:xfrm>
            <a:prstGeom prst="straightConnector1">
              <a:avLst/>
            </a:prstGeom>
            <a:noFill/>
            <a:ln cap="flat" cmpd="sng" w="9525">
              <a:solidFill>
                <a:schemeClr val="dk1"/>
              </a:solidFill>
              <a:prstDash val="solid"/>
              <a:round/>
              <a:headEnd len="sm" w="sm" type="none"/>
              <a:tailEnd len="sm" w="sm" type="none"/>
            </a:ln>
          </p:spPr>
        </p:cxnSp>
        <p:cxnSp>
          <p:nvCxnSpPr>
            <p:cNvPr id="946" name="Google Shape;946;p136"/>
            <p:cNvCxnSpPr>
              <a:stCxn id="932" idx="0"/>
              <a:endCxn id="942" idx="4"/>
            </p:cNvCxnSpPr>
            <p:nvPr/>
          </p:nvCxnSpPr>
          <p:spPr>
            <a:xfrm flipH="1" rot="10800000">
              <a:off x="2246597" y="2762797"/>
              <a:ext cx="494100" cy="619500"/>
            </a:xfrm>
            <a:prstGeom prst="straightConnector1">
              <a:avLst/>
            </a:prstGeom>
            <a:noFill/>
            <a:ln cap="flat" cmpd="sng" w="9525">
              <a:solidFill>
                <a:schemeClr val="dk1"/>
              </a:solidFill>
              <a:prstDash val="solid"/>
              <a:round/>
              <a:headEnd len="sm" w="sm" type="none"/>
              <a:tailEnd len="sm" w="sm" type="none"/>
            </a:ln>
          </p:spPr>
        </p:cxnSp>
        <p:cxnSp>
          <p:nvCxnSpPr>
            <p:cNvPr id="947" name="Google Shape;947;p136"/>
            <p:cNvCxnSpPr>
              <a:stCxn id="933" idx="0"/>
              <a:endCxn id="942" idx="4"/>
            </p:cNvCxnSpPr>
            <p:nvPr/>
          </p:nvCxnSpPr>
          <p:spPr>
            <a:xfrm flipH="1" rot="10800000">
              <a:off x="2546480" y="2762797"/>
              <a:ext cx="194400" cy="619500"/>
            </a:xfrm>
            <a:prstGeom prst="straightConnector1">
              <a:avLst/>
            </a:prstGeom>
            <a:noFill/>
            <a:ln cap="flat" cmpd="sng" w="9525">
              <a:solidFill>
                <a:schemeClr val="dk1"/>
              </a:solidFill>
              <a:prstDash val="solid"/>
              <a:round/>
              <a:headEnd len="sm" w="sm" type="none"/>
              <a:tailEnd len="sm" w="sm" type="none"/>
            </a:ln>
          </p:spPr>
        </p:cxnSp>
        <p:cxnSp>
          <p:nvCxnSpPr>
            <p:cNvPr id="948" name="Google Shape;948;p136"/>
            <p:cNvCxnSpPr>
              <a:stCxn id="934" idx="0"/>
              <a:endCxn id="942" idx="4"/>
            </p:cNvCxnSpPr>
            <p:nvPr/>
          </p:nvCxnSpPr>
          <p:spPr>
            <a:xfrm rot="10800000">
              <a:off x="2740763" y="2762797"/>
              <a:ext cx="105600" cy="619500"/>
            </a:xfrm>
            <a:prstGeom prst="straightConnector1">
              <a:avLst/>
            </a:prstGeom>
            <a:noFill/>
            <a:ln cap="flat" cmpd="sng" w="9525">
              <a:solidFill>
                <a:schemeClr val="dk1"/>
              </a:solidFill>
              <a:prstDash val="solid"/>
              <a:round/>
              <a:headEnd len="sm" w="sm" type="none"/>
              <a:tailEnd len="sm" w="sm" type="none"/>
            </a:ln>
          </p:spPr>
        </p:cxnSp>
        <p:cxnSp>
          <p:nvCxnSpPr>
            <p:cNvPr id="949" name="Google Shape;949;p136"/>
            <p:cNvCxnSpPr>
              <a:stCxn id="935" idx="0"/>
              <a:endCxn id="942" idx="4"/>
            </p:cNvCxnSpPr>
            <p:nvPr/>
          </p:nvCxnSpPr>
          <p:spPr>
            <a:xfrm rot="10800000">
              <a:off x="2740646" y="2762797"/>
              <a:ext cx="405600" cy="619500"/>
            </a:xfrm>
            <a:prstGeom prst="straightConnector1">
              <a:avLst/>
            </a:prstGeom>
            <a:noFill/>
            <a:ln cap="flat" cmpd="sng" w="9525">
              <a:solidFill>
                <a:schemeClr val="dk1"/>
              </a:solidFill>
              <a:prstDash val="solid"/>
              <a:round/>
              <a:headEnd len="sm" w="sm" type="none"/>
              <a:tailEnd len="sm" w="sm" type="none"/>
            </a:ln>
          </p:spPr>
        </p:cxnSp>
        <p:cxnSp>
          <p:nvCxnSpPr>
            <p:cNvPr id="950" name="Google Shape;950;p136"/>
            <p:cNvCxnSpPr>
              <a:stCxn id="936" idx="0"/>
              <a:endCxn id="942" idx="4"/>
            </p:cNvCxnSpPr>
            <p:nvPr/>
          </p:nvCxnSpPr>
          <p:spPr>
            <a:xfrm rot="10800000">
              <a:off x="2740529" y="2762797"/>
              <a:ext cx="705600" cy="619500"/>
            </a:xfrm>
            <a:prstGeom prst="straightConnector1">
              <a:avLst/>
            </a:prstGeom>
            <a:noFill/>
            <a:ln cap="flat" cmpd="sng" w="9525">
              <a:solidFill>
                <a:schemeClr val="dk1"/>
              </a:solidFill>
              <a:prstDash val="solid"/>
              <a:round/>
              <a:headEnd len="sm" w="sm" type="none"/>
              <a:tailEnd len="sm" w="sm" type="none"/>
            </a:ln>
          </p:spPr>
        </p:cxnSp>
        <p:cxnSp>
          <p:nvCxnSpPr>
            <p:cNvPr id="951" name="Google Shape;951;p136"/>
            <p:cNvCxnSpPr>
              <a:stCxn id="937" idx="0"/>
              <a:endCxn id="942" idx="4"/>
            </p:cNvCxnSpPr>
            <p:nvPr/>
          </p:nvCxnSpPr>
          <p:spPr>
            <a:xfrm rot="10800000">
              <a:off x="2740712" y="2762797"/>
              <a:ext cx="1005300" cy="619500"/>
            </a:xfrm>
            <a:prstGeom prst="straightConnector1">
              <a:avLst/>
            </a:prstGeom>
            <a:noFill/>
            <a:ln cap="flat" cmpd="sng" w="9525">
              <a:solidFill>
                <a:schemeClr val="dk1"/>
              </a:solidFill>
              <a:prstDash val="solid"/>
              <a:round/>
              <a:headEnd len="sm" w="sm" type="none"/>
              <a:tailEnd len="sm" w="sm" type="none"/>
            </a:ln>
          </p:spPr>
        </p:cxnSp>
        <p:cxnSp>
          <p:nvCxnSpPr>
            <p:cNvPr id="952" name="Google Shape;952;p136"/>
            <p:cNvCxnSpPr>
              <a:stCxn id="938" idx="0"/>
              <a:endCxn id="942" idx="4"/>
            </p:cNvCxnSpPr>
            <p:nvPr/>
          </p:nvCxnSpPr>
          <p:spPr>
            <a:xfrm rot="10800000">
              <a:off x="2740595" y="2762797"/>
              <a:ext cx="1305300" cy="619500"/>
            </a:xfrm>
            <a:prstGeom prst="straightConnector1">
              <a:avLst/>
            </a:prstGeom>
            <a:noFill/>
            <a:ln cap="flat" cmpd="sng" w="9525">
              <a:solidFill>
                <a:schemeClr val="dk1"/>
              </a:solidFill>
              <a:prstDash val="solid"/>
              <a:round/>
              <a:headEnd len="sm" w="sm" type="none"/>
              <a:tailEnd len="sm" w="sm" type="none"/>
            </a:ln>
          </p:spPr>
        </p:cxnSp>
        <p:cxnSp>
          <p:nvCxnSpPr>
            <p:cNvPr id="953" name="Google Shape;953;p136"/>
            <p:cNvCxnSpPr>
              <a:stCxn id="939" idx="0"/>
              <a:endCxn id="942" idx="4"/>
            </p:cNvCxnSpPr>
            <p:nvPr/>
          </p:nvCxnSpPr>
          <p:spPr>
            <a:xfrm rot="10800000">
              <a:off x="2740478" y="2762797"/>
              <a:ext cx="1605300" cy="619500"/>
            </a:xfrm>
            <a:prstGeom prst="straightConnector1">
              <a:avLst/>
            </a:prstGeom>
            <a:noFill/>
            <a:ln cap="flat" cmpd="sng" w="9525">
              <a:solidFill>
                <a:schemeClr val="dk1"/>
              </a:solidFill>
              <a:prstDash val="solid"/>
              <a:round/>
              <a:headEnd len="sm" w="sm" type="none"/>
              <a:tailEnd len="sm" w="sm" type="none"/>
            </a:ln>
          </p:spPr>
        </p:cxnSp>
        <p:cxnSp>
          <p:nvCxnSpPr>
            <p:cNvPr id="954" name="Google Shape;954;p136"/>
            <p:cNvCxnSpPr>
              <a:stCxn id="940" idx="0"/>
              <a:endCxn id="942" idx="4"/>
            </p:cNvCxnSpPr>
            <p:nvPr/>
          </p:nvCxnSpPr>
          <p:spPr>
            <a:xfrm rot="10800000">
              <a:off x="2740961" y="2762797"/>
              <a:ext cx="1904700" cy="619500"/>
            </a:xfrm>
            <a:prstGeom prst="straightConnector1">
              <a:avLst/>
            </a:prstGeom>
            <a:noFill/>
            <a:ln cap="flat" cmpd="sng" w="9525">
              <a:solidFill>
                <a:schemeClr val="dk1"/>
              </a:solidFill>
              <a:prstDash val="solid"/>
              <a:round/>
              <a:headEnd len="sm" w="sm" type="none"/>
              <a:tailEnd len="sm" w="sm" type="none"/>
            </a:ln>
          </p:spPr>
        </p:cxnSp>
        <p:cxnSp>
          <p:nvCxnSpPr>
            <p:cNvPr id="955" name="Google Shape;955;p136"/>
            <p:cNvCxnSpPr>
              <a:stCxn id="941" idx="0"/>
              <a:endCxn id="942" idx="4"/>
            </p:cNvCxnSpPr>
            <p:nvPr/>
          </p:nvCxnSpPr>
          <p:spPr>
            <a:xfrm rot="10800000">
              <a:off x="2740844" y="2762796"/>
              <a:ext cx="2204700" cy="619500"/>
            </a:xfrm>
            <a:prstGeom prst="straightConnector1">
              <a:avLst/>
            </a:prstGeom>
            <a:noFill/>
            <a:ln cap="flat" cmpd="sng" w="9525">
              <a:solidFill>
                <a:schemeClr val="dk1"/>
              </a:solidFill>
              <a:prstDash val="solid"/>
              <a:round/>
              <a:headEnd len="sm" w="sm" type="none"/>
              <a:tailEnd len="sm" w="sm" type="none"/>
            </a:ln>
          </p:spPr>
        </p:cxnSp>
        <p:sp>
          <p:nvSpPr>
            <p:cNvPr id="956" name="Google Shape;956;p136"/>
            <p:cNvSpPr/>
            <p:nvPr/>
          </p:nvSpPr>
          <p:spPr>
            <a:xfrm>
              <a:off x="1248698"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57" name="Google Shape;957;p136"/>
            <p:cNvSpPr/>
            <p:nvPr/>
          </p:nvSpPr>
          <p:spPr>
            <a:xfrm>
              <a:off x="1548581"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58" name="Google Shape;958;p136"/>
            <p:cNvSpPr/>
            <p:nvPr/>
          </p:nvSpPr>
          <p:spPr>
            <a:xfrm>
              <a:off x="1848464"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59" name="Google Shape;959;p136"/>
            <p:cNvSpPr/>
            <p:nvPr/>
          </p:nvSpPr>
          <p:spPr>
            <a:xfrm>
              <a:off x="2148347"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0" name="Google Shape;960;p136"/>
            <p:cNvSpPr/>
            <p:nvPr/>
          </p:nvSpPr>
          <p:spPr>
            <a:xfrm>
              <a:off x="2448230"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1" name="Google Shape;961;p136"/>
            <p:cNvSpPr/>
            <p:nvPr/>
          </p:nvSpPr>
          <p:spPr>
            <a:xfrm>
              <a:off x="2748113"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2" name="Google Shape;962;p136"/>
            <p:cNvSpPr/>
            <p:nvPr/>
          </p:nvSpPr>
          <p:spPr>
            <a:xfrm>
              <a:off x="3047996"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3" name="Google Shape;963;p136"/>
            <p:cNvSpPr/>
            <p:nvPr/>
          </p:nvSpPr>
          <p:spPr>
            <a:xfrm>
              <a:off x="3347879"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4" name="Google Shape;964;p136"/>
            <p:cNvSpPr/>
            <p:nvPr/>
          </p:nvSpPr>
          <p:spPr>
            <a:xfrm>
              <a:off x="3647762"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5" name="Google Shape;965;p136"/>
            <p:cNvSpPr/>
            <p:nvPr/>
          </p:nvSpPr>
          <p:spPr>
            <a:xfrm>
              <a:off x="3947645"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6" name="Google Shape;966;p136"/>
            <p:cNvSpPr/>
            <p:nvPr/>
          </p:nvSpPr>
          <p:spPr>
            <a:xfrm>
              <a:off x="4247528"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7" name="Google Shape;967;p136"/>
            <p:cNvSpPr/>
            <p:nvPr/>
          </p:nvSpPr>
          <p:spPr>
            <a:xfrm>
              <a:off x="4547411"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8" name="Google Shape;968;p136"/>
            <p:cNvSpPr/>
            <p:nvPr/>
          </p:nvSpPr>
          <p:spPr>
            <a:xfrm>
              <a:off x="4847294" y="3382294"/>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9" name="Google Shape;969;p136"/>
            <p:cNvSpPr/>
            <p:nvPr/>
          </p:nvSpPr>
          <p:spPr>
            <a:xfrm>
              <a:off x="4409758" y="2443315"/>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970" name="Google Shape;970;p136"/>
            <p:cNvCxnSpPr>
              <a:stCxn id="956" idx="0"/>
              <a:endCxn id="969" idx="4"/>
            </p:cNvCxnSpPr>
            <p:nvPr/>
          </p:nvCxnSpPr>
          <p:spPr>
            <a:xfrm flipH="1" rot="10800000">
              <a:off x="1346948" y="2762795"/>
              <a:ext cx="3222300" cy="619500"/>
            </a:xfrm>
            <a:prstGeom prst="straightConnector1">
              <a:avLst/>
            </a:prstGeom>
            <a:noFill/>
            <a:ln cap="flat" cmpd="sng" w="9525">
              <a:solidFill>
                <a:schemeClr val="dk1"/>
              </a:solidFill>
              <a:prstDash val="solid"/>
              <a:round/>
              <a:headEnd len="sm" w="sm" type="none"/>
              <a:tailEnd len="sm" w="sm" type="none"/>
            </a:ln>
          </p:spPr>
        </p:cxnSp>
        <p:cxnSp>
          <p:nvCxnSpPr>
            <p:cNvPr id="971" name="Google Shape;971;p136"/>
            <p:cNvCxnSpPr>
              <a:stCxn id="957" idx="0"/>
              <a:endCxn id="969" idx="4"/>
            </p:cNvCxnSpPr>
            <p:nvPr/>
          </p:nvCxnSpPr>
          <p:spPr>
            <a:xfrm flipH="1" rot="10800000">
              <a:off x="1646831" y="2762795"/>
              <a:ext cx="2922900" cy="619500"/>
            </a:xfrm>
            <a:prstGeom prst="straightConnector1">
              <a:avLst/>
            </a:prstGeom>
            <a:noFill/>
            <a:ln cap="flat" cmpd="sng" w="9525">
              <a:solidFill>
                <a:schemeClr val="dk1"/>
              </a:solidFill>
              <a:prstDash val="solid"/>
              <a:round/>
              <a:headEnd len="sm" w="sm" type="none"/>
              <a:tailEnd len="sm" w="sm" type="none"/>
            </a:ln>
          </p:spPr>
        </p:cxnSp>
        <p:cxnSp>
          <p:nvCxnSpPr>
            <p:cNvPr id="972" name="Google Shape;972;p136"/>
            <p:cNvCxnSpPr>
              <a:stCxn id="958" idx="0"/>
              <a:endCxn id="969" idx="4"/>
            </p:cNvCxnSpPr>
            <p:nvPr/>
          </p:nvCxnSpPr>
          <p:spPr>
            <a:xfrm flipH="1" rot="10800000">
              <a:off x="1946714" y="2762795"/>
              <a:ext cx="2622900" cy="619500"/>
            </a:xfrm>
            <a:prstGeom prst="straightConnector1">
              <a:avLst/>
            </a:prstGeom>
            <a:noFill/>
            <a:ln cap="flat" cmpd="sng" w="9525">
              <a:solidFill>
                <a:schemeClr val="dk1"/>
              </a:solidFill>
              <a:prstDash val="solid"/>
              <a:round/>
              <a:headEnd len="sm" w="sm" type="none"/>
              <a:tailEnd len="sm" w="sm" type="none"/>
            </a:ln>
          </p:spPr>
        </p:cxnSp>
        <p:cxnSp>
          <p:nvCxnSpPr>
            <p:cNvPr id="973" name="Google Shape;973;p136"/>
            <p:cNvCxnSpPr>
              <a:stCxn id="959" idx="0"/>
              <a:endCxn id="969" idx="4"/>
            </p:cNvCxnSpPr>
            <p:nvPr/>
          </p:nvCxnSpPr>
          <p:spPr>
            <a:xfrm flipH="1" rot="10800000">
              <a:off x="2246597" y="2762795"/>
              <a:ext cx="2322900" cy="619500"/>
            </a:xfrm>
            <a:prstGeom prst="straightConnector1">
              <a:avLst/>
            </a:prstGeom>
            <a:noFill/>
            <a:ln cap="flat" cmpd="sng" w="9525">
              <a:solidFill>
                <a:schemeClr val="dk1"/>
              </a:solidFill>
              <a:prstDash val="solid"/>
              <a:round/>
              <a:headEnd len="sm" w="sm" type="none"/>
              <a:tailEnd len="sm" w="sm" type="none"/>
            </a:ln>
          </p:spPr>
        </p:cxnSp>
        <p:cxnSp>
          <p:nvCxnSpPr>
            <p:cNvPr id="974" name="Google Shape;974;p136"/>
            <p:cNvCxnSpPr>
              <a:stCxn id="960" idx="0"/>
              <a:endCxn id="969" idx="4"/>
            </p:cNvCxnSpPr>
            <p:nvPr/>
          </p:nvCxnSpPr>
          <p:spPr>
            <a:xfrm flipH="1" rot="10800000">
              <a:off x="2546480" y="2762795"/>
              <a:ext cx="2023200" cy="619500"/>
            </a:xfrm>
            <a:prstGeom prst="straightConnector1">
              <a:avLst/>
            </a:prstGeom>
            <a:noFill/>
            <a:ln cap="flat" cmpd="sng" w="9525">
              <a:solidFill>
                <a:schemeClr val="dk1"/>
              </a:solidFill>
              <a:prstDash val="solid"/>
              <a:round/>
              <a:headEnd len="sm" w="sm" type="none"/>
              <a:tailEnd len="sm" w="sm" type="none"/>
            </a:ln>
          </p:spPr>
        </p:cxnSp>
        <p:cxnSp>
          <p:nvCxnSpPr>
            <p:cNvPr id="975" name="Google Shape;975;p136"/>
            <p:cNvCxnSpPr>
              <a:stCxn id="961" idx="0"/>
              <a:endCxn id="969" idx="4"/>
            </p:cNvCxnSpPr>
            <p:nvPr/>
          </p:nvCxnSpPr>
          <p:spPr>
            <a:xfrm flipH="1" rot="10800000">
              <a:off x="2846363" y="2762795"/>
              <a:ext cx="1723200" cy="619500"/>
            </a:xfrm>
            <a:prstGeom prst="straightConnector1">
              <a:avLst/>
            </a:prstGeom>
            <a:noFill/>
            <a:ln cap="flat" cmpd="sng" w="9525">
              <a:solidFill>
                <a:schemeClr val="dk1"/>
              </a:solidFill>
              <a:prstDash val="solid"/>
              <a:round/>
              <a:headEnd len="sm" w="sm" type="none"/>
              <a:tailEnd len="sm" w="sm" type="none"/>
            </a:ln>
          </p:spPr>
        </p:cxnSp>
        <p:cxnSp>
          <p:nvCxnSpPr>
            <p:cNvPr id="976" name="Google Shape;976;p136"/>
            <p:cNvCxnSpPr>
              <a:stCxn id="962" idx="0"/>
              <a:endCxn id="969" idx="4"/>
            </p:cNvCxnSpPr>
            <p:nvPr/>
          </p:nvCxnSpPr>
          <p:spPr>
            <a:xfrm flipH="1" rot="10800000">
              <a:off x="3146246" y="2762795"/>
              <a:ext cx="1423200" cy="619500"/>
            </a:xfrm>
            <a:prstGeom prst="straightConnector1">
              <a:avLst/>
            </a:prstGeom>
            <a:noFill/>
            <a:ln cap="flat" cmpd="sng" w="9525">
              <a:solidFill>
                <a:schemeClr val="dk1"/>
              </a:solidFill>
              <a:prstDash val="solid"/>
              <a:round/>
              <a:headEnd len="sm" w="sm" type="none"/>
              <a:tailEnd len="sm" w="sm" type="none"/>
            </a:ln>
          </p:spPr>
        </p:cxnSp>
        <p:cxnSp>
          <p:nvCxnSpPr>
            <p:cNvPr id="977" name="Google Shape;977;p136"/>
            <p:cNvCxnSpPr>
              <a:stCxn id="963" idx="0"/>
              <a:endCxn id="969" idx="4"/>
            </p:cNvCxnSpPr>
            <p:nvPr/>
          </p:nvCxnSpPr>
          <p:spPr>
            <a:xfrm flipH="1" rot="10800000">
              <a:off x="3446129" y="2762795"/>
              <a:ext cx="1123200" cy="619500"/>
            </a:xfrm>
            <a:prstGeom prst="straightConnector1">
              <a:avLst/>
            </a:prstGeom>
            <a:noFill/>
            <a:ln cap="flat" cmpd="sng" w="9525">
              <a:solidFill>
                <a:schemeClr val="dk1"/>
              </a:solidFill>
              <a:prstDash val="solid"/>
              <a:round/>
              <a:headEnd len="sm" w="sm" type="none"/>
              <a:tailEnd len="sm" w="sm" type="none"/>
            </a:ln>
          </p:spPr>
        </p:cxnSp>
        <p:cxnSp>
          <p:nvCxnSpPr>
            <p:cNvPr id="978" name="Google Shape;978;p136"/>
            <p:cNvCxnSpPr>
              <a:stCxn id="964" idx="0"/>
              <a:endCxn id="969" idx="4"/>
            </p:cNvCxnSpPr>
            <p:nvPr/>
          </p:nvCxnSpPr>
          <p:spPr>
            <a:xfrm flipH="1" rot="10800000">
              <a:off x="3746012" y="2762795"/>
              <a:ext cx="823500" cy="619500"/>
            </a:xfrm>
            <a:prstGeom prst="straightConnector1">
              <a:avLst/>
            </a:prstGeom>
            <a:noFill/>
            <a:ln cap="flat" cmpd="sng" w="9525">
              <a:solidFill>
                <a:schemeClr val="dk1"/>
              </a:solidFill>
              <a:prstDash val="solid"/>
              <a:round/>
              <a:headEnd len="sm" w="sm" type="none"/>
              <a:tailEnd len="sm" w="sm" type="none"/>
            </a:ln>
          </p:spPr>
        </p:cxnSp>
        <p:cxnSp>
          <p:nvCxnSpPr>
            <p:cNvPr id="979" name="Google Shape;979;p136"/>
            <p:cNvCxnSpPr>
              <a:stCxn id="965" idx="0"/>
              <a:endCxn id="969" idx="4"/>
            </p:cNvCxnSpPr>
            <p:nvPr/>
          </p:nvCxnSpPr>
          <p:spPr>
            <a:xfrm flipH="1" rot="10800000">
              <a:off x="4045895" y="2762795"/>
              <a:ext cx="523500" cy="619500"/>
            </a:xfrm>
            <a:prstGeom prst="straightConnector1">
              <a:avLst/>
            </a:prstGeom>
            <a:noFill/>
            <a:ln cap="flat" cmpd="sng" w="9525">
              <a:solidFill>
                <a:schemeClr val="dk1"/>
              </a:solidFill>
              <a:prstDash val="solid"/>
              <a:round/>
              <a:headEnd len="sm" w="sm" type="none"/>
              <a:tailEnd len="sm" w="sm" type="none"/>
            </a:ln>
          </p:spPr>
        </p:cxnSp>
        <p:cxnSp>
          <p:nvCxnSpPr>
            <p:cNvPr id="980" name="Google Shape;980;p136"/>
            <p:cNvCxnSpPr>
              <a:stCxn id="966" idx="0"/>
              <a:endCxn id="969" idx="4"/>
            </p:cNvCxnSpPr>
            <p:nvPr/>
          </p:nvCxnSpPr>
          <p:spPr>
            <a:xfrm flipH="1" rot="10800000">
              <a:off x="4345778" y="2762795"/>
              <a:ext cx="223500" cy="619500"/>
            </a:xfrm>
            <a:prstGeom prst="straightConnector1">
              <a:avLst/>
            </a:prstGeom>
            <a:noFill/>
            <a:ln cap="flat" cmpd="sng" w="9525">
              <a:solidFill>
                <a:schemeClr val="dk1"/>
              </a:solidFill>
              <a:prstDash val="solid"/>
              <a:round/>
              <a:headEnd len="sm" w="sm" type="none"/>
              <a:tailEnd len="sm" w="sm" type="none"/>
            </a:ln>
          </p:spPr>
        </p:cxnSp>
        <p:cxnSp>
          <p:nvCxnSpPr>
            <p:cNvPr id="981" name="Google Shape;981;p136"/>
            <p:cNvCxnSpPr>
              <a:stCxn id="967" idx="0"/>
              <a:endCxn id="969" idx="4"/>
            </p:cNvCxnSpPr>
            <p:nvPr/>
          </p:nvCxnSpPr>
          <p:spPr>
            <a:xfrm rot="10800000">
              <a:off x="4569761" y="2762795"/>
              <a:ext cx="75900" cy="619500"/>
            </a:xfrm>
            <a:prstGeom prst="straightConnector1">
              <a:avLst/>
            </a:prstGeom>
            <a:noFill/>
            <a:ln cap="flat" cmpd="sng" w="9525">
              <a:solidFill>
                <a:schemeClr val="dk1"/>
              </a:solidFill>
              <a:prstDash val="solid"/>
              <a:round/>
              <a:headEnd len="sm" w="sm" type="none"/>
              <a:tailEnd len="sm" w="sm" type="none"/>
            </a:ln>
          </p:spPr>
        </p:cxnSp>
        <p:cxnSp>
          <p:nvCxnSpPr>
            <p:cNvPr id="982" name="Google Shape;982;p136"/>
            <p:cNvCxnSpPr>
              <a:stCxn id="968" idx="0"/>
              <a:endCxn id="969" idx="4"/>
            </p:cNvCxnSpPr>
            <p:nvPr/>
          </p:nvCxnSpPr>
          <p:spPr>
            <a:xfrm rot="10800000">
              <a:off x="4569644" y="2762794"/>
              <a:ext cx="375900" cy="619500"/>
            </a:xfrm>
            <a:prstGeom prst="straightConnector1">
              <a:avLst/>
            </a:prstGeom>
            <a:noFill/>
            <a:ln cap="flat" cmpd="sng" w="9525">
              <a:solidFill>
                <a:schemeClr val="dk1"/>
              </a:solidFill>
              <a:prstDash val="solid"/>
              <a:round/>
              <a:headEnd len="sm" w="sm" type="none"/>
              <a:tailEnd len="sm" w="sm" type="none"/>
            </a:ln>
          </p:spPr>
        </p:cxnSp>
        <p:sp>
          <p:nvSpPr>
            <p:cNvPr id="983" name="Google Shape;983;p136"/>
            <p:cNvSpPr/>
            <p:nvPr/>
          </p:nvSpPr>
          <p:spPr>
            <a:xfrm>
              <a:off x="1248698"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84" name="Google Shape;984;p136"/>
            <p:cNvSpPr/>
            <p:nvPr/>
          </p:nvSpPr>
          <p:spPr>
            <a:xfrm>
              <a:off x="1548581"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85" name="Google Shape;985;p136"/>
            <p:cNvSpPr/>
            <p:nvPr/>
          </p:nvSpPr>
          <p:spPr>
            <a:xfrm>
              <a:off x="1848464"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86" name="Google Shape;986;p136"/>
            <p:cNvSpPr/>
            <p:nvPr/>
          </p:nvSpPr>
          <p:spPr>
            <a:xfrm>
              <a:off x="2148347"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87" name="Google Shape;987;p136"/>
            <p:cNvSpPr/>
            <p:nvPr/>
          </p:nvSpPr>
          <p:spPr>
            <a:xfrm>
              <a:off x="2448230"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88" name="Google Shape;988;p136"/>
            <p:cNvSpPr/>
            <p:nvPr/>
          </p:nvSpPr>
          <p:spPr>
            <a:xfrm>
              <a:off x="2748113"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89" name="Google Shape;989;p136"/>
            <p:cNvSpPr/>
            <p:nvPr/>
          </p:nvSpPr>
          <p:spPr>
            <a:xfrm>
              <a:off x="3047996"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90" name="Google Shape;990;p136"/>
            <p:cNvSpPr/>
            <p:nvPr/>
          </p:nvSpPr>
          <p:spPr>
            <a:xfrm>
              <a:off x="3347879"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91" name="Google Shape;991;p136"/>
            <p:cNvSpPr/>
            <p:nvPr/>
          </p:nvSpPr>
          <p:spPr>
            <a:xfrm>
              <a:off x="3647762"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92" name="Google Shape;992;p136"/>
            <p:cNvSpPr/>
            <p:nvPr/>
          </p:nvSpPr>
          <p:spPr>
            <a:xfrm>
              <a:off x="3947645"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93" name="Google Shape;993;p136"/>
            <p:cNvSpPr/>
            <p:nvPr/>
          </p:nvSpPr>
          <p:spPr>
            <a:xfrm>
              <a:off x="4247528"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94" name="Google Shape;994;p136"/>
            <p:cNvSpPr/>
            <p:nvPr/>
          </p:nvSpPr>
          <p:spPr>
            <a:xfrm>
              <a:off x="4547411"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95" name="Google Shape;995;p136"/>
            <p:cNvSpPr/>
            <p:nvPr/>
          </p:nvSpPr>
          <p:spPr>
            <a:xfrm>
              <a:off x="4847294"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96" name="Google Shape;996;p136"/>
            <p:cNvSpPr/>
            <p:nvPr/>
          </p:nvSpPr>
          <p:spPr>
            <a:xfrm>
              <a:off x="3495359" y="2443315"/>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997" name="Google Shape;997;p136"/>
            <p:cNvCxnSpPr>
              <a:stCxn id="983" idx="0"/>
              <a:endCxn id="996" idx="4"/>
            </p:cNvCxnSpPr>
            <p:nvPr/>
          </p:nvCxnSpPr>
          <p:spPr>
            <a:xfrm flipH="1" rot="10800000">
              <a:off x="1346948" y="2762796"/>
              <a:ext cx="2307900" cy="619500"/>
            </a:xfrm>
            <a:prstGeom prst="straightConnector1">
              <a:avLst/>
            </a:prstGeom>
            <a:noFill/>
            <a:ln cap="flat" cmpd="sng" w="9525">
              <a:solidFill>
                <a:schemeClr val="dk1"/>
              </a:solidFill>
              <a:prstDash val="solid"/>
              <a:round/>
              <a:headEnd len="sm" w="sm" type="none"/>
              <a:tailEnd len="sm" w="sm" type="none"/>
            </a:ln>
          </p:spPr>
        </p:cxnSp>
        <p:cxnSp>
          <p:nvCxnSpPr>
            <p:cNvPr id="998" name="Google Shape;998;p136"/>
            <p:cNvCxnSpPr>
              <a:stCxn id="984" idx="0"/>
              <a:endCxn id="996" idx="4"/>
            </p:cNvCxnSpPr>
            <p:nvPr/>
          </p:nvCxnSpPr>
          <p:spPr>
            <a:xfrm flipH="1" rot="10800000">
              <a:off x="1646831" y="2762796"/>
              <a:ext cx="2008500" cy="619500"/>
            </a:xfrm>
            <a:prstGeom prst="straightConnector1">
              <a:avLst/>
            </a:prstGeom>
            <a:noFill/>
            <a:ln cap="flat" cmpd="sng" w="9525">
              <a:solidFill>
                <a:schemeClr val="dk1"/>
              </a:solidFill>
              <a:prstDash val="solid"/>
              <a:round/>
              <a:headEnd len="sm" w="sm" type="none"/>
              <a:tailEnd len="sm" w="sm" type="none"/>
            </a:ln>
          </p:spPr>
        </p:cxnSp>
        <p:cxnSp>
          <p:nvCxnSpPr>
            <p:cNvPr id="999" name="Google Shape;999;p136"/>
            <p:cNvCxnSpPr>
              <a:stCxn id="985" idx="0"/>
              <a:endCxn id="996" idx="4"/>
            </p:cNvCxnSpPr>
            <p:nvPr/>
          </p:nvCxnSpPr>
          <p:spPr>
            <a:xfrm flipH="1" rot="10800000">
              <a:off x="1946714" y="2762796"/>
              <a:ext cx="1708500" cy="619500"/>
            </a:xfrm>
            <a:prstGeom prst="straightConnector1">
              <a:avLst/>
            </a:prstGeom>
            <a:noFill/>
            <a:ln cap="flat" cmpd="sng" w="9525">
              <a:solidFill>
                <a:schemeClr val="dk1"/>
              </a:solidFill>
              <a:prstDash val="solid"/>
              <a:round/>
              <a:headEnd len="sm" w="sm" type="none"/>
              <a:tailEnd len="sm" w="sm" type="none"/>
            </a:ln>
          </p:spPr>
        </p:cxnSp>
        <p:cxnSp>
          <p:nvCxnSpPr>
            <p:cNvPr id="1000" name="Google Shape;1000;p136"/>
            <p:cNvCxnSpPr>
              <a:stCxn id="986" idx="0"/>
              <a:endCxn id="996" idx="4"/>
            </p:cNvCxnSpPr>
            <p:nvPr/>
          </p:nvCxnSpPr>
          <p:spPr>
            <a:xfrm flipH="1" rot="10800000">
              <a:off x="2246597" y="2762796"/>
              <a:ext cx="1408500" cy="619500"/>
            </a:xfrm>
            <a:prstGeom prst="straightConnector1">
              <a:avLst/>
            </a:prstGeom>
            <a:noFill/>
            <a:ln cap="flat" cmpd="sng" w="9525">
              <a:solidFill>
                <a:schemeClr val="dk1"/>
              </a:solidFill>
              <a:prstDash val="solid"/>
              <a:round/>
              <a:headEnd len="sm" w="sm" type="none"/>
              <a:tailEnd len="sm" w="sm" type="none"/>
            </a:ln>
          </p:spPr>
        </p:cxnSp>
        <p:cxnSp>
          <p:nvCxnSpPr>
            <p:cNvPr id="1001" name="Google Shape;1001;p136"/>
            <p:cNvCxnSpPr>
              <a:stCxn id="987" idx="0"/>
              <a:endCxn id="996" idx="4"/>
            </p:cNvCxnSpPr>
            <p:nvPr/>
          </p:nvCxnSpPr>
          <p:spPr>
            <a:xfrm flipH="1" rot="10800000">
              <a:off x="2546480" y="2762796"/>
              <a:ext cx="1108800" cy="619500"/>
            </a:xfrm>
            <a:prstGeom prst="straightConnector1">
              <a:avLst/>
            </a:prstGeom>
            <a:noFill/>
            <a:ln cap="flat" cmpd="sng" w="9525">
              <a:solidFill>
                <a:schemeClr val="dk1"/>
              </a:solidFill>
              <a:prstDash val="solid"/>
              <a:round/>
              <a:headEnd len="sm" w="sm" type="none"/>
              <a:tailEnd len="sm" w="sm" type="none"/>
            </a:ln>
          </p:spPr>
        </p:cxnSp>
        <p:cxnSp>
          <p:nvCxnSpPr>
            <p:cNvPr id="1002" name="Google Shape;1002;p136"/>
            <p:cNvCxnSpPr>
              <a:stCxn id="988" idx="0"/>
              <a:endCxn id="996" idx="4"/>
            </p:cNvCxnSpPr>
            <p:nvPr/>
          </p:nvCxnSpPr>
          <p:spPr>
            <a:xfrm flipH="1" rot="10800000">
              <a:off x="2846363" y="2762796"/>
              <a:ext cx="808800" cy="619500"/>
            </a:xfrm>
            <a:prstGeom prst="straightConnector1">
              <a:avLst/>
            </a:prstGeom>
            <a:noFill/>
            <a:ln cap="flat" cmpd="sng" w="9525">
              <a:solidFill>
                <a:schemeClr val="dk1"/>
              </a:solidFill>
              <a:prstDash val="solid"/>
              <a:round/>
              <a:headEnd len="sm" w="sm" type="none"/>
              <a:tailEnd len="sm" w="sm" type="none"/>
            </a:ln>
          </p:spPr>
        </p:cxnSp>
        <p:cxnSp>
          <p:nvCxnSpPr>
            <p:cNvPr id="1003" name="Google Shape;1003;p136"/>
            <p:cNvCxnSpPr>
              <a:stCxn id="989" idx="0"/>
              <a:endCxn id="996" idx="4"/>
            </p:cNvCxnSpPr>
            <p:nvPr/>
          </p:nvCxnSpPr>
          <p:spPr>
            <a:xfrm flipH="1" rot="10800000">
              <a:off x="3146246" y="2762796"/>
              <a:ext cx="508800" cy="619500"/>
            </a:xfrm>
            <a:prstGeom prst="straightConnector1">
              <a:avLst/>
            </a:prstGeom>
            <a:noFill/>
            <a:ln cap="flat" cmpd="sng" w="9525">
              <a:solidFill>
                <a:schemeClr val="dk1"/>
              </a:solidFill>
              <a:prstDash val="solid"/>
              <a:round/>
              <a:headEnd len="sm" w="sm" type="none"/>
              <a:tailEnd len="sm" w="sm" type="none"/>
            </a:ln>
          </p:spPr>
        </p:cxnSp>
        <p:cxnSp>
          <p:nvCxnSpPr>
            <p:cNvPr id="1004" name="Google Shape;1004;p136"/>
            <p:cNvCxnSpPr>
              <a:stCxn id="990" idx="0"/>
              <a:endCxn id="996" idx="4"/>
            </p:cNvCxnSpPr>
            <p:nvPr/>
          </p:nvCxnSpPr>
          <p:spPr>
            <a:xfrm flipH="1" rot="10800000">
              <a:off x="3446129" y="2762796"/>
              <a:ext cx="208800" cy="619500"/>
            </a:xfrm>
            <a:prstGeom prst="straightConnector1">
              <a:avLst/>
            </a:prstGeom>
            <a:noFill/>
            <a:ln cap="flat" cmpd="sng" w="9525">
              <a:solidFill>
                <a:schemeClr val="dk1"/>
              </a:solidFill>
              <a:prstDash val="solid"/>
              <a:round/>
              <a:headEnd len="sm" w="sm" type="none"/>
              <a:tailEnd len="sm" w="sm" type="none"/>
            </a:ln>
          </p:spPr>
        </p:cxnSp>
        <p:cxnSp>
          <p:nvCxnSpPr>
            <p:cNvPr id="1005" name="Google Shape;1005;p136"/>
            <p:cNvCxnSpPr>
              <a:stCxn id="991" idx="0"/>
              <a:endCxn id="996" idx="4"/>
            </p:cNvCxnSpPr>
            <p:nvPr/>
          </p:nvCxnSpPr>
          <p:spPr>
            <a:xfrm rot="10800000">
              <a:off x="3655112" y="2762796"/>
              <a:ext cx="90900" cy="619500"/>
            </a:xfrm>
            <a:prstGeom prst="straightConnector1">
              <a:avLst/>
            </a:prstGeom>
            <a:noFill/>
            <a:ln cap="flat" cmpd="sng" w="9525">
              <a:solidFill>
                <a:schemeClr val="dk1"/>
              </a:solidFill>
              <a:prstDash val="solid"/>
              <a:round/>
              <a:headEnd len="sm" w="sm" type="none"/>
              <a:tailEnd len="sm" w="sm" type="none"/>
            </a:ln>
          </p:spPr>
        </p:cxnSp>
        <p:cxnSp>
          <p:nvCxnSpPr>
            <p:cNvPr id="1006" name="Google Shape;1006;p136"/>
            <p:cNvCxnSpPr>
              <a:stCxn id="992" idx="0"/>
              <a:endCxn id="996" idx="4"/>
            </p:cNvCxnSpPr>
            <p:nvPr/>
          </p:nvCxnSpPr>
          <p:spPr>
            <a:xfrm rot="10800000">
              <a:off x="3654995" y="2762796"/>
              <a:ext cx="390900" cy="619500"/>
            </a:xfrm>
            <a:prstGeom prst="straightConnector1">
              <a:avLst/>
            </a:prstGeom>
            <a:noFill/>
            <a:ln cap="flat" cmpd="sng" w="9525">
              <a:solidFill>
                <a:schemeClr val="dk1"/>
              </a:solidFill>
              <a:prstDash val="solid"/>
              <a:round/>
              <a:headEnd len="sm" w="sm" type="none"/>
              <a:tailEnd len="sm" w="sm" type="none"/>
            </a:ln>
          </p:spPr>
        </p:cxnSp>
        <p:cxnSp>
          <p:nvCxnSpPr>
            <p:cNvPr id="1007" name="Google Shape;1007;p136"/>
            <p:cNvCxnSpPr>
              <a:stCxn id="993" idx="0"/>
              <a:endCxn id="996" idx="4"/>
            </p:cNvCxnSpPr>
            <p:nvPr/>
          </p:nvCxnSpPr>
          <p:spPr>
            <a:xfrm rot="10800000">
              <a:off x="3654878" y="2762796"/>
              <a:ext cx="690900" cy="619500"/>
            </a:xfrm>
            <a:prstGeom prst="straightConnector1">
              <a:avLst/>
            </a:prstGeom>
            <a:noFill/>
            <a:ln cap="flat" cmpd="sng" w="9525">
              <a:solidFill>
                <a:schemeClr val="dk1"/>
              </a:solidFill>
              <a:prstDash val="solid"/>
              <a:round/>
              <a:headEnd len="sm" w="sm" type="none"/>
              <a:tailEnd len="sm" w="sm" type="none"/>
            </a:ln>
          </p:spPr>
        </p:cxnSp>
        <p:cxnSp>
          <p:nvCxnSpPr>
            <p:cNvPr id="1008" name="Google Shape;1008;p136"/>
            <p:cNvCxnSpPr>
              <a:stCxn id="994" idx="0"/>
              <a:endCxn id="996" idx="4"/>
            </p:cNvCxnSpPr>
            <p:nvPr/>
          </p:nvCxnSpPr>
          <p:spPr>
            <a:xfrm rot="10800000">
              <a:off x="3655361" y="2762796"/>
              <a:ext cx="990300" cy="619500"/>
            </a:xfrm>
            <a:prstGeom prst="straightConnector1">
              <a:avLst/>
            </a:prstGeom>
            <a:noFill/>
            <a:ln cap="flat" cmpd="sng" w="9525">
              <a:solidFill>
                <a:schemeClr val="dk1"/>
              </a:solidFill>
              <a:prstDash val="solid"/>
              <a:round/>
              <a:headEnd len="sm" w="sm" type="none"/>
              <a:tailEnd len="sm" w="sm" type="none"/>
            </a:ln>
          </p:spPr>
        </p:cxnSp>
        <p:cxnSp>
          <p:nvCxnSpPr>
            <p:cNvPr id="1009" name="Google Shape;1009;p136"/>
            <p:cNvCxnSpPr>
              <a:stCxn id="995" idx="0"/>
              <a:endCxn id="996" idx="4"/>
            </p:cNvCxnSpPr>
            <p:nvPr/>
          </p:nvCxnSpPr>
          <p:spPr>
            <a:xfrm rot="10800000">
              <a:off x="3655244" y="2762795"/>
              <a:ext cx="1290300" cy="619500"/>
            </a:xfrm>
            <a:prstGeom prst="straightConnector1">
              <a:avLst/>
            </a:prstGeom>
            <a:noFill/>
            <a:ln cap="flat" cmpd="sng" w="9525">
              <a:solidFill>
                <a:schemeClr val="dk1"/>
              </a:solidFill>
              <a:prstDash val="solid"/>
              <a:round/>
              <a:headEnd len="sm" w="sm" type="none"/>
              <a:tailEnd len="sm" w="sm" type="none"/>
            </a:ln>
          </p:spPr>
        </p:cxnSp>
        <p:grpSp>
          <p:nvGrpSpPr>
            <p:cNvPr id="1010" name="Google Shape;1010;p136"/>
            <p:cNvGrpSpPr/>
            <p:nvPr/>
          </p:nvGrpSpPr>
          <p:grpSpPr>
            <a:xfrm>
              <a:off x="4867655" y="3666353"/>
              <a:ext cx="155565" cy="402444"/>
              <a:chOff x="4842771" y="3772319"/>
              <a:chExt cx="201300" cy="402444"/>
            </a:xfrm>
          </p:grpSpPr>
          <p:cxnSp>
            <p:nvCxnSpPr>
              <p:cNvPr id="1011" name="Google Shape;1011;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2" name="Google Shape;1012;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3" name="Google Shape;1013;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4" name="Google Shape;1014;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5" name="Google Shape;1015;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6" name="Google Shape;1016;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7" name="Google Shape;1017;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8" name="Google Shape;1018;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9" name="Google Shape;1019;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0" name="Google Shape;1020;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1" name="Google Shape;1021;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2" name="Google Shape;1022;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3" name="Google Shape;1023;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024" name="Google Shape;1024;p136"/>
            <p:cNvGrpSpPr/>
            <p:nvPr/>
          </p:nvGrpSpPr>
          <p:grpSpPr>
            <a:xfrm>
              <a:off x="4567772" y="3666353"/>
              <a:ext cx="155565" cy="402444"/>
              <a:chOff x="4842771" y="3772319"/>
              <a:chExt cx="201300" cy="402444"/>
            </a:xfrm>
          </p:grpSpPr>
          <p:cxnSp>
            <p:nvCxnSpPr>
              <p:cNvPr id="1025" name="Google Shape;1025;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6" name="Google Shape;1026;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7" name="Google Shape;1027;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8" name="Google Shape;1028;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9" name="Google Shape;1029;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0" name="Google Shape;1030;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1" name="Google Shape;1031;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2" name="Google Shape;1032;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3" name="Google Shape;1033;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4" name="Google Shape;1034;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5" name="Google Shape;1035;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6" name="Google Shape;1036;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7" name="Google Shape;1037;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038" name="Google Shape;1038;p136"/>
            <p:cNvGrpSpPr/>
            <p:nvPr/>
          </p:nvGrpSpPr>
          <p:grpSpPr>
            <a:xfrm>
              <a:off x="4267889" y="3666353"/>
              <a:ext cx="155565" cy="402444"/>
              <a:chOff x="4842771" y="3772319"/>
              <a:chExt cx="201300" cy="402444"/>
            </a:xfrm>
          </p:grpSpPr>
          <p:cxnSp>
            <p:nvCxnSpPr>
              <p:cNvPr id="1039" name="Google Shape;1039;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0" name="Google Shape;1040;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1" name="Google Shape;1041;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2" name="Google Shape;1042;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3" name="Google Shape;1043;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4" name="Google Shape;1044;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5" name="Google Shape;1045;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6" name="Google Shape;1046;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7" name="Google Shape;1047;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8" name="Google Shape;1048;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9" name="Google Shape;1049;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0" name="Google Shape;1050;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1" name="Google Shape;1051;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052" name="Google Shape;1052;p136"/>
            <p:cNvGrpSpPr/>
            <p:nvPr/>
          </p:nvGrpSpPr>
          <p:grpSpPr>
            <a:xfrm>
              <a:off x="3968006" y="3666353"/>
              <a:ext cx="155565" cy="402444"/>
              <a:chOff x="4842771" y="3772319"/>
              <a:chExt cx="201300" cy="402444"/>
            </a:xfrm>
          </p:grpSpPr>
          <p:cxnSp>
            <p:nvCxnSpPr>
              <p:cNvPr id="1053" name="Google Shape;1053;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4" name="Google Shape;1054;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5" name="Google Shape;1055;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6" name="Google Shape;1056;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7" name="Google Shape;1057;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8" name="Google Shape;1058;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9" name="Google Shape;1059;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0" name="Google Shape;1060;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1" name="Google Shape;1061;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2" name="Google Shape;1062;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3" name="Google Shape;1063;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4" name="Google Shape;1064;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5" name="Google Shape;1065;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066" name="Google Shape;1066;p136"/>
            <p:cNvGrpSpPr/>
            <p:nvPr/>
          </p:nvGrpSpPr>
          <p:grpSpPr>
            <a:xfrm>
              <a:off x="3668123" y="3666353"/>
              <a:ext cx="155565" cy="402444"/>
              <a:chOff x="4842771" y="3772319"/>
              <a:chExt cx="201300" cy="402444"/>
            </a:xfrm>
          </p:grpSpPr>
          <p:cxnSp>
            <p:nvCxnSpPr>
              <p:cNvPr id="1067" name="Google Shape;1067;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8" name="Google Shape;1068;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9" name="Google Shape;1069;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0" name="Google Shape;1070;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1" name="Google Shape;1071;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2" name="Google Shape;1072;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3" name="Google Shape;1073;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4" name="Google Shape;1074;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5" name="Google Shape;1075;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6" name="Google Shape;1076;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7" name="Google Shape;1077;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8" name="Google Shape;1078;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9" name="Google Shape;1079;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080" name="Google Shape;1080;p136"/>
            <p:cNvGrpSpPr/>
            <p:nvPr/>
          </p:nvGrpSpPr>
          <p:grpSpPr>
            <a:xfrm>
              <a:off x="3368240" y="3666353"/>
              <a:ext cx="155565" cy="402444"/>
              <a:chOff x="4842771" y="3772319"/>
              <a:chExt cx="201300" cy="402444"/>
            </a:xfrm>
          </p:grpSpPr>
          <p:cxnSp>
            <p:nvCxnSpPr>
              <p:cNvPr id="1081" name="Google Shape;1081;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2" name="Google Shape;1082;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3" name="Google Shape;1083;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4" name="Google Shape;1084;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5" name="Google Shape;1085;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6" name="Google Shape;1086;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7" name="Google Shape;1087;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8" name="Google Shape;1088;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9" name="Google Shape;1089;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0" name="Google Shape;1090;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1" name="Google Shape;1091;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2" name="Google Shape;1092;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3" name="Google Shape;1093;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094" name="Google Shape;1094;p136"/>
            <p:cNvGrpSpPr/>
            <p:nvPr/>
          </p:nvGrpSpPr>
          <p:grpSpPr>
            <a:xfrm>
              <a:off x="3068357" y="3666353"/>
              <a:ext cx="155565" cy="402444"/>
              <a:chOff x="4842771" y="3772319"/>
              <a:chExt cx="201300" cy="402444"/>
            </a:xfrm>
          </p:grpSpPr>
          <p:cxnSp>
            <p:nvCxnSpPr>
              <p:cNvPr id="1095" name="Google Shape;1095;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6" name="Google Shape;1096;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7" name="Google Shape;1097;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8" name="Google Shape;1098;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9" name="Google Shape;1099;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0" name="Google Shape;1100;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1" name="Google Shape;1101;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2" name="Google Shape;1102;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3" name="Google Shape;1103;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4" name="Google Shape;1104;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5" name="Google Shape;1105;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6" name="Google Shape;1106;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7" name="Google Shape;1107;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108" name="Google Shape;1108;p136"/>
            <p:cNvGrpSpPr/>
            <p:nvPr/>
          </p:nvGrpSpPr>
          <p:grpSpPr>
            <a:xfrm>
              <a:off x="2768473" y="3666353"/>
              <a:ext cx="155565" cy="402444"/>
              <a:chOff x="4842771" y="3772319"/>
              <a:chExt cx="201300" cy="402444"/>
            </a:xfrm>
          </p:grpSpPr>
          <p:cxnSp>
            <p:nvCxnSpPr>
              <p:cNvPr id="1109" name="Google Shape;1109;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0" name="Google Shape;1110;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1" name="Google Shape;1111;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2" name="Google Shape;1112;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3" name="Google Shape;1113;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4" name="Google Shape;1114;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5" name="Google Shape;1115;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6" name="Google Shape;1116;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7" name="Google Shape;1117;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8" name="Google Shape;1118;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9" name="Google Shape;1119;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0" name="Google Shape;1120;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1" name="Google Shape;1121;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122" name="Google Shape;1122;p136"/>
            <p:cNvGrpSpPr/>
            <p:nvPr/>
          </p:nvGrpSpPr>
          <p:grpSpPr>
            <a:xfrm>
              <a:off x="2468590" y="3666353"/>
              <a:ext cx="155565" cy="402444"/>
              <a:chOff x="4842771" y="3772319"/>
              <a:chExt cx="201300" cy="402444"/>
            </a:xfrm>
          </p:grpSpPr>
          <p:cxnSp>
            <p:nvCxnSpPr>
              <p:cNvPr id="1123" name="Google Shape;1123;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4" name="Google Shape;1124;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5" name="Google Shape;1125;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6" name="Google Shape;1126;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7" name="Google Shape;1127;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8" name="Google Shape;1128;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9" name="Google Shape;1129;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0" name="Google Shape;1130;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1" name="Google Shape;1131;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2" name="Google Shape;1132;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3" name="Google Shape;1133;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4" name="Google Shape;1134;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5" name="Google Shape;1135;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136" name="Google Shape;1136;p136"/>
            <p:cNvGrpSpPr/>
            <p:nvPr/>
          </p:nvGrpSpPr>
          <p:grpSpPr>
            <a:xfrm>
              <a:off x="2168708" y="3666353"/>
              <a:ext cx="155565" cy="402444"/>
              <a:chOff x="4842771" y="3772319"/>
              <a:chExt cx="201300" cy="402444"/>
            </a:xfrm>
          </p:grpSpPr>
          <p:cxnSp>
            <p:nvCxnSpPr>
              <p:cNvPr id="1137" name="Google Shape;1137;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8" name="Google Shape;1138;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9" name="Google Shape;1139;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0" name="Google Shape;1140;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1" name="Google Shape;1141;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2" name="Google Shape;1142;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3" name="Google Shape;1143;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4" name="Google Shape;1144;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5" name="Google Shape;1145;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6" name="Google Shape;1146;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7" name="Google Shape;1147;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8" name="Google Shape;1148;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9" name="Google Shape;1149;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150" name="Google Shape;1150;p136"/>
            <p:cNvGrpSpPr/>
            <p:nvPr/>
          </p:nvGrpSpPr>
          <p:grpSpPr>
            <a:xfrm>
              <a:off x="1868825" y="3666353"/>
              <a:ext cx="155565" cy="402444"/>
              <a:chOff x="4842771" y="3772319"/>
              <a:chExt cx="201300" cy="402444"/>
            </a:xfrm>
          </p:grpSpPr>
          <p:cxnSp>
            <p:nvCxnSpPr>
              <p:cNvPr id="1151" name="Google Shape;1151;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2" name="Google Shape;1152;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3" name="Google Shape;1153;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4" name="Google Shape;1154;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5" name="Google Shape;1155;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6" name="Google Shape;1156;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7" name="Google Shape;1157;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8" name="Google Shape;1158;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9" name="Google Shape;1159;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0" name="Google Shape;1160;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1" name="Google Shape;1161;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2" name="Google Shape;1162;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3" name="Google Shape;1163;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164" name="Google Shape;1164;p136"/>
            <p:cNvGrpSpPr/>
            <p:nvPr/>
          </p:nvGrpSpPr>
          <p:grpSpPr>
            <a:xfrm>
              <a:off x="1568942" y="3666353"/>
              <a:ext cx="155565" cy="402444"/>
              <a:chOff x="4842771" y="3772319"/>
              <a:chExt cx="201300" cy="402444"/>
            </a:xfrm>
          </p:grpSpPr>
          <p:cxnSp>
            <p:nvCxnSpPr>
              <p:cNvPr id="1165" name="Google Shape;1165;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6" name="Google Shape;1166;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7" name="Google Shape;1167;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8" name="Google Shape;1168;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9" name="Google Shape;1169;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0" name="Google Shape;1170;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1" name="Google Shape;1171;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2" name="Google Shape;1172;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3" name="Google Shape;1173;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4" name="Google Shape;1174;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5" name="Google Shape;1175;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6" name="Google Shape;1176;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7" name="Google Shape;1177;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178" name="Google Shape;1178;p136"/>
            <p:cNvGrpSpPr/>
            <p:nvPr/>
          </p:nvGrpSpPr>
          <p:grpSpPr>
            <a:xfrm>
              <a:off x="1269059" y="3666353"/>
              <a:ext cx="155565" cy="402444"/>
              <a:chOff x="4842771" y="3772319"/>
              <a:chExt cx="201300" cy="402444"/>
            </a:xfrm>
          </p:grpSpPr>
          <p:cxnSp>
            <p:nvCxnSpPr>
              <p:cNvPr id="1179" name="Google Shape;1179;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0" name="Google Shape;1180;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1" name="Google Shape;1181;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2" name="Google Shape;1182;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3" name="Google Shape;1183;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4" name="Google Shape;1184;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5" name="Google Shape;1185;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6" name="Google Shape;1186;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7" name="Google Shape;1187;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8" name="Google Shape;1188;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9" name="Google Shape;1189;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90" name="Google Shape;1190;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91" name="Google Shape;1191;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sp>
        <p:nvSpPr>
          <p:cNvPr id="1192" name="Google Shape;1192;p136"/>
          <p:cNvSpPr/>
          <p:nvPr/>
        </p:nvSpPr>
        <p:spPr>
          <a:xfrm>
            <a:off x="2104049" y="2019357"/>
            <a:ext cx="1812000" cy="97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3731"/>
              <a:buFont typeface="Arial"/>
              <a:buNone/>
            </a:pPr>
            <a:r>
              <a:rPr b="1" i="0" lang="en-US" sz="14925" u="none" cap="none" strike="noStrike">
                <a:solidFill>
                  <a:srgbClr val="C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193" name="Google Shape;1193;p136"/>
          <p:cNvSpPr/>
          <p:nvPr/>
        </p:nvSpPr>
        <p:spPr>
          <a:xfrm>
            <a:off x="2757614" y="1092176"/>
            <a:ext cx="2385900" cy="678300"/>
          </a:xfrm>
          <a:prstGeom prst="bentArrow">
            <a:avLst>
              <a:gd fmla="val 25000" name="adj1"/>
              <a:gd fmla="val 25000" name="adj2"/>
              <a:gd fmla="val 42187" name="adj3"/>
              <a:gd fmla="val 43750" name="adj4"/>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338"/>
              <a:buFont typeface="Arial"/>
              <a:buNone/>
            </a:pPr>
            <a:r>
              <a:rPr b="1" i="0" lang="en-US" sz="1350" u="none" cap="none" strike="noStrike">
                <a:solidFill>
                  <a:schemeClr val="dk1"/>
                </a:solidFill>
                <a:latin typeface="Arial"/>
                <a:ea typeface="Arial"/>
                <a:cs typeface="Arial"/>
                <a:sym typeface="Arial"/>
              </a:rPr>
              <a:t>Network Demands</a:t>
            </a:r>
            <a:endParaRPr b="0" i="0" sz="1400" u="none" cap="none" strike="noStrike">
              <a:solidFill>
                <a:srgbClr val="000000"/>
              </a:solidFill>
              <a:latin typeface="Arial"/>
              <a:ea typeface="Arial"/>
              <a:cs typeface="Arial"/>
              <a:sym typeface="Arial"/>
            </a:endParaRPr>
          </a:p>
        </p:txBody>
      </p:sp>
      <p:sp>
        <p:nvSpPr>
          <p:cNvPr id="1194" name="Google Shape;1194;p136"/>
          <p:cNvSpPr/>
          <p:nvPr/>
        </p:nvSpPr>
        <p:spPr>
          <a:xfrm>
            <a:off x="4914903" y="816804"/>
            <a:ext cx="1002300" cy="889800"/>
          </a:xfrm>
          <a:prstGeom prst="mathMultiply">
            <a:avLst>
              <a:gd fmla="val 15992" name="adj1"/>
            </a:avLst>
          </a:prstGeom>
          <a:solidFill>
            <a:srgbClr val="C00000"/>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0"/>
                                        <p:tgtEl>
                                          <p:spTgt spid="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3"/>
                                        </p:tgtEl>
                                        <p:attrNameLst>
                                          <p:attrName>style.visibility</p:attrName>
                                        </p:attrNameLst>
                                      </p:cBhvr>
                                      <p:to>
                                        <p:strVal val="visible"/>
                                      </p:to>
                                    </p:set>
                                    <p:animEffect filter="fade" transition="in">
                                      <p:cBhvr>
                                        <p:cTn dur="1000"/>
                                        <p:tgtEl>
                                          <p:spTgt spid="1193"/>
                                        </p:tgtEl>
                                      </p:cBhvr>
                                    </p:animEffect>
                                  </p:childTnLst>
                                </p:cTn>
                              </p:par>
                              <p:par>
                                <p:cTn fill="hold" nodeType="withEffect" presetClass="entr" presetID="10" presetSubtype="0">
                                  <p:stCondLst>
                                    <p:cond delay="0"/>
                                  </p:stCondLst>
                                  <p:childTnLst>
                                    <p:set>
                                      <p:cBhvr>
                                        <p:cTn dur="1" fill="hold">
                                          <p:stCondLst>
                                            <p:cond delay="0"/>
                                          </p:stCondLst>
                                        </p:cTn>
                                        <p:tgtEl>
                                          <p:spTgt spid="1194"/>
                                        </p:tgtEl>
                                        <p:attrNameLst>
                                          <p:attrName>style.visibility</p:attrName>
                                        </p:attrNameLst>
                                      </p:cBhvr>
                                      <p:to>
                                        <p:strVal val="visible"/>
                                      </p:to>
                                    </p:set>
                                    <p:animEffect filter="fade" transition="in">
                                      <p:cBhvr>
                                        <p:cTn dur="1000"/>
                                        <p:tgtEl>
                                          <p:spTgt spid="1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8" name="Shape 3468"/>
        <p:cNvGrpSpPr/>
        <p:nvPr/>
      </p:nvGrpSpPr>
      <p:grpSpPr>
        <a:xfrm>
          <a:off x="0" y="0"/>
          <a:ext cx="0" cy="0"/>
          <a:chOff x="0" y="0"/>
          <a:chExt cx="0" cy="0"/>
        </a:xfrm>
      </p:grpSpPr>
      <p:sp>
        <p:nvSpPr>
          <p:cNvPr id="3469" name="Google Shape;3469;p21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Getting started</a:t>
            </a:r>
            <a:endParaRPr/>
          </a:p>
        </p:txBody>
      </p:sp>
      <p:sp>
        <p:nvSpPr>
          <p:cNvPr id="3470" name="Google Shape;3470;p217"/>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The source code has already been downloaded on your VM:</a:t>
            </a:r>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rgbClr val="073763"/>
                </a:solidFill>
                <a:latin typeface="Courier New"/>
                <a:ea typeface="Courier New"/>
                <a:cs typeface="Courier New"/>
                <a:sym typeface="Courier New"/>
              </a:rPr>
              <a:t>~/tutorials/exercises/p4runtime</a:t>
            </a:r>
            <a:endParaRPr/>
          </a:p>
          <a:p>
            <a:pPr indent="0" lvl="0" marL="0" marR="0" rtl="0" algn="l">
              <a:lnSpc>
                <a:spcPct val="100000"/>
              </a:lnSpc>
              <a:spcBef>
                <a:spcPts val="75"/>
              </a:spcBef>
              <a:spcAft>
                <a:spcPts val="0"/>
              </a:spcAft>
              <a:buClr>
                <a:srgbClr val="3F3151"/>
              </a:buClr>
              <a:buSzPts val="2100"/>
              <a:buFont typeface="Merriweather Sans"/>
              <a:buNone/>
            </a:pPr>
            <a:r>
              <a:t/>
            </a:r>
            <a:endParaRPr b="1" i="0" sz="15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You should start by reading the </a:t>
            </a:r>
            <a:r>
              <a:rPr b="1" i="0" lang="en-US" sz="1500" u="none" cap="none" strike="noStrike">
                <a:solidFill>
                  <a:srgbClr val="1C4587"/>
                </a:solidFill>
                <a:latin typeface="Courier New"/>
                <a:ea typeface="Courier New"/>
                <a:cs typeface="Courier New"/>
                <a:sym typeface="Courier New"/>
              </a:rPr>
              <a:t>README.md</a:t>
            </a:r>
            <a:endParaRPr/>
          </a:p>
          <a:p>
            <a:pPr indent="0" lvl="0" marL="0" marR="0" rtl="0" algn="l">
              <a:lnSpc>
                <a:spcPct val="100000"/>
              </a:lnSpc>
              <a:spcBef>
                <a:spcPts val="75"/>
              </a:spcBef>
              <a:spcAft>
                <a:spcPts val="0"/>
              </a:spcAft>
              <a:buClr>
                <a:srgbClr val="3F3151"/>
              </a:buClr>
              <a:buSzPts val="2100"/>
              <a:buFont typeface="Merriweather Sans"/>
              <a:buNone/>
            </a:pPr>
            <a:r>
              <a:t/>
            </a:r>
            <a:endParaRPr b="1" i="0" sz="15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In this exercise, you will need to complete the</a:t>
            </a:r>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implementation of </a:t>
            </a:r>
            <a:r>
              <a:rPr b="1" i="0" lang="en-US" sz="1500" u="none" cap="none" strike="noStrike">
                <a:solidFill>
                  <a:srgbClr val="073763"/>
                </a:solidFill>
                <a:latin typeface="Courier New"/>
                <a:ea typeface="Courier New"/>
                <a:cs typeface="Courier New"/>
                <a:sym typeface="Courier New"/>
              </a:rPr>
              <a:t>writeTunnelRules</a:t>
            </a:r>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in </a:t>
            </a:r>
            <a:r>
              <a:rPr b="1" i="0" lang="en-US" sz="1500" u="none" cap="none" strike="noStrike">
                <a:solidFill>
                  <a:srgbClr val="073763"/>
                </a:solidFill>
                <a:latin typeface="Courier New"/>
                <a:ea typeface="Courier New"/>
                <a:cs typeface="Courier New"/>
                <a:sym typeface="Courier New"/>
              </a:rPr>
              <a:t>mycontroller.py</a:t>
            </a:r>
            <a:endParaRPr/>
          </a:p>
          <a:p>
            <a:pPr indent="0" lvl="0" marL="0" marR="0" rtl="0" algn="l">
              <a:lnSpc>
                <a:spcPct val="100000"/>
              </a:lnSpc>
              <a:spcBef>
                <a:spcPts val="75"/>
              </a:spcBef>
              <a:spcAft>
                <a:spcPts val="0"/>
              </a:spcAft>
              <a:buClr>
                <a:srgbClr val="3F3151"/>
              </a:buClr>
              <a:buSzPts val="2100"/>
              <a:buFont typeface="Merriweather Sans"/>
              <a:buNone/>
            </a:pPr>
            <a:r>
              <a:t/>
            </a:r>
            <a:endParaRPr b="1" i="0" sz="1500" u="none" cap="none" strike="noStrike">
              <a:solidFill>
                <a:schemeClr val="dk1"/>
              </a:solidFill>
              <a:latin typeface="Arial"/>
              <a:ea typeface="Arial"/>
              <a:cs typeface="Arial"/>
              <a:sym typeface="Arial"/>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You will need two Terminal windows: one for</a:t>
            </a:r>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your dataplane network (Mininet) that you will</a:t>
            </a:r>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start using </a:t>
            </a:r>
            <a:r>
              <a:rPr b="1" i="0" lang="en-US" sz="1500" u="none" cap="none" strike="noStrike">
                <a:solidFill>
                  <a:srgbClr val="073763"/>
                </a:solidFill>
                <a:latin typeface="Courier New"/>
                <a:ea typeface="Courier New"/>
                <a:cs typeface="Courier New"/>
                <a:sym typeface="Courier New"/>
              </a:rPr>
              <a:t>make</a:t>
            </a:r>
            <a:r>
              <a:rPr b="1" i="0" lang="en-US" sz="1500" u="none" cap="none" strike="noStrike">
                <a:solidFill>
                  <a:schemeClr val="dk1"/>
                </a:solidFill>
                <a:latin typeface="Arial"/>
                <a:ea typeface="Arial"/>
                <a:cs typeface="Arial"/>
                <a:sym typeface="Arial"/>
              </a:rPr>
              <a:t>, and the other is for your</a:t>
            </a:r>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controller program.</a:t>
            </a:r>
            <a:endParaRPr/>
          </a:p>
          <a:p>
            <a:pPr indent="0" lvl="0" marL="0" marR="0" rtl="0" algn="l">
              <a:lnSpc>
                <a:spcPct val="100000"/>
              </a:lnSpc>
              <a:spcBef>
                <a:spcPts val="75"/>
              </a:spcBef>
              <a:spcAft>
                <a:spcPts val="0"/>
              </a:spcAft>
              <a:buClr>
                <a:srgbClr val="3F3151"/>
              </a:buClr>
              <a:buSzPts val="2100"/>
              <a:buFont typeface="Merriweather Sans"/>
              <a:buNone/>
            </a:pPr>
            <a:r>
              <a:t/>
            </a:r>
            <a:endParaRPr b="1" i="0" sz="1500" u="none" cap="none" strike="noStrike">
              <a:solidFill>
                <a:schemeClr val="dk1"/>
              </a:solidFill>
              <a:latin typeface="Arial"/>
              <a:ea typeface="Arial"/>
              <a:cs typeface="Arial"/>
              <a:sym typeface="Arial"/>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To find the source code:</a:t>
            </a:r>
            <a:endParaRPr/>
          </a:p>
          <a:p>
            <a:pPr indent="0" lvl="0" marL="0" marR="0" rtl="0" algn="l">
              <a:lnSpc>
                <a:spcPct val="100000"/>
              </a:lnSpc>
              <a:spcBef>
                <a:spcPts val="75"/>
              </a:spcBef>
              <a:spcAft>
                <a:spcPts val="0"/>
              </a:spcAft>
              <a:buClr>
                <a:schemeClr val="dk1"/>
              </a:buClr>
              <a:buSzPts val="1100"/>
              <a:buFont typeface="Arial"/>
              <a:buNone/>
            </a:pPr>
            <a:r>
              <a:rPr b="1" i="0" lang="en-US" sz="1500" u="sng" cap="none" strike="noStrike">
                <a:solidFill>
                  <a:schemeClr val="hlink"/>
                </a:solidFill>
                <a:latin typeface="Courier New"/>
                <a:ea typeface="Courier New"/>
                <a:cs typeface="Courier New"/>
                <a:sym typeface="Courier New"/>
                <a:hlinkClick r:id="rId3"/>
              </a:rPr>
              <a:t>https://github.com/p4lang/tutorials/</a:t>
            </a:r>
            <a:endParaRPr/>
          </a:p>
          <a:p>
            <a:pPr indent="0" lvl="0" marL="0" marR="0" rtl="0" algn="l">
              <a:lnSpc>
                <a:spcPct val="100000"/>
              </a:lnSpc>
              <a:spcBef>
                <a:spcPts val="75"/>
              </a:spcBef>
              <a:spcAft>
                <a:spcPts val="0"/>
              </a:spcAft>
              <a:buClr>
                <a:srgbClr val="3F3151"/>
              </a:buClr>
              <a:buSzPts val="2100"/>
              <a:buFont typeface="Merriweather Sans"/>
              <a:buNone/>
            </a:pPr>
            <a:r>
              <a:t/>
            </a:r>
            <a:endParaRPr b="1" i="0" sz="1500" u="none" cap="none" strike="noStrike">
              <a:solidFill>
                <a:schemeClr val="dk1"/>
              </a:solidFill>
              <a:latin typeface="Courier New"/>
              <a:ea typeface="Courier New"/>
              <a:cs typeface="Courier New"/>
              <a:sym typeface="Courier New"/>
            </a:endParaRPr>
          </a:p>
        </p:txBody>
      </p:sp>
      <p:sp>
        <p:nvSpPr>
          <p:cNvPr id="3471" name="Google Shape;3471;p21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pic>
        <p:nvPicPr>
          <p:cNvPr id="3472" name="Google Shape;3472;p217"/>
          <p:cNvPicPr preferRelativeResize="0"/>
          <p:nvPr/>
        </p:nvPicPr>
        <p:blipFill rotWithShape="1">
          <a:blip r:embed="rId4">
            <a:alphaModFix/>
          </a:blip>
          <a:srcRect b="0" l="0" r="0" t="0"/>
          <a:stretch/>
        </p:blipFill>
        <p:spPr>
          <a:xfrm>
            <a:off x="4779675" y="1590600"/>
            <a:ext cx="4059526" cy="305892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7" name="Shape 3477"/>
        <p:cNvGrpSpPr/>
        <p:nvPr/>
      </p:nvGrpSpPr>
      <p:grpSpPr>
        <a:xfrm>
          <a:off x="0" y="0"/>
          <a:ext cx="0" cy="0"/>
          <a:chOff x="0" y="0"/>
          <a:chExt cx="0" cy="0"/>
        </a:xfrm>
      </p:grpSpPr>
      <p:sp>
        <p:nvSpPr>
          <p:cNvPr id="3478" name="Google Shape;3478;p218"/>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lang="en-US"/>
              <a:t>P4Runtime in the wild</a:t>
            </a:r>
            <a:endParaRPr/>
          </a:p>
        </p:txBody>
      </p:sp>
      <p:sp>
        <p:nvSpPr>
          <p:cNvPr id="3479" name="Google Shape;3479;p21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4" name="Shape 3484"/>
        <p:cNvGrpSpPr/>
        <p:nvPr/>
      </p:nvGrpSpPr>
      <p:grpSpPr>
        <a:xfrm>
          <a:off x="0" y="0"/>
          <a:ext cx="0" cy="0"/>
          <a:chOff x="0" y="0"/>
          <a:chExt cx="0" cy="0"/>
        </a:xfrm>
      </p:grpSpPr>
      <p:sp>
        <p:nvSpPr>
          <p:cNvPr id="3485" name="Google Shape;3485;p219"/>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P4Runtime-enabled Open Source SDN Stack</a:t>
            </a:r>
            <a:endParaRPr/>
          </a:p>
        </p:txBody>
      </p:sp>
      <p:sp>
        <p:nvSpPr>
          <p:cNvPr id="3486" name="Google Shape;3486;p219"/>
          <p:cNvSpPr txBox="1"/>
          <p:nvPr>
            <p:ph idx="12" type="sldNum"/>
          </p:nvPr>
        </p:nvSpPr>
        <p:spPr>
          <a:xfrm>
            <a:off x="7924800" y="4843554"/>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pic>
        <p:nvPicPr>
          <p:cNvPr descr="endors" id="3487" name="Google Shape;3487;p219"/>
          <p:cNvPicPr preferRelativeResize="0"/>
          <p:nvPr/>
        </p:nvPicPr>
        <p:blipFill rotWithShape="1">
          <a:blip r:embed="rId3">
            <a:alphaModFix/>
          </a:blip>
          <a:srcRect b="0" l="0" r="0" t="0"/>
          <a:stretch/>
        </p:blipFill>
        <p:spPr>
          <a:xfrm>
            <a:off x="7621371" y="1222783"/>
            <a:ext cx="1260600" cy="749040"/>
          </a:xfrm>
          <a:prstGeom prst="rect">
            <a:avLst/>
          </a:prstGeom>
          <a:noFill/>
          <a:ln>
            <a:noFill/>
          </a:ln>
        </p:spPr>
      </p:pic>
      <p:sp>
        <p:nvSpPr>
          <p:cNvPr id="3488" name="Google Shape;3488;p219"/>
          <p:cNvSpPr/>
          <p:nvPr/>
        </p:nvSpPr>
        <p:spPr>
          <a:xfrm>
            <a:off x="2721224" y="3707159"/>
            <a:ext cx="1260600" cy="360300"/>
          </a:xfrm>
          <a:prstGeom prst="rect">
            <a:avLst/>
          </a:prstGeom>
          <a:gradFill>
            <a:gsLst>
              <a:gs pos="0">
                <a:srgbClr val="7C7C7C"/>
              </a:gs>
              <a:gs pos="50000">
                <a:srgbClr val="B4B4B4"/>
              </a:gs>
              <a:gs pos="100000">
                <a:srgbClr val="D8D8D8"/>
              </a:gs>
            </a:gsLst>
            <a:lin ang="16200038" scaled="0"/>
          </a:gradFill>
          <a:ln cap="flat" cmpd="sng" w="952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489" name="Google Shape;3489;p219"/>
          <p:cNvCxnSpPr>
            <a:stCxn id="3488" idx="2"/>
            <a:endCxn id="3490" idx="0"/>
          </p:cNvCxnSpPr>
          <p:nvPr/>
        </p:nvCxnSpPr>
        <p:spPr>
          <a:xfrm flipH="1">
            <a:off x="2227724" y="4067459"/>
            <a:ext cx="1123800" cy="505200"/>
          </a:xfrm>
          <a:prstGeom prst="straightConnector1">
            <a:avLst/>
          </a:prstGeom>
          <a:noFill/>
          <a:ln cap="flat" cmpd="sng" w="12700">
            <a:solidFill>
              <a:srgbClr val="A4A4A4"/>
            </a:solidFill>
            <a:prstDash val="solid"/>
            <a:round/>
            <a:headEnd len="sm" w="sm" type="none"/>
            <a:tailEnd len="sm" w="sm" type="none"/>
          </a:ln>
          <a:effectLst>
            <a:outerShdw blurRad="40000" rotWithShape="0" dir="5400000" dist="20000">
              <a:srgbClr val="000000">
                <a:alpha val="37650"/>
              </a:srgbClr>
            </a:outerShdw>
          </a:effectLst>
        </p:spPr>
      </p:cxnSp>
      <p:cxnSp>
        <p:nvCxnSpPr>
          <p:cNvPr id="3491" name="Google Shape;3491;p219"/>
          <p:cNvCxnSpPr>
            <a:stCxn id="3488" idx="2"/>
            <a:endCxn id="3492" idx="0"/>
          </p:cNvCxnSpPr>
          <p:nvPr/>
        </p:nvCxnSpPr>
        <p:spPr>
          <a:xfrm>
            <a:off x="3351524" y="4067459"/>
            <a:ext cx="1027800" cy="510300"/>
          </a:xfrm>
          <a:prstGeom prst="straightConnector1">
            <a:avLst/>
          </a:prstGeom>
          <a:noFill/>
          <a:ln cap="flat" cmpd="sng" w="12700">
            <a:solidFill>
              <a:srgbClr val="A4A4A4"/>
            </a:solidFill>
            <a:prstDash val="solid"/>
            <a:round/>
            <a:headEnd len="sm" w="sm" type="none"/>
            <a:tailEnd len="sm" w="sm" type="none"/>
          </a:ln>
          <a:effectLst>
            <a:outerShdw blurRad="40000" rotWithShape="0" dir="5400000" dist="20000">
              <a:srgbClr val="000000">
                <a:alpha val="37650"/>
              </a:srgbClr>
            </a:outerShdw>
          </a:effectLst>
        </p:spPr>
      </p:cxnSp>
      <p:cxnSp>
        <p:nvCxnSpPr>
          <p:cNvPr id="3493" name="Google Shape;3493;p219"/>
          <p:cNvCxnSpPr>
            <a:stCxn id="3488" idx="2"/>
            <a:endCxn id="3494" idx="0"/>
          </p:cNvCxnSpPr>
          <p:nvPr/>
        </p:nvCxnSpPr>
        <p:spPr>
          <a:xfrm>
            <a:off x="3351524" y="4067459"/>
            <a:ext cx="3380700" cy="510300"/>
          </a:xfrm>
          <a:prstGeom prst="straightConnector1">
            <a:avLst/>
          </a:prstGeom>
          <a:noFill/>
          <a:ln cap="flat" cmpd="sng" w="12700">
            <a:solidFill>
              <a:srgbClr val="A4A4A4"/>
            </a:solidFill>
            <a:prstDash val="solid"/>
            <a:round/>
            <a:headEnd len="sm" w="sm" type="none"/>
            <a:tailEnd len="sm" w="sm" type="none"/>
          </a:ln>
          <a:effectLst>
            <a:outerShdw blurRad="40000" rotWithShape="0" dir="5400000" dist="20000">
              <a:srgbClr val="000000">
                <a:alpha val="37650"/>
              </a:srgbClr>
            </a:outerShdw>
          </a:effectLst>
        </p:spPr>
      </p:cxnSp>
      <p:cxnSp>
        <p:nvCxnSpPr>
          <p:cNvPr id="3495" name="Google Shape;3495;p219"/>
          <p:cNvCxnSpPr>
            <a:stCxn id="3496" idx="2"/>
            <a:endCxn id="3490" idx="0"/>
          </p:cNvCxnSpPr>
          <p:nvPr/>
        </p:nvCxnSpPr>
        <p:spPr>
          <a:xfrm flipH="1">
            <a:off x="2227649" y="4069062"/>
            <a:ext cx="3335100" cy="503400"/>
          </a:xfrm>
          <a:prstGeom prst="straightConnector1">
            <a:avLst/>
          </a:prstGeom>
          <a:noFill/>
          <a:ln cap="flat" cmpd="sng" w="12700">
            <a:solidFill>
              <a:srgbClr val="A4A4A4"/>
            </a:solidFill>
            <a:prstDash val="solid"/>
            <a:round/>
            <a:headEnd len="sm" w="sm" type="none"/>
            <a:tailEnd len="sm" w="sm" type="none"/>
          </a:ln>
          <a:effectLst>
            <a:outerShdw blurRad="40000" rotWithShape="0" dir="5400000" dist="20000">
              <a:srgbClr val="000000">
                <a:alpha val="37650"/>
              </a:srgbClr>
            </a:outerShdw>
          </a:effectLst>
        </p:spPr>
      </p:cxnSp>
      <p:cxnSp>
        <p:nvCxnSpPr>
          <p:cNvPr id="3497" name="Google Shape;3497;p219"/>
          <p:cNvCxnSpPr>
            <a:stCxn id="3496" idx="2"/>
            <a:endCxn id="3492" idx="0"/>
          </p:cNvCxnSpPr>
          <p:nvPr/>
        </p:nvCxnSpPr>
        <p:spPr>
          <a:xfrm flipH="1">
            <a:off x="4379549" y="4069062"/>
            <a:ext cx="1183200" cy="508800"/>
          </a:xfrm>
          <a:prstGeom prst="straightConnector1">
            <a:avLst/>
          </a:prstGeom>
          <a:noFill/>
          <a:ln cap="flat" cmpd="sng" w="12700">
            <a:solidFill>
              <a:srgbClr val="A4A4A4"/>
            </a:solidFill>
            <a:prstDash val="solid"/>
            <a:round/>
            <a:headEnd len="sm" w="sm" type="none"/>
            <a:tailEnd len="sm" w="sm" type="none"/>
          </a:ln>
          <a:effectLst>
            <a:outerShdw blurRad="40000" rotWithShape="0" dir="5400000" dist="20000">
              <a:srgbClr val="000000">
                <a:alpha val="37650"/>
              </a:srgbClr>
            </a:outerShdw>
          </a:effectLst>
        </p:spPr>
      </p:cxnSp>
      <p:cxnSp>
        <p:nvCxnSpPr>
          <p:cNvPr id="3498" name="Google Shape;3498;p219"/>
          <p:cNvCxnSpPr>
            <a:stCxn id="3496" idx="2"/>
            <a:endCxn id="3494" idx="0"/>
          </p:cNvCxnSpPr>
          <p:nvPr/>
        </p:nvCxnSpPr>
        <p:spPr>
          <a:xfrm>
            <a:off x="5562749" y="4069062"/>
            <a:ext cx="1169400" cy="508800"/>
          </a:xfrm>
          <a:prstGeom prst="straightConnector1">
            <a:avLst/>
          </a:prstGeom>
          <a:noFill/>
          <a:ln cap="flat" cmpd="sng" w="12700">
            <a:solidFill>
              <a:srgbClr val="A4A4A4"/>
            </a:solidFill>
            <a:prstDash val="solid"/>
            <a:round/>
            <a:headEnd len="sm" w="sm" type="none"/>
            <a:tailEnd len="sm" w="sm" type="none"/>
          </a:ln>
          <a:effectLst>
            <a:outerShdw blurRad="40000" rotWithShape="0" dir="5400000" dist="20000">
              <a:srgbClr val="000000">
                <a:alpha val="37650"/>
              </a:srgbClr>
            </a:outerShdw>
          </a:effectLst>
        </p:spPr>
      </p:cxnSp>
      <p:sp>
        <p:nvSpPr>
          <p:cNvPr id="3496" name="Google Shape;3496;p219"/>
          <p:cNvSpPr/>
          <p:nvPr/>
        </p:nvSpPr>
        <p:spPr>
          <a:xfrm>
            <a:off x="4932449" y="3708762"/>
            <a:ext cx="1260600" cy="360300"/>
          </a:xfrm>
          <a:prstGeom prst="rect">
            <a:avLst/>
          </a:prstGeom>
          <a:gradFill>
            <a:gsLst>
              <a:gs pos="0">
                <a:srgbClr val="7C7C7C"/>
              </a:gs>
              <a:gs pos="50000">
                <a:srgbClr val="B4B4B4"/>
              </a:gs>
              <a:gs pos="100000">
                <a:srgbClr val="D8D8D8"/>
              </a:gs>
            </a:gsLst>
            <a:lin ang="16200038" scaled="0"/>
          </a:gradFill>
          <a:ln cap="flat" cmpd="sng" w="952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0" name="Google Shape;3490;p219"/>
          <p:cNvSpPr/>
          <p:nvPr/>
        </p:nvSpPr>
        <p:spPr>
          <a:xfrm>
            <a:off x="1597444" y="4572550"/>
            <a:ext cx="1260600" cy="360300"/>
          </a:xfrm>
          <a:prstGeom prst="rect">
            <a:avLst/>
          </a:prstGeom>
          <a:gradFill>
            <a:gsLst>
              <a:gs pos="0">
                <a:srgbClr val="7C7C7C"/>
              </a:gs>
              <a:gs pos="50000">
                <a:srgbClr val="B4B4B4"/>
              </a:gs>
              <a:gs pos="100000">
                <a:srgbClr val="D8D8D8"/>
              </a:gs>
            </a:gsLst>
            <a:lin ang="16200038" scaled="0"/>
          </a:gradFill>
          <a:ln cap="flat" cmpd="sng" w="952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2" name="Google Shape;3492;p219"/>
          <p:cNvSpPr/>
          <p:nvPr/>
        </p:nvSpPr>
        <p:spPr>
          <a:xfrm>
            <a:off x="3749163" y="4577718"/>
            <a:ext cx="1260600" cy="360300"/>
          </a:xfrm>
          <a:prstGeom prst="rect">
            <a:avLst/>
          </a:prstGeom>
          <a:gradFill>
            <a:gsLst>
              <a:gs pos="0">
                <a:srgbClr val="7C7C7C"/>
              </a:gs>
              <a:gs pos="50000">
                <a:srgbClr val="B4B4B4"/>
              </a:gs>
              <a:gs pos="100000">
                <a:srgbClr val="D8D8D8"/>
              </a:gs>
            </a:gsLst>
            <a:lin ang="16200038" scaled="0"/>
          </a:gradFill>
          <a:ln cap="flat" cmpd="sng" w="952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4" name="Google Shape;3494;p219"/>
          <p:cNvSpPr/>
          <p:nvPr/>
        </p:nvSpPr>
        <p:spPr>
          <a:xfrm>
            <a:off x="6101857" y="4577718"/>
            <a:ext cx="1260600" cy="360300"/>
          </a:xfrm>
          <a:prstGeom prst="rect">
            <a:avLst/>
          </a:prstGeom>
          <a:gradFill>
            <a:gsLst>
              <a:gs pos="0">
                <a:srgbClr val="7C7C7C"/>
              </a:gs>
              <a:gs pos="50000">
                <a:srgbClr val="B4B4B4"/>
              </a:gs>
              <a:gs pos="100000">
                <a:srgbClr val="D8D8D8"/>
              </a:gs>
            </a:gsLst>
            <a:lin ang="16200038" scaled="0"/>
          </a:gradFill>
          <a:ln cap="flat" cmpd="sng" w="952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99" name="Google Shape;3499;p219"/>
          <p:cNvGrpSpPr/>
          <p:nvPr/>
        </p:nvGrpSpPr>
        <p:grpSpPr>
          <a:xfrm>
            <a:off x="1824636" y="3688912"/>
            <a:ext cx="5305543" cy="1045620"/>
            <a:chOff x="3705833" y="3222703"/>
            <a:chExt cx="3230753" cy="816827"/>
          </a:xfrm>
        </p:grpSpPr>
        <p:sp>
          <p:nvSpPr>
            <p:cNvPr id="3500" name="Google Shape;3500;p219"/>
            <p:cNvSpPr/>
            <p:nvPr/>
          </p:nvSpPr>
          <p:spPr>
            <a:xfrm>
              <a:off x="4406827" y="3222703"/>
              <a:ext cx="483000" cy="130500"/>
            </a:xfrm>
            <a:prstGeom prst="roundRect">
              <a:avLst>
                <a:gd fmla="val 16667" name="adj"/>
              </a:avLst>
            </a:prstGeom>
            <a:solidFill>
              <a:srgbClr val="661919"/>
            </a:solidFill>
            <a:ln cap="flat" cmpd="sng" w="9525">
              <a:solidFill>
                <a:srgbClr val="992626"/>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Source Sans Pro"/>
                  <a:ea typeface="Source Sans Pro"/>
                  <a:cs typeface="Source Sans Pro"/>
                  <a:sym typeface="Source Sans Pro"/>
                </a:rPr>
                <a:t>Stratum</a:t>
              </a:r>
              <a:endParaRPr b="1" sz="1200">
                <a:solidFill>
                  <a:schemeClr val="lt1"/>
                </a:solidFill>
                <a:latin typeface="Source Sans Pro"/>
                <a:ea typeface="Source Sans Pro"/>
                <a:cs typeface="Source Sans Pro"/>
                <a:sym typeface="Source Sans Pro"/>
              </a:endParaRPr>
            </a:p>
          </p:txBody>
        </p:sp>
        <p:sp>
          <p:nvSpPr>
            <p:cNvPr id="3501" name="Google Shape;3501;p219"/>
            <p:cNvSpPr/>
            <p:nvPr/>
          </p:nvSpPr>
          <p:spPr>
            <a:xfrm>
              <a:off x="5740759" y="3224170"/>
              <a:ext cx="483000" cy="130500"/>
            </a:xfrm>
            <a:prstGeom prst="roundRect">
              <a:avLst>
                <a:gd fmla="val 16667" name="adj"/>
              </a:avLst>
            </a:prstGeom>
            <a:solidFill>
              <a:srgbClr val="661919"/>
            </a:solidFill>
            <a:ln cap="flat" cmpd="sng" w="9525">
              <a:solidFill>
                <a:srgbClr val="992626"/>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Source Sans Pro"/>
                  <a:ea typeface="Source Sans Pro"/>
                  <a:cs typeface="Source Sans Pro"/>
                  <a:sym typeface="Source Sans Pro"/>
                </a:rPr>
                <a:t>Stratum</a:t>
              </a:r>
              <a:endParaRPr b="1" sz="1200">
                <a:solidFill>
                  <a:schemeClr val="lt1"/>
                </a:solidFill>
                <a:latin typeface="Source Sans Pro"/>
                <a:ea typeface="Source Sans Pro"/>
                <a:cs typeface="Source Sans Pro"/>
                <a:sym typeface="Source Sans Pro"/>
              </a:endParaRPr>
            </a:p>
          </p:txBody>
        </p:sp>
        <p:sp>
          <p:nvSpPr>
            <p:cNvPr id="3502" name="Google Shape;3502;p219"/>
            <p:cNvSpPr/>
            <p:nvPr/>
          </p:nvSpPr>
          <p:spPr>
            <a:xfrm>
              <a:off x="3705833" y="3903396"/>
              <a:ext cx="483000" cy="130500"/>
            </a:xfrm>
            <a:prstGeom prst="roundRect">
              <a:avLst>
                <a:gd fmla="val 16667" name="adj"/>
              </a:avLst>
            </a:prstGeom>
            <a:solidFill>
              <a:srgbClr val="661919"/>
            </a:solidFill>
            <a:ln cap="flat" cmpd="sng" w="9525">
              <a:solidFill>
                <a:srgbClr val="992626"/>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Source Sans Pro"/>
                  <a:ea typeface="Source Sans Pro"/>
                  <a:cs typeface="Source Sans Pro"/>
                  <a:sym typeface="Source Sans Pro"/>
                </a:rPr>
                <a:t>Stratum</a:t>
              </a:r>
              <a:endParaRPr b="1" sz="1200">
                <a:solidFill>
                  <a:schemeClr val="lt1"/>
                </a:solidFill>
                <a:latin typeface="Source Sans Pro"/>
                <a:ea typeface="Source Sans Pro"/>
                <a:cs typeface="Source Sans Pro"/>
                <a:sym typeface="Source Sans Pro"/>
              </a:endParaRPr>
            </a:p>
          </p:txBody>
        </p:sp>
        <p:sp>
          <p:nvSpPr>
            <p:cNvPr id="3503" name="Google Shape;3503;p219"/>
            <p:cNvSpPr/>
            <p:nvPr/>
          </p:nvSpPr>
          <p:spPr>
            <a:xfrm>
              <a:off x="5026667" y="3903396"/>
              <a:ext cx="483000" cy="130500"/>
            </a:xfrm>
            <a:prstGeom prst="roundRect">
              <a:avLst>
                <a:gd fmla="val 16667" name="adj"/>
              </a:avLst>
            </a:prstGeom>
            <a:solidFill>
              <a:srgbClr val="661919"/>
            </a:solidFill>
            <a:ln cap="flat" cmpd="sng" w="9525">
              <a:solidFill>
                <a:srgbClr val="992626"/>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Source Sans Pro"/>
                  <a:ea typeface="Source Sans Pro"/>
                  <a:cs typeface="Source Sans Pro"/>
                  <a:sym typeface="Source Sans Pro"/>
                </a:rPr>
                <a:t>Stratum</a:t>
              </a:r>
              <a:endParaRPr b="1" sz="1200">
                <a:solidFill>
                  <a:schemeClr val="lt1"/>
                </a:solidFill>
                <a:latin typeface="Source Sans Pro"/>
                <a:ea typeface="Source Sans Pro"/>
                <a:cs typeface="Source Sans Pro"/>
                <a:sym typeface="Source Sans Pro"/>
              </a:endParaRPr>
            </a:p>
          </p:txBody>
        </p:sp>
        <p:sp>
          <p:nvSpPr>
            <p:cNvPr id="3504" name="Google Shape;3504;p219"/>
            <p:cNvSpPr/>
            <p:nvPr/>
          </p:nvSpPr>
          <p:spPr>
            <a:xfrm>
              <a:off x="6453586" y="3909030"/>
              <a:ext cx="483000" cy="130500"/>
            </a:xfrm>
            <a:prstGeom prst="roundRect">
              <a:avLst>
                <a:gd fmla="val 16667" name="adj"/>
              </a:avLst>
            </a:prstGeom>
            <a:solidFill>
              <a:srgbClr val="661919"/>
            </a:solidFill>
            <a:ln cap="flat" cmpd="sng" w="9525">
              <a:solidFill>
                <a:srgbClr val="992626"/>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Source Sans Pro"/>
                  <a:ea typeface="Source Sans Pro"/>
                  <a:cs typeface="Source Sans Pro"/>
                  <a:sym typeface="Source Sans Pro"/>
                </a:rPr>
                <a:t>Stratum</a:t>
              </a:r>
              <a:endParaRPr b="1" sz="1200">
                <a:solidFill>
                  <a:schemeClr val="lt1"/>
                </a:solidFill>
                <a:latin typeface="Source Sans Pro"/>
                <a:ea typeface="Source Sans Pro"/>
                <a:cs typeface="Source Sans Pro"/>
                <a:sym typeface="Source Sans Pro"/>
              </a:endParaRPr>
            </a:p>
          </p:txBody>
        </p:sp>
      </p:grpSp>
      <p:sp>
        <p:nvSpPr>
          <p:cNvPr id="3505" name="Google Shape;3505;p219"/>
          <p:cNvSpPr/>
          <p:nvPr/>
        </p:nvSpPr>
        <p:spPr>
          <a:xfrm>
            <a:off x="1908385" y="795707"/>
            <a:ext cx="1175700" cy="360300"/>
          </a:xfrm>
          <a:prstGeom prst="hexagon">
            <a:avLst>
              <a:gd fmla="val 25000" name="adj"/>
              <a:gd fmla="val 115470" name="vf"/>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Calibri"/>
                <a:ea typeface="Calibri"/>
                <a:cs typeface="Calibri"/>
                <a:sym typeface="Calibri"/>
              </a:rPr>
              <a:t>Inventory</a:t>
            </a:r>
            <a:endParaRPr sz="1200">
              <a:solidFill>
                <a:srgbClr val="000000"/>
              </a:solidFill>
              <a:latin typeface="Calibri"/>
              <a:ea typeface="Calibri"/>
              <a:cs typeface="Calibri"/>
              <a:sym typeface="Calibri"/>
            </a:endParaRPr>
          </a:p>
        </p:txBody>
      </p:sp>
      <p:sp>
        <p:nvSpPr>
          <p:cNvPr id="3506" name="Google Shape;3506;p219"/>
          <p:cNvSpPr/>
          <p:nvPr/>
        </p:nvSpPr>
        <p:spPr>
          <a:xfrm>
            <a:off x="2386275" y="1235648"/>
            <a:ext cx="219900" cy="360300"/>
          </a:xfrm>
          <a:prstGeom prst="upDownArrow">
            <a:avLst>
              <a:gd fmla="val 50000" name="adj1"/>
              <a:gd fmla="val 50000" name="adj2"/>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3507" name="Google Shape;3507;p219"/>
          <p:cNvSpPr/>
          <p:nvPr/>
        </p:nvSpPr>
        <p:spPr>
          <a:xfrm>
            <a:off x="3454511" y="789310"/>
            <a:ext cx="1904100" cy="360300"/>
          </a:xfrm>
          <a:prstGeom prst="hexagon">
            <a:avLst>
              <a:gd fmla="val 25000" name="adj"/>
              <a:gd fmla="val 115470" name="vf"/>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latin typeface="Calibri"/>
                <a:ea typeface="Calibri"/>
                <a:cs typeface="Calibri"/>
                <a:sym typeface="Calibri"/>
              </a:rPr>
              <a:t>Global Orchestrator</a:t>
            </a:r>
            <a:endParaRPr sz="1200">
              <a:solidFill>
                <a:srgbClr val="000000"/>
              </a:solidFill>
              <a:latin typeface="Calibri"/>
              <a:ea typeface="Calibri"/>
              <a:cs typeface="Calibri"/>
              <a:sym typeface="Calibri"/>
            </a:endParaRPr>
          </a:p>
        </p:txBody>
      </p:sp>
      <p:sp>
        <p:nvSpPr>
          <p:cNvPr id="3508" name="Google Shape;3508;p219"/>
          <p:cNvSpPr/>
          <p:nvPr/>
        </p:nvSpPr>
        <p:spPr>
          <a:xfrm>
            <a:off x="4296744" y="1235646"/>
            <a:ext cx="219900" cy="360300"/>
          </a:xfrm>
          <a:prstGeom prst="upDownArrow">
            <a:avLst>
              <a:gd fmla="val 50000" name="adj1"/>
              <a:gd fmla="val 50000" name="adj2"/>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3509" name="Google Shape;3509;p219"/>
          <p:cNvSpPr/>
          <p:nvPr/>
        </p:nvSpPr>
        <p:spPr>
          <a:xfrm>
            <a:off x="1620138" y="1907991"/>
            <a:ext cx="624300" cy="188400"/>
          </a:xfrm>
          <a:prstGeom prst="hexagon">
            <a:avLst>
              <a:gd fmla="val 25000" name="adj"/>
              <a:gd fmla="val 115470" name="vf"/>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0000"/>
                </a:solidFill>
                <a:latin typeface="Calibri"/>
                <a:ea typeface="Calibri"/>
                <a:cs typeface="Calibri"/>
                <a:sym typeface="Calibri"/>
              </a:rPr>
              <a:t>dhcp</a:t>
            </a:r>
            <a:endParaRPr/>
          </a:p>
        </p:txBody>
      </p:sp>
      <p:sp>
        <p:nvSpPr>
          <p:cNvPr id="3510" name="Google Shape;3510;p219"/>
          <p:cNvSpPr/>
          <p:nvPr/>
        </p:nvSpPr>
        <p:spPr>
          <a:xfrm>
            <a:off x="2132152" y="1907991"/>
            <a:ext cx="481200" cy="188400"/>
          </a:xfrm>
          <a:prstGeom prst="hexagon">
            <a:avLst>
              <a:gd fmla="val 25000" name="adj"/>
              <a:gd fmla="val 115470" name="vf"/>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
                <a:solidFill>
                  <a:srgbClr val="000000"/>
                </a:solidFill>
                <a:latin typeface="Calibri"/>
                <a:ea typeface="Calibri"/>
                <a:cs typeface="Calibri"/>
                <a:sym typeface="Calibri"/>
              </a:rPr>
              <a:t>SR</a:t>
            </a:r>
            <a:endParaRPr/>
          </a:p>
        </p:txBody>
      </p:sp>
      <p:sp>
        <p:nvSpPr>
          <p:cNvPr id="3511" name="Google Shape;3511;p219"/>
          <p:cNvSpPr/>
          <p:nvPr/>
        </p:nvSpPr>
        <p:spPr>
          <a:xfrm>
            <a:off x="1007238" y="1676726"/>
            <a:ext cx="6744600" cy="1215600"/>
          </a:xfrm>
          <a:prstGeom prst="roundRect">
            <a:avLst>
              <a:gd fmla="val 16667" name="adj"/>
            </a:avLst>
          </a:prstGeom>
          <a:solidFill>
            <a:srgbClr val="CFE2F3"/>
          </a:solidFill>
          <a:ln cap="flat" cmpd="sng" w="25400">
            <a:solidFill>
              <a:srgbClr val="005B9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latin typeface="Calibri"/>
                <a:ea typeface="Calibri"/>
                <a:cs typeface="Calibri"/>
                <a:sym typeface="Calibri"/>
              </a:rPr>
              <a:t>Control and Management Plane</a:t>
            </a:r>
            <a:endParaRPr b="1" sz="1600"/>
          </a:p>
        </p:txBody>
      </p:sp>
      <p:sp>
        <p:nvSpPr>
          <p:cNvPr id="3512" name="Google Shape;3512;p219"/>
          <p:cNvSpPr/>
          <p:nvPr/>
        </p:nvSpPr>
        <p:spPr>
          <a:xfrm>
            <a:off x="1199176" y="2084283"/>
            <a:ext cx="1468200" cy="659400"/>
          </a:xfrm>
          <a:prstGeom prst="roundRect">
            <a:avLst>
              <a:gd fmla="val 16667" name="adj"/>
            </a:avLst>
          </a:prstGeom>
          <a:solidFill>
            <a:schemeClr val="accent3"/>
          </a:solidFill>
          <a:ln cap="flat" cmpd="sng" w="25400">
            <a:solidFill>
              <a:srgbClr val="005B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solidFill>
                  <a:schemeClr val="lt1"/>
                </a:solidFill>
                <a:latin typeface="Source Sans Pro"/>
                <a:ea typeface="Source Sans Pro"/>
                <a:cs typeface="Source Sans Pro"/>
                <a:sym typeface="Source Sans Pro"/>
              </a:rPr>
              <a:t>SDN Control Services</a:t>
            </a:r>
            <a:endParaRPr>
              <a:latin typeface="Source Sans Pro"/>
              <a:ea typeface="Source Sans Pro"/>
              <a:cs typeface="Source Sans Pro"/>
              <a:sym typeface="Source Sans Pro"/>
            </a:endParaRPr>
          </a:p>
        </p:txBody>
      </p:sp>
      <p:sp>
        <p:nvSpPr>
          <p:cNvPr id="3513" name="Google Shape;3513;p219"/>
          <p:cNvSpPr/>
          <p:nvPr/>
        </p:nvSpPr>
        <p:spPr>
          <a:xfrm>
            <a:off x="1871800" y="2977277"/>
            <a:ext cx="270900" cy="475500"/>
          </a:xfrm>
          <a:prstGeom prst="upDownArrow">
            <a:avLst>
              <a:gd fmla="val 50000" name="adj1"/>
              <a:gd fmla="val 50000" name="adj2"/>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3514" name="Google Shape;3514;p219"/>
          <p:cNvSpPr txBox="1"/>
          <p:nvPr/>
        </p:nvSpPr>
        <p:spPr>
          <a:xfrm>
            <a:off x="693002" y="2992984"/>
            <a:ext cx="1183200" cy="299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a:solidFill>
                  <a:srgbClr val="000000"/>
                </a:solidFill>
                <a:latin typeface="Source Code Pro"/>
                <a:ea typeface="Source Code Pro"/>
                <a:cs typeface="Source Code Pro"/>
                <a:sym typeface="Source Code Pro"/>
              </a:rPr>
              <a:t>P4Runtime</a:t>
            </a:r>
            <a:endParaRPr b="1">
              <a:solidFill>
                <a:srgbClr val="000000"/>
              </a:solidFill>
              <a:latin typeface="Source Code Pro"/>
              <a:ea typeface="Source Code Pro"/>
              <a:cs typeface="Source Code Pro"/>
              <a:sym typeface="Source Code Pro"/>
            </a:endParaRPr>
          </a:p>
        </p:txBody>
      </p:sp>
      <p:grpSp>
        <p:nvGrpSpPr>
          <p:cNvPr id="3515" name="Google Shape;3515;p219"/>
          <p:cNvGrpSpPr/>
          <p:nvPr/>
        </p:nvGrpSpPr>
        <p:grpSpPr>
          <a:xfrm>
            <a:off x="1524243" y="3424479"/>
            <a:ext cx="5874478" cy="1120315"/>
            <a:chOff x="3507924" y="3046815"/>
            <a:chExt cx="3577200" cy="875178"/>
          </a:xfrm>
        </p:grpSpPr>
        <p:sp>
          <p:nvSpPr>
            <p:cNvPr id="3516" name="Google Shape;3516;p219"/>
            <p:cNvSpPr txBox="1"/>
            <p:nvPr/>
          </p:nvSpPr>
          <p:spPr>
            <a:xfrm>
              <a:off x="5953889" y="3050049"/>
              <a:ext cx="474900" cy="18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Source Sans Pro"/>
                  <a:ea typeface="Source Sans Pro"/>
                  <a:cs typeface="Source Sans Pro"/>
                  <a:sym typeface="Source Sans Pro"/>
                </a:rPr>
                <a:t>spine.p4</a:t>
              </a:r>
              <a:endParaRPr b="1" sz="1200">
                <a:solidFill>
                  <a:schemeClr val="dk1"/>
                </a:solidFill>
                <a:latin typeface="Source Sans Pro"/>
                <a:ea typeface="Source Sans Pro"/>
                <a:cs typeface="Source Sans Pro"/>
                <a:sym typeface="Source Sans Pro"/>
              </a:endParaRPr>
            </a:p>
          </p:txBody>
        </p:sp>
        <p:sp>
          <p:nvSpPr>
            <p:cNvPr id="3517" name="Google Shape;3517;p219"/>
            <p:cNvSpPr txBox="1"/>
            <p:nvPr/>
          </p:nvSpPr>
          <p:spPr>
            <a:xfrm>
              <a:off x="4600288" y="3046815"/>
              <a:ext cx="474900" cy="18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Source Sans Pro"/>
                  <a:ea typeface="Source Sans Pro"/>
                  <a:cs typeface="Source Sans Pro"/>
                  <a:sym typeface="Source Sans Pro"/>
                </a:rPr>
                <a:t>spine.p4</a:t>
              </a:r>
              <a:endParaRPr b="1" sz="1200">
                <a:solidFill>
                  <a:schemeClr val="dk1"/>
                </a:solidFill>
                <a:latin typeface="Source Sans Pro"/>
                <a:ea typeface="Source Sans Pro"/>
                <a:cs typeface="Source Sans Pro"/>
                <a:sym typeface="Source Sans Pro"/>
              </a:endParaRPr>
            </a:p>
          </p:txBody>
        </p:sp>
        <p:sp>
          <p:nvSpPr>
            <p:cNvPr id="3518" name="Google Shape;3518;p219"/>
            <p:cNvSpPr txBox="1"/>
            <p:nvPr/>
          </p:nvSpPr>
          <p:spPr>
            <a:xfrm>
              <a:off x="3507924" y="3737189"/>
              <a:ext cx="405900" cy="18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Source Sans Pro"/>
                  <a:ea typeface="Source Sans Pro"/>
                  <a:cs typeface="Source Sans Pro"/>
                  <a:sym typeface="Source Sans Pro"/>
                </a:rPr>
                <a:t>leaf.p4</a:t>
              </a:r>
              <a:endParaRPr b="1" sz="1200">
                <a:solidFill>
                  <a:schemeClr val="dk1"/>
                </a:solidFill>
                <a:latin typeface="Source Sans Pro"/>
                <a:ea typeface="Source Sans Pro"/>
                <a:cs typeface="Source Sans Pro"/>
                <a:sym typeface="Source Sans Pro"/>
              </a:endParaRPr>
            </a:p>
          </p:txBody>
        </p:sp>
        <p:sp>
          <p:nvSpPr>
            <p:cNvPr id="3519" name="Google Shape;3519;p219"/>
            <p:cNvSpPr txBox="1"/>
            <p:nvPr/>
          </p:nvSpPr>
          <p:spPr>
            <a:xfrm>
              <a:off x="4815522" y="3737189"/>
              <a:ext cx="405900" cy="18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Source Sans Pro"/>
                  <a:ea typeface="Source Sans Pro"/>
                  <a:cs typeface="Source Sans Pro"/>
                  <a:sym typeface="Source Sans Pro"/>
                </a:rPr>
                <a:t>leaf.p4</a:t>
              </a:r>
              <a:endParaRPr b="1" sz="1200">
                <a:solidFill>
                  <a:schemeClr val="dk1"/>
                </a:solidFill>
                <a:latin typeface="Source Sans Pro"/>
                <a:ea typeface="Source Sans Pro"/>
                <a:cs typeface="Source Sans Pro"/>
                <a:sym typeface="Source Sans Pro"/>
              </a:endParaRPr>
            </a:p>
          </p:txBody>
        </p:sp>
        <p:sp>
          <p:nvSpPr>
            <p:cNvPr id="3520" name="Google Shape;3520;p219"/>
            <p:cNvSpPr txBox="1"/>
            <p:nvPr/>
          </p:nvSpPr>
          <p:spPr>
            <a:xfrm>
              <a:off x="6679224" y="3737193"/>
              <a:ext cx="405900" cy="18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Source Sans Pro"/>
                  <a:ea typeface="Source Sans Pro"/>
                  <a:cs typeface="Source Sans Pro"/>
                  <a:sym typeface="Source Sans Pro"/>
                </a:rPr>
                <a:t>leaf.p4</a:t>
              </a:r>
              <a:endParaRPr b="1" sz="1200">
                <a:solidFill>
                  <a:schemeClr val="dk1"/>
                </a:solidFill>
                <a:latin typeface="Source Sans Pro"/>
                <a:ea typeface="Source Sans Pro"/>
                <a:cs typeface="Source Sans Pro"/>
                <a:sym typeface="Source Sans Pro"/>
              </a:endParaRPr>
            </a:p>
          </p:txBody>
        </p:sp>
      </p:grpSp>
      <p:sp>
        <p:nvSpPr>
          <p:cNvPr id="3521" name="Google Shape;3521;p219"/>
          <p:cNvSpPr/>
          <p:nvPr/>
        </p:nvSpPr>
        <p:spPr>
          <a:xfrm>
            <a:off x="2799774" y="2075356"/>
            <a:ext cx="1468200" cy="673500"/>
          </a:xfrm>
          <a:prstGeom prst="roundRect">
            <a:avLst>
              <a:gd fmla="val 16667" name="adj"/>
            </a:avLst>
          </a:prstGeom>
          <a:solidFill>
            <a:schemeClr val="accent3"/>
          </a:solidFill>
          <a:ln cap="flat" cmpd="sng" w="25400">
            <a:solidFill>
              <a:srgbClr val="005B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solidFill>
                  <a:schemeClr val="lt1"/>
                </a:solidFill>
                <a:latin typeface="Source Sans Pro"/>
                <a:ea typeface="Source Sans Pro"/>
                <a:cs typeface="Source Sans Pro"/>
                <a:sym typeface="Source Sans Pro"/>
              </a:rPr>
              <a:t>Configuration Services</a:t>
            </a:r>
            <a:endParaRPr>
              <a:latin typeface="Source Sans Pro"/>
              <a:ea typeface="Source Sans Pro"/>
              <a:cs typeface="Source Sans Pro"/>
              <a:sym typeface="Source Sans Pro"/>
            </a:endParaRPr>
          </a:p>
        </p:txBody>
      </p:sp>
      <p:sp>
        <p:nvSpPr>
          <p:cNvPr id="3522" name="Google Shape;3522;p219"/>
          <p:cNvSpPr/>
          <p:nvPr/>
        </p:nvSpPr>
        <p:spPr>
          <a:xfrm>
            <a:off x="6662975" y="2973645"/>
            <a:ext cx="270900" cy="475500"/>
          </a:xfrm>
          <a:prstGeom prst="upDownArrow">
            <a:avLst>
              <a:gd fmla="val 50000" name="adj1"/>
              <a:gd fmla="val 50000" name="adj2"/>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3523" name="Google Shape;3523;p219"/>
          <p:cNvSpPr txBox="1"/>
          <p:nvPr/>
        </p:nvSpPr>
        <p:spPr>
          <a:xfrm>
            <a:off x="7059754" y="3029642"/>
            <a:ext cx="1357800" cy="43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a:latin typeface="Source Code Pro"/>
                <a:ea typeface="Source Code Pro"/>
                <a:cs typeface="Source Code Pro"/>
                <a:sym typeface="Source Code Pro"/>
              </a:rPr>
              <a:t>gNOI</a:t>
            </a:r>
            <a:endParaRPr b="1">
              <a:latin typeface="Source Code Pro"/>
              <a:ea typeface="Source Code Pro"/>
              <a:cs typeface="Source Code Pro"/>
              <a:sym typeface="Source Code Pro"/>
            </a:endParaRPr>
          </a:p>
        </p:txBody>
      </p:sp>
      <p:sp>
        <p:nvSpPr>
          <p:cNvPr id="3524" name="Google Shape;3524;p219"/>
          <p:cNvSpPr/>
          <p:nvPr/>
        </p:nvSpPr>
        <p:spPr>
          <a:xfrm>
            <a:off x="4400371" y="2073895"/>
            <a:ext cx="1468200" cy="689700"/>
          </a:xfrm>
          <a:prstGeom prst="roundRect">
            <a:avLst>
              <a:gd fmla="val 16667" name="adj"/>
            </a:avLst>
          </a:prstGeom>
          <a:solidFill>
            <a:schemeClr val="accent3"/>
          </a:solidFill>
          <a:ln cap="flat" cmpd="sng" w="25400">
            <a:solidFill>
              <a:srgbClr val="005B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solidFill>
                  <a:schemeClr val="lt1"/>
                </a:solidFill>
                <a:latin typeface="Source Sans Pro"/>
                <a:ea typeface="Source Sans Pro"/>
                <a:cs typeface="Source Sans Pro"/>
                <a:sym typeface="Source Sans Pro"/>
              </a:rPr>
              <a:t>Monitoring &amp; Telemetry Services</a:t>
            </a:r>
            <a:endParaRPr>
              <a:solidFill>
                <a:schemeClr val="lt1"/>
              </a:solidFill>
              <a:latin typeface="Source Sans Pro"/>
              <a:ea typeface="Source Sans Pro"/>
              <a:cs typeface="Source Sans Pro"/>
              <a:sym typeface="Source Sans Pro"/>
            </a:endParaRPr>
          </a:p>
        </p:txBody>
      </p:sp>
      <p:sp>
        <p:nvSpPr>
          <p:cNvPr id="3525" name="Google Shape;3525;p219"/>
          <p:cNvSpPr/>
          <p:nvPr/>
        </p:nvSpPr>
        <p:spPr>
          <a:xfrm>
            <a:off x="5041671" y="2973102"/>
            <a:ext cx="270900" cy="475500"/>
          </a:xfrm>
          <a:prstGeom prst="upDownArrow">
            <a:avLst>
              <a:gd fmla="val 50000" name="adj1"/>
              <a:gd fmla="val 50000" name="adj2"/>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3526" name="Google Shape;3526;p219"/>
          <p:cNvSpPr txBox="1"/>
          <p:nvPr/>
        </p:nvSpPr>
        <p:spPr>
          <a:xfrm>
            <a:off x="3702893" y="2925802"/>
            <a:ext cx="1260600" cy="299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a:latin typeface="Source Code Pro"/>
                <a:ea typeface="Source Code Pro"/>
                <a:cs typeface="Source Code Pro"/>
                <a:sym typeface="Source Code Pro"/>
              </a:rPr>
              <a:t>OpenConfig</a:t>
            </a:r>
            <a:endParaRPr b="1">
              <a:latin typeface="Source Code Pro"/>
              <a:ea typeface="Source Code Pro"/>
              <a:cs typeface="Source Code Pro"/>
              <a:sym typeface="Source Code Pro"/>
            </a:endParaRPr>
          </a:p>
          <a:p>
            <a:pPr indent="0" lvl="0" marL="0" marR="0" rtl="0" algn="ctr">
              <a:spcBef>
                <a:spcPts val="0"/>
              </a:spcBef>
              <a:spcAft>
                <a:spcPts val="0"/>
              </a:spcAft>
              <a:buNone/>
            </a:pPr>
            <a:r>
              <a:rPr b="1" lang="en-US">
                <a:latin typeface="Source Code Pro"/>
                <a:ea typeface="Source Code Pro"/>
                <a:cs typeface="Source Code Pro"/>
                <a:sym typeface="Source Code Pro"/>
              </a:rPr>
              <a:t> &amp; gNMI</a:t>
            </a:r>
            <a:endParaRPr b="1">
              <a:solidFill>
                <a:srgbClr val="000000"/>
              </a:solidFill>
              <a:latin typeface="Source Code Pro"/>
              <a:ea typeface="Source Code Pro"/>
              <a:cs typeface="Source Code Pro"/>
              <a:sym typeface="Source Code Pro"/>
            </a:endParaRPr>
          </a:p>
        </p:txBody>
      </p:sp>
      <p:sp>
        <p:nvSpPr>
          <p:cNvPr id="3527" name="Google Shape;3527;p219"/>
          <p:cNvSpPr/>
          <p:nvPr/>
        </p:nvSpPr>
        <p:spPr>
          <a:xfrm>
            <a:off x="6043633" y="2084234"/>
            <a:ext cx="1468500" cy="689700"/>
          </a:xfrm>
          <a:prstGeom prst="roundRect">
            <a:avLst>
              <a:gd fmla="val 16667" name="adj"/>
            </a:avLst>
          </a:prstGeom>
          <a:solidFill>
            <a:schemeClr val="accent3"/>
          </a:solidFill>
          <a:ln cap="flat" cmpd="sng" w="25400">
            <a:solidFill>
              <a:srgbClr val="005B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solidFill>
                  <a:schemeClr val="lt1"/>
                </a:solidFill>
                <a:latin typeface="Source Sans Pro"/>
                <a:ea typeface="Source Sans Pro"/>
                <a:cs typeface="Source Sans Pro"/>
                <a:sym typeface="Source Sans Pro"/>
              </a:rPr>
              <a:t>Admin &amp; Orchestration Services</a:t>
            </a:r>
            <a:endParaRPr>
              <a:solidFill>
                <a:schemeClr val="lt1"/>
              </a:solidFill>
              <a:latin typeface="Source Sans Pro"/>
              <a:ea typeface="Source Sans Pro"/>
              <a:cs typeface="Source Sans Pro"/>
              <a:sym typeface="Source Sans Pro"/>
            </a:endParaRPr>
          </a:p>
        </p:txBody>
      </p:sp>
      <p:sp>
        <p:nvSpPr>
          <p:cNvPr id="3528" name="Google Shape;3528;p219"/>
          <p:cNvSpPr/>
          <p:nvPr/>
        </p:nvSpPr>
        <p:spPr>
          <a:xfrm>
            <a:off x="3392241" y="2973102"/>
            <a:ext cx="270900" cy="475500"/>
          </a:xfrm>
          <a:prstGeom prst="upDownArrow">
            <a:avLst>
              <a:gd fmla="val 50000" name="adj1"/>
              <a:gd fmla="val 50000" name="adj2"/>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pic>
        <p:nvPicPr>
          <p:cNvPr descr="endors" id="3529" name="Google Shape;3529;p219"/>
          <p:cNvPicPr preferRelativeResize="0"/>
          <p:nvPr/>
        </p:nvPicPr>
        <p:blipFill rotWithShape="1">
          <a:blip r:embed="rId4">
            <a:alphaModFix/>
          </a:blip>
          <a:srcRect b="0" l="0" r="0" t="0"/>
          <a:stretch/>
        </p:blipFill>
        <p:spPr>
          <a:xfrm>
            <a:off x="7764164" y="1908645"/>
            <a:ext cx="1523349" cy="905178"/>
          </a:xfrm>
          <a:prstGeom prst="rect">
            <a:avLst/>
          </a:prstGeom>
          <a:noFill/>
          <a:ln>
            <a:noFill/>
          </a:ln>
        </p:spPr>
      </p:pic>
      <p:pic>
        <p:nvPicPr>
          <p:cNvPr id="3530" name="Google Shape;3530;p219"/>
          <p:cNvPicPr preferRelativeResize="0"/>
          <p:nvPr/>
        </p:nvPicPr>
        <p:blipFill>
          <a:blip r:embed="rId5">
            <a:alphaModFix/>
          </a:blip>
          <a:stretch>
            <a:fillRect/>
          </a:stretch>
        </p:blipFill>
        <p:spPr>
          <a:xfrm>
            <a:off x="7143668" y="3661296"/>
            <a:ext cx="1798208" cy="572700"/>
          </a:xfrm>
          <a:prstGeom prst="rect">
            <a:avLst/>
          </a:prstGeom>
          <a:noFill/>
          <a:ln>
            <a:noFill/>
          </a:ln>
        </p:spPr>
      </p:pic>
      <p:pic>
        <p:nvPicPr>
          <p:cNvPr descr="endors" id="3531" name="Google Shape;3531;p219"/>
          <p:cNvPicPr preferRelativeResize="0"/>
          <p:nvPr/>
        </p:nvPicPr>
        <p:blipFill rotWithShape="1">
          <a:blip r:embed="rId6">
            <a:alphaModFix/>
          </a:blip>
          <a:srcRect b="0" l="0" r="0" t="0"/>
          <a:stretch/>
        </p:blipFill>
        <p:spPr>
          <a:xfrm>
            <a:off x="7778377" y="4251607"/>
            <a:ext cx="1357800" cy="806801"/>
          </a:xfrm>
          <a:prstGeom prst="rect">
            <a:avLst/>
          </a:prstGeom>
          <a:noFill/>
          <a:ln>
            <a:noFill/>
          </a:ln>
        </p:spPr>
      </p:pic>
      <p:sp>
        <p:nvSpPr>
          <p:cNvPr id="3532" name="Google Shape;3532;p219"/>
          <p:cNvSpPr/>
          <p:nvPr/>
        </p:nvSpPr>
        <p:spPr>
          <a:xfrm>
            <a:off x="5718385" y="795707"/>
            <a:ext cx="1175700" cy="360300"/>
          </a:xfrm>
          <a:prstGeom prst="hexagon">
            <a:avLst>
              <a:gd fmla="val 25000" name="adj"/>
              <a:gd fmla="val 115470" name="vf"/>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latin typeface="Calibri"/>
                <a:ea typeface="Calibri"/>
                <a:cs typeface="Calibri"/>
                <a:sym typeface="Calibri"/>
              </a:rPr>
              <a:t>OSS / BSS</a:t>
            </a:r>
            <a:endParaRPr sz="1200">
              <a:solidFill>
                <a:srgbClr val="000000"/>
              </a:solidFill>
              <a:latin typeface="Calibri"/>
              <a:ea typeface="Calibri"/>
              <a:cs typeface="Calibri"/>
              <a:sym typeface="Calibri"/>
            </a:endParaRPr>
          </a:p>
        </p:txBody>
      </p:sp>
      <p:sp>
        <p:nvSpPr>
          <p:cNvPr id="3533" name="Google Shape;3533;p219"/>
          <p:cNvSpPr/>
          <p:nvPr/>
        </p:nvSpPr>
        <p:spPr>
          <a:xfrm>
            <a:off x="6196275" y="1235648"/>
            <a:ext cx="219900" cy="360300"/>
          </a:xfrm>
          <a:prstGeom prst="upDownArrow">
            <a:avLst>
              <a:gd fmla="val 50000" name="adj1"/>
              <a:gd fmla="val 50000" name="adj2"/>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8" name="Shape 3538"/>
        <p:cNvGrpSpPr/>
        <p:nvPr/>
      </p:nvGrpSpPr>
      <p:grpSpPr>
        <a:xfrm>
          <a:off x="0" y="0"/>
          <a:ext cx="0" cy="0"/>
          <a:chOff x="0" y="0"/>
          <a:chExt cx="0" cy="0"/>
        </a:xfrm>
      </p:grpSpPr>
      <p:sp>
        <p:nvSpPr>
          <p:cNvPr id="3539" name="Google Shape;3539;p220"/>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Some Pointers</a:t>
            </a:r>
            <a:endParaRPr/>
          </a:p>
        </p:txBody>
      </p:sp>
      <p:sp>
        <p:nvSpPr>
          <p:cNvPr id="3540" name="Google Shape;3540;p220"/>
          <p:cNvSpPr txBox="1"/>
          <p:nvPr>
            <p:ph idx="1" type="body"/>
          </p:nvPr>
        </p:nvSpPr>
        <p:spPr>
          <a:xfrm>
            <a:off x="152400" y="742951"/>
            <a:ext cx="8686800" cy="4114800"/>
          </a:xfrm>
          <a:prstGeom prst="rect">
            <a:avLst/>
          </a:prstGeom>
        </p:spPr>
        <p:txBody>
          <a:bodyPr anchorCtr="0" anchor="t" bIns="91425" lIns="91425" spcFirstLastPara="1" rIns="91425" wrap="square" tIns="91425">
            <a:noAutofit/>
          </a:bodyPr>
          <a:lstStyle/>
          <a:p>
            <a:pPr indent="78741" lvl="0" marL="260348" rtl="0" algn="l">
              <a:lnSpc>
                <a:spcPct val="200000"/>
              </a:lnSpc>
              <a:spcBef>
                <a:spcPts val="75"/>
              </a:spcBef>
              <a:spcAft>
                <a:spcPts val="0"/>
              </a:spcAft>
              <a:buNone/>
            </a:pPr>
            <a:r>
              <a:rPr lang="en-US" u="sng">
                <a:solidFill>
                  <a:schemeClr val="hlink"/>
                </a:solidFill>
                <a:hlinkClick r:id="rId3"/>
              </a:rPr>
              <a:t>https://stratumproject.org/</a:t>
            </a:r>
            <a:r>
              <a:rPr lang="en-US"/>
              <a:t> </a:t>
            </a:r>
            <a:endParaRPr/>
          </a:p>
          <a:p>
            <a:pPr indent="78741" lvl="0" marL="260348" rtl="0" algn="l">
              <a:lnSpc>
                <a:spcPct val="200000"/>
              </a:lnSpc>
              <a:spcBef>
                <a:spcPts val="75"/>
              </a:spcBef>
              <a:spcAft>
                <a:spcPts val="0"/>
              </a:spcAft>
              <a:buNone/>
            </a:pPr>
            <a:r>
              <a:rPr lang="en-US" u="sng">
                <a:solidFill>
                  <a:schemeClr val="hlink"/>
                </a:solidFill>
                <a:hlinkClick r:id="rId4"/>
              </a:rPr>
              <a:t>https://onosproject.org/</a:t>
            </a:r>
            <a:endParaRPr/>
          </a:p>
          <a:p>
            <a:pPr indent="78741" lvl="0" marL="260348" rtl="0" algn="l">
              <a:lnSpc>
                <a:spcPct val="200000"/>
              </a:lnSpc>
              <a:spcBef>
                <a:spcPts val="75"/>
              </a:spcBef>
              <a:spcAft>
                <a:spcPts val="0"/>
              </a:spcAft>
              <a:buNone/>
            </a:pPr>
            <a:r>
              <a:rPr lang="en-US" u="sng">
                <a:solidFill>
                  <a:schemeClr val="hlink"/>
                </a:solidFill>
                <a:hlinkClick r:id="rId5"/>
              </a:rPr>
              <a:t>https://wiki.onosproject.org/display/ONOS/P4+brigade</a:t>
            </a:r>
            <a:endParaRPr/>
          </a:p>
          <a:p>
            <a:pPr indent="78741" lvl="0" marL="260348" rtl="0" algn="l">
              <a:spcBef>
                <a:spcPts val="75"/>
              </a:spcBef>
              <a:spcAft>
                <a:spcPts val="75"/>
              </a:spcAft>
              <a:buNone/>
            </a:pPr>
            <a:r>
              <a:t/>
            </a:r>
            <a:endParaRPr/>
          </a:p>
        </p:txBody>
      </p:sp>
      <p:sp>
        <p:nvSpPr>
          <p:cNvPr id="3541" name="Google Shape;3541;p220"/>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5" name="Shape 3545"/>
        <p:cNvGrpSpPr/>
        <p:nvPr/>
      </p:nvGrpSpPr>
      <p:grpSpPr>
        <a:xfrm>
          <a:off x="0" y="0"/>
          <a:ext cx="0" cy="0"/>
          <a:chOff x="0" y="0"/>
          <a:chExt cx="0" cy="0"/>
        </a:xfrm>
      </p:grpSpPr>
      <p:sp>
        <p:nvSpPr>
          <p:cNvPr id="3546" name="Google Shape;3546;p221"/>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Lab 3: Monitoring &amp; Debugging</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0" name="Shape 3550"/>
        <p:cNvGrpSpPr/>
        <p:nvPr/>
      </p:nvGrpSpPr>
      <p:grpSpPr>
        <a:xfrm>
          <a:off x="0" y="0"/>
          <a:ext cx="0" cy="0"/>
          <a:chOff x="0" y="0"/>
          <a:chExt cx="0" cy="0"/>
        </a:xfrm>
      </p:grpSpPr>
      <p:cxnSp>
        <p:nvCxnSpPr>
          <p:cNvPr id="3551" name="Google Shape;3551;p222"/>
          <p:cNvCxnSpPr/>
          <p:nvPr/>
        </p:nvCxnSpPr>
        <p:spPr>
          <a:xfrm flipH="1" rot="10800000">
            <a:off x="1891173" y="1951002"/>
            <a:ext cx="703500" cy="291900"/>
          </a:xfrm>
          <a:prstGeom prst="straightConnector1">
            <a:avLst/>
          </a:prstGeom>
          <a:noFill/>
          <a:ln cap="flat" cmpd="sng" w="9525">
            <a:solidFill>
              <a:srgbClr val="A5A5A5"/>
            </a:solidFill>
            <a:prstDash val="solid"/>
            <a:round/>
            <a:headEnd len="sm" w="sm" type="none"/>
            <a:tailEnd len="sm" w="sm" type="none"/>
          </a:ln>
        </p:spPr>
      </p:cxnSp>
      <p:sp>
        <p:nvSpPr>
          <p:cNvPr id="3552" name="Google Shape;3552;p222"/>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Monitoring &amp; Debugging</a:t>
            </a:r>
            <a:endParaRPr/>
          </a:p>
        </p:txBody>
      </p:sp>
      <p:cxnSp>
        <p:nvCxnSpPr>
          <p:cNvPr id="3553" name="Google Shape;3553;p222"/>
          <p:cNvCxnSpPr/>
          <p:nvPr/>
        </p:nvCxnSpPr>
        <p:spPr>
          <a:xfrm>
            <a:off x="3159339" y="1944967"/>
            <a:ext cx="2850643" cy="0"/>
          </a:xfrm>
          <a:prstGeom prst="straightConnector1">
            <a:avLst/>
          </a:prstGeom>
          <a:noFill/>
          <a:ln cap="flat" cmpd="sng" w="9525">
            <a:solidFill>
              <a:srgbClr val="A5A5A5"/>
            </a:solidFill>
            <a:prstDash val="solid"/>
            <a:round/>
            <a:headEnd len="sm" w="sm" type="none"/>
            <a:tailEnd len="sm" w="sm" type="none"/>
          </a:ln>
        </p:spPr>
      </p:cxnSp>
      <p:pic>
        <p:nvPicPr>
          <p:cNvPr id="3554" name="Google Shape;3554;p222"/>
          <p:cNvPicPr preferRelativeResize="0"/>
          <p:nvPr/>
        </p:nvPicPr>
        <p:blipFill rotWithShape="1">
          <a:blip r:embed="rId3">
            <a:alphaModFix/>
          </a:blip>
          <a:srcRect b="0" l="0" r="0" t="0"/>
          <a:stretch/>
        </p:blipFill>
        <p:spPr>
          <a:xfrm>
            <a:off x="2588545" y="1755178"/>
            <a:ext cx="570794" cy="377682"/>
          </a:xfrm>
          <a:prstGeom prst="rect">
            <a:avLst/>
          </a:prstGeom>
          <a:noFill/>
          <a:ln>
            <a:noFill/>
          </a:ln>
        </p:spPr>
      </p:pic>
      <p:pic>
        <p:nvPicPr>
          <p:cNvPr id="3555" name="Google Shape;3555;p222"/>
          <p:cNvPicPr preferRelativeResize="0"/>
          <p:nvPr/>
        </p:nvPicPr>
        <p:blipFill rotWithShape="1">
          <a:blip r:embed="rId3">
            <a:alphaModFix/>
          </a:blip>
          <a:srcRect b="0" l="0" r="0" t="0"/>
          <a:stretch/>
        </p:blipFill>
        <p:spPr>
          <a:xfrm>
            <a:off x="6009982" y="1755178"/>
            <a:ext cx="570794" cy="377682"/>
          </a:xfrm>
          <a:prstGeom prst="rect">
            <a:avLst/>
          </a:prstGeom>
          <a:noFill/>
          <a:ln>
            <a:noFill/>
          </a:ln>
        </p:spPr>
      </p:pic>
      <p:pic>
        <p:nvPicPr>
          <p:cNvPr id="3556" name="Google Shape;3556;p222"/>
          <p:cNvPicPr preferRelativeResize="0"/>
          <p:nvPr/>
        </p:nvPicPr>
        <p:blipFill rotWithShape="1">
          <a:blip r:embed="rId3">
            <a:alphaModFix/>
          </a:blip>
          <a:srcRect b="0" l="0" r="0" t="0"/>
          <a:stretch/>
        </p:blipFill>
        <p:spPr>
          <a:xfrm>
            <a:off x="4299264" y="3164436"/>
            <a:ext cx="570794" cy="377682"/>
          </a:xfrm>
          <a:prstGeom prst="rect">
            <a:avLst/>
          </a:prstGeom>
          <a:noFill/>
          <a:ln>
            <a:noFill/>
          </a:ln>
        </p:spPr>
      </p:pic>
      <p:cxnSp>
        <p:nvCxnSpPr>
          <p:cNvPr id="3557" name="Google Shape;3557;p222"/>
          <p:cNvCxnSpPr/>
          <p:nvPr/>
        </p:nvCxnSpPr>
        <p:spPr>
          <a:xfrm flipH="1" rot="10800000">
            <a:off x="4870057" y="2134756"/>
            <a:ext cx="1425321" cy="1219469"/>
          </a:xfrm>
          <a:prstGeom prst="straightConnector1">
            <a:avLst/>
          </a:prstGeom>
          <a:noFill/>
          <a:ln cap="flat" cmpd="sng" w="9525">
            <a:solidFill>
              <a:srgbClr val="A5A5A5"/>
            </a:solidFill>
            <a:prstDash val="solid"/>
            <a:round/>
            <a:headEnd len="sm" w="sm" type="none"/>
            <a:tailEnd len="sm" w="sm" type="none"/>
          </a:ln>
        </p:spPr>
      </p:cxnSp>
      <p:cxnSp>
        <p:nvCxnSpPr>
          <p:cNvPr id="3558" name="Google Shape;3558;p222"/>
          <p:cNvCxnSpPr/>
          <p:nvPr/>
        </p:nvCxnSpPr>
        <p:spPr>
          <a:xfrm>
            <a:off x="2873942" y="2134756"/>
            <a:ext cx="1425321" cy="1219469"/>
          </a:xfrm>
          <a:prstGeom prst="straightConnector1">
            <a:avLst/>
          </a:prstGeom>
          <a:noFill/>
          <a:ln cap="flat" cmpd="sng" w="9525">
            <a:solidFill>
              <a:srgbClr val="A5A5A5"/>
            </a:solidFill>
            <a:prstDash val="solid"/>
            <a:round/>
            <a:headEnd len="sm" w="sm" type="none"/>
            <a:tailEnd len="sm" w="sm" type="none"/>
          </a:ln>
        </p:spPr>
      </p:cxnSp>
      <p:grpSp>
        <p:nvGrpSpPr>
          <p:cNvPr id="3559" name="Google Shape;3559;p222"/>
          <p:cNvGrpSpPr/>
          <p:nvPr/>
        </p:nvGrpSpPr>
        <p:grpSpPr>
          <a:xfrm>
            <a:off x="1279193" y="1485036"/>
            <a:ext cx="620958" cy="223618"/>
            <a:chOff x="12523788" y="-511175"/>
            <a:chExt cx="13454062" cy="4845051"/>
          </a:xfrm>
        </p:grpSpPr>
        <p:sp>
          <p:nvSpPr>
            <p:cNvPr id="3560" name="Google Shape;3560;p222"/>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61" name="Google Shape;3561;p222"/>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62" name="Google Shape;3562;p222"/>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63" name="Google Shape;3563;p222"/>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64" name="Google Shape;3564;p222"/>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65" name="Google Shape;3565;p222"/>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66" name="Google Shape;3566;p222"/>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67" name="Google Shape;3567;p222"/>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3568" name="Google Shape;3568;p222"/>
          <p:cNvGrpSpPr/>
          <p:nvPr/>
        </p:nvGrpSpPr>
        <p:grpSpPr>
          <a:xfrm>
            <a:off x="4274181" y="3904210"/>
            <a:ext cx="620958" cy="223618"/>
            <a:chOff x="12523788" y="-511175"/>
            <a:chExt cx="13454062" cy="4845051"/>
          </a:xfrm>
        </p:grpSpPr>
        <p:sp>
          <p:nvSpPr>
            <p:cNvPr id="3569" name="Google Shape;3569;p222"/>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0" name="Google Shape;3570;p222"/>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1" name="Google Shape;3571;p222"/>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2" name="Google Shape;3572;p222"/>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3" name="Google Shape;3573;p222"/>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4" name="Google Shape;3574;p222"/>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5" name="Google Shape;3575;p222"/>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6" name="Google Shape;3576;p222"/>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3577" name="Google Shape;3577;p222"/>
          <p:cNvGrpSpPr/>
          <p:nvPr/>
        </p:nvGrpSpPr>
        <p:grpSpPr>
          <a:xfrm>
            <a:off x="7148485" y="1456571"/>
            <a:ext cx="620958" cy="223618"/>
            <a:chOff x="12523788" y="-511175"/>
            <a:chExt cx="13454062" cy="4845051"/>
          </a:xfrm>
        </p:grpSpPr>
        <p:sp>
          <p:nvSpPr>
            <p:cNvPr id="3578" name="Google Shape;3578;p222"/>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9" name="Google Shape;3579;p222"/>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80" name="Google Shape;3580;p222"/>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81" name="Google Shape;3581;p222"/>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82" name="Google Shape;3582;p222"/>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83" name="Google Shape;3583;p222"/>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84" name="Google Shape;3584;p222"/>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85" name="Google Shape;3585;p222"/>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cxnSp>
        <p:nvCxnSpPr>
          <p:cNvPr id="3586" name="Google Shape;3586;p222"/>
          <p:cNvCxnSpPr>
            <a:endCxn id="3558" idx="1"/>
          </p:cNvCxnSpPr>
          <p:nvPr/>
        </p:nvCxnSpPr>
        <p:spPr>
          <a:xfrm>
            <a:off x="1900151" y="1651577"/>
            <a:ext cx="688500" cy="293400"/>
          </a:xfrm>
          <a:prstGeom prst="straightConnector1">
            <a:avLst/>
          </a:prstGeom>
          <a:noFill/>
          <a:ln cap="flat" cmpd="sng" w="9525">
            <a:solidFill>
              <a:srgbClr val="A5A5A5"/>
            </a:solidFill>
            <a:prstDash val="solid"/>
            <a:round/>
            <a:headEnd len="sm" w="sm" type="none"/>
            <a:tailEnd len="sm" w="sm" type="none"/>
          </a:ln>
        </p:spPr>
      </p:cxnSp>
      <p:cxnSp>
        <p:nvCxnSpPr>
          <p:cNvPr id="3587" name="Google Shape;3587;p222"/>
          <p:cNvCxnSpPr/>
          <p:nvPr/>
        </p:nvCxnSpPr>
        <p:spPr>
          <a:xfrm flipH="1">
            <a:off x="6580776" y="1680189"/>
            <a:ext cx="567709" cy="264778"/>
          </a:xfrm>
          <a:prstGeom prst="straightConnector1">
            <a:avLst/>
          </a:prstGeom>
          <a:noFill/>
          <a:ln cap="flat" cmpd="sng" w="9525">
            <a:solidFill>
              <a:srgbClr val="A5A5A5"/>
            </a:solidFill>
            <a:prstDash val="solid"/>
            <a:round/>
            <a:headEnd len="sm" w="sm" type="none"/>
            <a:tailEnd len="sm" w="sm" type="none"/>
          </a:ln>
        </p:spPr>
      </p:cxnSp>
      <p:cxnSp>
        <p:nvCxnSpPr>
          <p:cNvPr id="3588" name="Google Shape;3588;p222"/>
          <p:cNvCxnSpPr>
            <a:stCxn id="3586" idx="2"/>
          </p:cNvCxnSpPr>
          <p:nvPr/>
        </p:nvCxnSpPr>
        <p:spPr>
          <a:xfrm>
            <a:off x="4584661" y="3544014"/>
            <a:ext cx="0" cy="360300"/>
          </a:xfrm>
          <a:prstGeom prst="straightConnector1">
            <a:avLst/>
          </a:prstGeom>
          <a:noFill/>
          <a:ln cap="flat" cmpd="sng" w="9525">
            <a:solidFill>
              <a:srgbClr val="A5A5A5"/>
            </a:solidFill>
            <a:prstDash val="solid"/>
            <a:round/>
            <a:headEnd len="sm" w="sm" type="none"/>
            <a:tailEnd len="sm" w="sm" type="none"/>
          </a:ln>
        </p:spPr>
      </p:cxnSp>
      <p:sp>
        <p:nvSpPr>
          <p:cNvPr id="3589" name="Google Shape;3589;p222"/>
          <p:cNvSpPr txBox="1"/>
          <p:nvPr/>
        </p:nvSpPr>
        <p:spPr>
          <a:xfrm>
            <a:off x="2531727" y="2058275"/>
            <a:ext cx="464400" cy="32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s1</a:t>
            </a:r>
            <a:endParaRPr/>
          </a:p>
        </p:txBody>
      </p:sp>
      <p:sp>
        <p:nvSpPr>
          <p:cNvPr id="3590" name="Google Shape;3590;p222"/>
          <p:cNvSpPr txBox="1"/>
          <p:nvPr/>
        </p:nvSpPr>
        <p:spPr>
          <a:xfrm>
            <a:off x="239193" y="1279557"/>
            <a:ext cx="947626" cy="56504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h1</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(10.0.1.1)</a:t>
            </a:r>
            <a:endParaRPr/>
          </a:p>
        </p:txBody>
      </p:sp>
      <p:sp>
        <p:nvSpPr>
          <p:cNvPr id="3591" name="Google Shape;3591;p222"/>
          <p:cNvSpPr txBox="1"/>
          <p:nvPr/>
        </p:nvSpPr>
        <p:spPr>
          <a:xfrm>
            <a:off x="4695828" y="3410925"/>
            <a:ext cx="518700" cy="32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s3</a:t>
            </a:r>
            <a:endParaRPr/>
          </a:p>
        </p:txBody>
      </p:sp>
      <p:sp>
        <p:nvSpPr>
          <p:cNvPr id="3592" name="Google Shape;3592;p222"/>
          <p:cNvSpPr txBox="1"/>
          <p:nvPr/>
        </p:nvSpPr>
        <p:spPr>
          <a:xfrm>
            <a:off x="6359044" y="2077750"/>
            <a:ext cx="464400" cy="32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s2</a:t>
            </a:r>
            <a:endParaRPr/>
          </a:p>
        </p:txBody>
      </p:sp>
      <p:sp>
        <p:nvSpPr>
          <p:cNvPr id="3593" name="Google Shape;3593;p222"/>
          <p:cNvSpPr txBox="1"/>
          <p:nvPr/>
        </p:nvSpPr>
        <p:spPr>
          <a:xfrm>
            <a:off x="4110812" y="4130495"/>
            <a:ext cx="947626" cy="56504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h3</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(10.0.3.3)</a:t>
            </a:r>
            <a:endParaRPr/>
          </a:p>
        </p:txBody>
      </p:sp>
      <p:sp>
        <p:nvSpPr>
          <p:cNvPr id="3594" name="Google Shape;3594;p222"/>
          <p:cNvSpPr txBox="1"/>
          <p:nvPr/>
        </p:nvSpPr>
        <p:spPr>
          <a:xfrm>
            <a:off x="7807012" y="1247534"/>
            <a:ext cx="947626" cy="56504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h2</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(10.0.2.2)</a:t>
            </a:r>
            <a:endParaRPr/>
          </a:p>
        </p:txBody>
      </p:sp>
      <p:sp>
        <p:nvSpPr>
          <p:cNvPr id="3595" name="Google Shape;3595;p222"/>
          <p:cNvSpPr/>
          <p:nvPr/>
        </p:nvSpPr>
        <p:spPr>
          <a:xfrm>
            <a:off x="1942744" y="1589698"/>
            <a:ext cx="5186343" cy="302217"/>
          </a:xfrm>
          <a:custGeom>
            <a:rect b="b" l="l" r="r" t="t"/>
            <a:pathLst>
              <a:path extrusionOk="0" h="120000" w="120000">
                <a:moveTo>
                  <a:pt x="0" y="0"/>
                </a:moveTo>
                <a:cubicBezTo>
                  <a:pt x="5639" y="40321"/>
                  <a:pt x="11278" y="80643"/>
                  <a:pt x="21428" y="100643"/>
                </a:cubicBezTo>
                <a:cubicBezTo>
                  <a:pt x="31578" y="120642"/>
                  <a:pt x="60902" y="119997"/>
                  <a:pt x="60902" y="119997"/>
                </a:cubicBezTo>
                <a:lnTo>
                  <a:pt x="100827" y="112255"/>
                </a:lnTo>
                <a:cubicBezTo>
                  <a:pt x="110676" y="93546"/>
                  <a:pt x="120000" y="7741"/>
                  <a:pt x="120000" y="7741"/>
                </a:cubicBezTo>
              </a:path>
            </a:pathLst>
          </a:custGeom>
          <a:noFill/>
          <a:ln cap="flat" cmpd="sng" w="2857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596" name="Google Shape;3596;p222"/>
          <p:cNvGrpSpPr/>
          <p:nvPr/>
        </p:nvGrpSpPr>
        <p:grpSpPr>
          <a:xfrm>
            <a:off x="1282810" y="2101118"/>
            <a:ext cx="620958" cy="223618"/>
            <a:chOff x="12523788" y="-511175"/>
            <a:chExt cx="13454062" cy="4845051"/>
          </a:xfrm>
        </p:grpSpPr>
        <p:sp>
          <p:nvSpPr>
            <p:cNvPr id="3597" name="Google Shape;3597;p222"/>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98" name="Google Shape;3598;p222"/>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99" name="Google Shape;3599;p222"/>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00" name="Google Shape;3600;p222"/>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01" name="Google Shape;3601;p222"/>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02" name="Google Shape;3602;p222"/>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03" name="Google Shape;3603;p222"/>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04" name="Google Shape;3604;p222"/>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3605" name="Google Shape;3605;p222"/>
          <p:cNvSpPr txBox="1"/>
          <p:nvPr/>
        </p:nvSpPr>
        <p:spPr>
          <a:xfrm>
            <a:off x="200021" y="1893911"/>
            <a:ext cx="1049928" cy="56504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h11</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(10.0.1.11)</a:t>
            </a:r>
            <a:endParaRPr/>
          </a:p>
        </p:txBody>
      </p:sp>
      <p:grpSp>
        <p:nvGrpSpPr>
          <p:cNvPr id="3606" name="Google Shape;3606;p222"/>
          <p:cNvGrpSpPr/>
          <p:nvPr/>
        </p:nvGrpSpPr>
        <p:grpSpPr>
          <a:xfrm>
            <a:off x="7181896" y="2069382"/>
            <a:ext cx="620958" cy="223618"/>
            <a:chOff x="12523788" y="-511175"/>
            <a:chExt cx="13454062" cy="4845051"/>
          </a:xfrm>
        </p:grpSpPr>
        <p:sp>
          <p:nvSpPr>
            <p:cNvPr id="3607" name="Google Shape;3607;p222"/>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08" name="Google Shape;3608;p222"/>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09" name="Google Shape;3609;p222"/>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10" name="Google Shape;3610;p222"/>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11" name="Google Shape;3611;p222"/>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12" name="Google Shape;3612;p222"/>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13" name="Google Shape;3613;p222"/>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14" name="Google Shape;3614;p222"/>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3615" name="Google Shape;3615;p222"/>
          <p:cNvSpPr txBox="1"/>
          <p:nvPr/>
        </p:nvSpPr>
        <p:spPr>
          <a:xfrm>
            <a:off x="7789272" y="1860345"/>
            <a:ext cx="1049928" cy="56504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h22</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(10.0.2.22)</a:t>
            </a:r>
            <a:endParaRPr/>
          </a:p>
        </p:txBody>
      </p:sp>
      <p:cxnSp>
        <p:nvCxnSpPr>
          <p:cNvPr id="3616" name="Google Shape;3616;p222"/>
          <p:cNvCxnSpPr>
            <a:stCxn id="3560" idx="1"/>
            <a:endCxn id="3557" idx="3"/>
          </p:cNvCxnSpPr>
          <p:nvPr/>
        </p:nvCxnSpPr>
        <p:spPr>
          <a:xfrm rot="10800000">
            <a:off x="6580696" y="1945112"/>
            <a:ext cx="601200" cy="181200"/>
          </a:xfrm>
          <a:prstGeom prst="straightConnector1">
            <a:avLst/>
          </a:prstGeom>
          <a:noFill/>
          <a:ln cap="flat" cmpd="sng" w="9525">
            <a:solidFill>
              <a:srgbClr val="A5A5A5"/>
            </a:solidFill>
            <a:prstDash val="solid"/>
            <a:round/>
            <a:headEnd len="sm" w="sm" type="none"/>
            <a:tailEnd len="sm" w="sm" type="none"/>
          </a:ln>
        </p:spPr>
      </p:cxnSp>
      <p:sp>
        <p:nvSpPr>
          <p:cNvPr id="3617" name="Google Shape;3617;p222"/>
          <p:cNvSpPr/>
          <p:nvPr/>
        </p:nvSpPr>
        <p:spPr>
          <a:xfrm>
            <a:off x="1892646" y="1999937"/>
            <a:ext cx="5251500" cy="200100"/>
          </a:xfrm>
          <a:custGeom>
            <a:rect b="b" l="l" r="r" t="t"/>
            <a:pathLst>
              <a:path extrusionOk="0" h="120000" w="120000">
                <a:moveTo>
                  <a:pt x="0" y="120000"/>
                </a:moveTo>
                <a:cubicBezTo>
                  <a:pt x="5940" y="78948"/>
                  <a:pt x="11881" y="37898"/>
                  <a:pt x="21818" y="20146"/>
                </a:cubicBezTo>
                <a:cubicBezTo>
                  <a:pt x="31754" y="2394"/>
                  <a:pt x="59619" y="13489"/>
                  <a:pt x="59619" y="13489"/>
                </a:cubicBezTo>
                <a:cubicBezTo>
                  <a:pt x="72388" y="11270"/>
                  <a:pt x="88372" y="-10919"/>
                  <a:pt x="98435" y="6832"/>
                </a:cubicBezTo>
                <a:cubicBezTo>
                  <a:pt x="108498" y="24584"/>
                  <a:pt x="120000" y="120000"/>
                  <a:pt x="120000" y="120000"/>
                </a:cubicBezTo>
              </a:path>
            </a:pathLst>
          </a:cu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18" name="Google Shape;3618;p222"/>
          <p:cNvSpPr/>
          <p:nvPr/>
        </p:nvSpPr>
        <p:spPr>
          <a:xfrm>
            <a:off x="2995989" y="1052373"/>
            <a:ext cx="1191071" cy="575889"/>
          </a:xfrm>
          <a:prstGeom prst="wedgeRoundRectCallout">
            <a:avLst>
              <a:gd fmla="val -52083" name="adj1"/>
              <a:gd fmla="val 79525" name="adj2"/>
              <a:gd fmla="val 16667" name="adj3"/>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Fine …</a:t>
            </a:r>
            <a:endParaRPr/>
          </a:p>
        </p:txBody>
      </p:sp>
      <p:sp>
        <p:nvSpPr>
          <p:cNvPr id="3619" name="Google Shape;3619;p222"/>
          <p:cNvSpPr/>
          <p:nvPr/>
        </p:nvSpPr>
        <p:spPr>
          <a:xfrm>
            <a:off x="2996125" y="1015581"/>
            <a:ext cx="1401000" cy="576000"/>
          </a:xfrm>
          <a:prstGeom prst="wedgeRoundRectCallout">
            <a:avLst>
              <a:gd fmla="val -52083" name="adj1"/>
              <a:gd fmla="val 79525" name="adj2"/>
              <a:gd fmla="val 16667" name="adj3"/>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350"/>
              <a:buFont typeface="Arial"/>
              <a:buNone/>
            </a:pPr>
            <a:r>
              <a:rPr b="1" i="0" lang="en-US" sz="1400" u="none" cap="none" strike="noStrike">
                <a:solidFill>
                  <a:srgbClr val="FF0000"/>
                </a:solidFill>
                <a:latin typeface="Arial"/>
                <a:ea typeface="Arial"/>
                <a:cs typeface="Arial"/>
                <a:sym typeface="Arial"/>
              </a:rPr>
              <a:t>Congestion!</a:t>
            </a:r>
            <a:endParaRPr/>
          </a:p>
        </p:txBody>
      </p:sp>
      <p:grpSp>
        <p:nvGrpSpPr>
          <p:cNvPr id="3620" name="Google Shape;3620;p222"/>
          <p:cNvGrpSpPr/>
          <p:nvPr/>
        </p:nvGrpSpPr>
        <p:grpSpPr>
          <a:xfrm>
            <a:off x="156004" y="2690650"/>
            <a:ext cx="1930342" cy="1213525"/>
            <a:chOff x="153450" y="2690650"/>
            <a:chExt cx="1757893" cy="1213525"/>
          </a:xfrm>
        </p:grpSpPr>
        <p:sp>
          <p:nvSpPr>
            <p:cNvPr id="3621" name="Google Shape;3621;p222"/>
            <p:cNvSpPr/>
            <p:nvPr/>
          </p:nvSpPr>
          <p:spPr>
            <a:xfrm rot="10800000">
              <a:off x="153450" y="2695175"/>
              <a:ext cx="1604400" cy="1209000"/>
            </a:xfrm>
            <a:prstGeom prst="wedgeRoundRectCallout">
              <a:avLst>
                <a:gd fmla="val -41740" name="adj1"/>
                <a:gd fmla="val 77187" name="adj2"/>
                <a:gd fmla="val 16667" name="adj3"/>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350"/>
                <a:buFont typeface="Arial"/>
                <a:buNone/>
              </a:pPr>
              <a:r>
                <a:t/>
              </a:r>
              <a:endParaRPr b="0" i="0" sz="1400" u="none" cap="none" strike="noStrike">
                <a:solidFill>
                  <a:srgbClr val="000000"/>
                </a:solidFill>
                <a:latin typeface="Arial"/>
                <a:ea typeface="Arial"/>
                <a:cs typeface="Arial"/>
                <a:sym typeface="Arial"/>
              </a:endParaRPr>
            </a:p>
          </p:txBody>
        </p:sp>
        <p:sp>
          <p:nvSpPr>
            <p:cNvPr id="3622" name="Google Shape;3622;p222"/>
            <p:cNvSpPr txBox="1"/>
            <p:nvPr/>
          </p:nvSpPr>
          <p:spPr>
            <a:xfrm>
              <a:off x="196843" y="2690650"/>
              <a:ext cx="1714500" cy="105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Hosts can infer congestion:</a:t>
              </a:r>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RTT</a:t>
              </a:r>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Packet drops</a:t>
              </a:r>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Dup Acks</a:t>
              </a:r>
              <a:endParaRPr/>
            </a:p>
          </p:txBody>
        </p:sp>
      </p:grpSp>
      <p:grpSp>
        <p:nvGrpSpPr>
          <p:cNvPr id="3623" name="Google Shape;3623;p222"/>
          <p:cNvGrpSpPr/>
          <p:nvPr/>
        </p:nvGrpSpPr>
        <p:grpSpPr>
          <a:xfrm>
            <a:off x="2346350" y="2874475"/>
            <a:ext cx="1413725" cy="684600"/>
            <a:chOff x="2346350" y="2874475"/>
            <a:chExt cx="1413725" cy="684600"/>
          </a:xfrm>
        </p:grpSpPr>
        <p:sp>
          <p:nvSpPr>
            <p:cNvPr id="3624" name="Google Shape;3624;p222"/>
            <p:cNvSpPr/>
            <p:nvPr/>
          </p:nvSpPr>
          <p:spPr>
            <a:xfrm rot="10800000">
              <a:off x="2368975" y="2874475"/>
              <a:ext cx="1391100" cy="684600"/>
            </a:xfrm>
            <a:prstGeom prst="wedgeRoundRectCallout">
              <a:avLst>
                <a:gd fmla="val 27349" name="adj1"/>
                <a:gd fmla="val 117536" name="adj2"/>
                <a:gd fmla="val 16667" name="adj3"/>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350"/>
                <a:buFont typeface="Arial"/>
                <a:buNone/>
              </a:pPr>
              <a:r>
                <a:t/>
              </a:r>
              <a:endParaRPr b="0" i="0" sz="1400" u="none" cap="none" strike="noStrike">
                <a:solidFill>
                  <a:srgbClr val="000000"/>
                </a:solidFill>
                <a:latin typeface="Arial"/>
                <a:ea typeface="Arial"/>
                <a:cs typeface="Arial"/>
                <a:sym typeface="Arial"/>
              </a:endParaRPr>
            </a:p>
          </p:txBody>
        </p:sp>
        <p:sp>
          <p:nvSpPr>
            <p:cNvPr id="3625" name="Google Shape;3625;p222"/>
            <p:cNvSpPr txBox="1"/>
            <p:nvPr/>
          </p:nvSpPr>
          <p:spPr>
            <a:xfrm>
              <a:off x="2346350" y="2952700"/>
              <a:ext cx="1391100" cy="47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Switches can </a:t>
              </a:r>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help!</a:t>
              </a:r>
              <a:endParaRPr/>
            </a:p>
          </p:txBody>
        </p:sp>
      </p:grpSp>
      <p:sp>
        <p:nvSpPr>
          <p:cNvPr id="3626" name="Google Shape;3626;p22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36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31" name="Shape 3631"/>
        <p:cNvGrpSpPr/>
        <p:nvPr/>
      </p:nvGrpSpPr>
      <p:grpSpPr>
        <a:xfrm>
          <a:off x="0" y="0"/>
          <a:ext cx="0" cy="0"/>
          <a:chOff x="0" y="0"/>
          <a:chExt cx="0" cy="0"/>
        </a:xfrm>
      </p:grpSpPr>
      <p:sp>
        <p:nvSpPr>
          <p:cNvPr id="3632" name="Google Shape;3632;p22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Monitoring &amp; Debugging</a:t>
            </a:r>
            <a:endParaRPr/>
          </a:p>
        </p:txBody>
      </p:sp>
      <p:pic>
        <p:nvPicPr>
          <p:cNvPr id="3633" name="Google Shape;3633;p223"/>
          <p:cNvPicPr preferRelativeResize="0"/>
          <p:nvPr/>
        </p:nvPicPr>
        <p:blipFill rotWithShape="1">
          <a:blip r:embed="rId3">
            <a:alphaModFix amt="48000"/>
          </a:blip>
          <a:srcRect b="0" l="0" r="0" t="0"/>
          <a:stretch/>
        </p:blipFill>
        <p:spPr>
          <a:xfrm>
            <a:off x="1453448" y="838795"/>
            <a:ext cx="5945891" cy="3934275"/>
          </a:xfrm>
          <a:prstGeom prst="rect">
            <a:avLst/>
          </a:prstGeom>
          <a:noFill/>
          <a:ln>
            <a:noFill/>
          </a:ln>
        </p:spPr>
      </p:pic>
      <p:sp>
        <p:nvSpPr>
          <p:cNvPr id="3634" name="Google Shape;3634;p223"/>
          <p:cNvSpPr txBox="1"/>
          <p:nvPr/>
        </p:nvSpPr>
        <p:spPr>
          <a:xfrm>
            <a:off x="4020200" y="3903500"/>
            <a:ext cx="1241400" cy="79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rgbClr val="000000"/>
                </a:solidFill>
                <a:latin typeface="Arial"/>
                <a:ea typeface="Arial"/>
                <a:cs typeface="Arial"/>
                <a:sym typeface="Arial"/>
              </a:rPr>
              <a:t>s1</a:t>
            </a:r>
            <a:endParaRPr/>
          </a:p>
        </p:txBody>
      </p:sp>
      <p:cxnSp>
        <p:nvCxnSpPr>
          <p:cNvPr id="3635" name="Google Shape;3635;p223"/>
          <p:cNvCxnSpPr/>
          <p:nvPr/>
        </p:nvCxnSpPr>
        <p:spPr>
          <a:xfrm rot="10800000">
            <a:off x="863050" y="1430575"/>
            <a:ext cx="1218000" cy="1214100"/>
          </a:xfrm>
          <a:prstGeom prst="straightConnector1">
            <a:avLst/>
          </a:prstGeom>
          <a:noFill/>
          <a:ln cap="flat" cmpd="sng" w="38100">
            <a:solidFill>
              <a:srgbClr val="666666"/>
            </a:solidFill>
            <a:prstDash val="solid"/>
            <a:round/>
            <a:headEnd len="sm" w="sm" type="none"/>
            <a:tailEnd len="sm" w="sm" type="none"/>
          </a:ln>
        </p:spPr>
      </p:cxnSp>
      <p:cxnSp>
        <p:nvCxnSpPr>
          <p:cNvPr id="3636" name="Google Shape;3636;p223"/>
          <p:cNvCxnSpPr/>
          <p:nvPr/>
        </p:nvCxnSpPr>
        <p:spPr>
          <a:xfrm flipH="1">
            <a:off x="827650" y="2599775"/>
            <a:ext cx="1253400" cy="1277100"/>
          </a:xfrm>
          <a:prstGeom prst="straightConnector1">
            <a:avLst/>
          </a:prstGeom>
          <a:noFill/>
          <a:ln cap="flat" cmpd="sng" w="38100">
            <a:solidFill>
              <a:srgbClr val="666666"/>
            </a:solidFill>
            <a:prstDash val="solid"/>
            <a:round/>
            <a:headEnd len="sm" w="sm" type="none"/>
            <a:tailEnd len="sm" w="sm" type="none"/>
          </a:ln>
        </p:spPr>
      </p:cxnSp>
      <p:cxnSp>
        <p:nvCxnSpPr>
          <p:cNvPr id="3637" name="Google Shape;3637;p223"/>
          <p:cNvCxnSpPr/>
          <p:nvPr/>
        </p:nvCxnSpPr>
        <p:spPr>
          <a:xfrm flipH="1">
            <a:off x="6834300" y="2680250"/>
            <a:ext cx="2004900" cy="21000"/>
          </a:xfrm>
          <a:prstGeom prst="straightConnector1">
            <a:avLst/>
          </a:prstGeom>
          <a:noFill/>
          <a:ln cap="flat" cmpd="sng" w="38100">
            <a:solidFill>
              <a:srgbClr val="666666"/>
            </a:solidFill>
            <a:prstDash val="solid"/>
            <a:round/>
            <a:headEnd len="sm" w="sm" type="none"/>
            <a:tailEnd len="sm" w="sm" type="none"/>
          </a:ln>
        </p:spPr>
      </p:cxnSp>
      <p:cxnSp>
        <p:nvCxnSpPr>
          <p:cNvPr id="3638" name="Google Shape;3638;p223"/>
          <p:cNvCxnSpPr/>
          <p:nvPr/>
        </p:nvCxnSpPr>
        <p:spPr>
          <a:xfrm>
            <a:off x="6834300" y="2442350"/>
            <a:ext cx="0" cy="496800"/>
          </a:xfrm>
          <a:prstGeom prst="straightConnector1">
            <a:avLst/>
          </a:prstGeom>
          <a:noFill/>
          <a:ln cap="flat" cmpd="sng" w="28575">
            <a:solidFill>
              <a:srgbClr val="000000"/>
            </a:solidFill>
            <a:prstDash val="solid"/>
            <a:round/>
            <a:headEnd len="sm" w="sm" type="none"/>
            <a:tailEnd len="sm" w="sm" type="none"/>
          </a:ln>
        </p:spPr>
      </p:cxnSp>
      <p:sp>
        <p:nvSpPr>
          <p:cNvPr id="3639" name="Google Shape;3639;p223"/>
          <p:cNvSpPr/>
          <p:nvPr/>
        </p:nvSpPr>
        <p:spPr>
          <a:xfrm>
            <a:off x="5664725" y="2442350"/>
            <a:ext cx="267000" cy="4797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0" name="Google Shape;3640;p223"/>
          <p:cNvSpPr/>
          <p:nvPr/>
        </p:nvSpPr>
        <p:spPr>
          <a:xfrm>
            <a:off x="6549200" y="2442350"/>
            <a:ext cx="267000" cy="479700"/>
          </a:xfrm>
          <a:prstGeom prst="rect">
            <a:avLst/>
          </a:prstGeom>
          <a:solidFill>
            <a:srgbClr val="3E7F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1" name="Google Shape;3641;p223"/>
          <p:cNvSpPr/>
          <p:nvPr/>
        </p:nvSpPr>
        <p:spPr>
          <a:xfrm>
            <a:off x="6261338" y="2442350"/>
            <a:ext cx="267000" cy="4797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2" name="Google Shape;3642;p223"/>
          <p:cNvSpPr/>
          <p:nvPr/>
        </p:nvSpPr>
        <p:spPr>
          <a:xfrm>
            <a:off x="5356025" y="2442350"/>
            <a:ext cx="267000" cy="479700"/>
          </a:xfrm>
          <a:prstGeom prst="rect">
            <a:avLst/>
          </a:prstGeom>
          <a:solidFill>
            <a:srgbClr val="3E7F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3" name="Google Shape;3643;p223"/>
          <p:cNvSpPr/>
          <p:nvPr/>
        </p:nvSpPr>
        <p:spPr>
          <a:xfrm>
            <a:off x="5952600" y="2442350"/>
            <a:ext cx="267000" cy="4797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44" name="Google Shape;3644;p223"/>
          <p:cNvCxnSpPr/>
          <p:nvPr/>
        </p:nvCxnSpPr>
        <p:spPr>
          <a:xfrm rot="10800000">
            <a:off x="4977900" y="2442350"/>
            <a:ext cx="1856400" cy="0"/>
          </a:xfrm>
          <a:prstGeom prst="straightConnector1">
            <a:avLst/>
          </a:prstGeom>
          <a:noFill/>
          <a:ln cap="flat" cmpd="sng" w="28575">
            <a:solidFill>
              <a:srgbClr val="000000"/>
            </a:solidFill>
            <a:prstDash val="solid"/>
            <a:round/>
            <a:headEnd len="sm" w="sm" type="none"/>
            <a:tailEnd len="sm" w="sm" type="none"/>
          </a:ln>
        </p:spPr>
      </p:cxnSp>
      <p:cxnSp>
        <p:nvCxnSpPr>
          <p:cNvPr id="3645" name="Google Shape;3645;p223"/>
          <p:cNvCxnSpPr/>
          <p:nvPr/>
        </p:nvCxnSpPr>
        <p:spPr>
          <a:xfrm rot="10800000">
            <a:off x="4977900" y="2939150"/>
            <a:ext cx="1856400" cy="0"/>
          </a:xfrm>
          <a:prstGeom prst="straightConnector1">
            <a:avLst/>
          </a:prstGeom>
          <a:noFill/>
          <a:ln cap="flat" cmpd="sng" w="28575">
            <a:solidFill>
              <a:srgbClr val="000000"/>
            </a:solidFill>
            <a:prstDash val="solid"/>
            <a:round/>
            <a:headEnd len="sm" w="sm" type="none"/>
            <a:tailEnd len="sm" w="sm" type="none"/>
          </a:ln>
        </p:spPr>
      </p:cxnSp>
      <p:cxnSp>
        <p:nvCxnSpPr>
          <p:cNvPr id="3646" name="Google Shape;3646;p223"/>
          <p:cNvCxnSpPr/>
          <p:nvPr/>
        </p:nvCxnSpPr>
        <p:spPr>
          <a:xfrm>
            <a:off x="6549200" y="2442350"/>
            <a:ext cx="0" cy="496800"/>
          </a:xfrm>
          <a:prstGeom prst="straightConnector1">
            <a:avLst/>
          </a:prstGeom>
          <a:noFill/>
          <a:ln cap="flat" cmpd="sng" w="28575">
            <a:solidFill>
              <a:srgbClr val="000000"/>
            </a:solidFill>
            <a:prstDash val="solid"/>
            <a:round/>
            <a:headEnd len="sm" w="sm" type="none"/>
            <a:tailEnd len="sm" w="sm" type="none"/>
          </a:ln>
        </p:spPr>
      </p:cxnSp>
      <p:cxnSp>
        <p:nvCxnSpPr>
          <p:cNvPr id="3647" name="Google Shape;3647;p223"/>
          <p:cNvCxnSpPr/>
          <p:nvPr/>
        </p:nvCxnSpPr>
        <p:spPr>
          <a:xfrm>
            <a:off x="6240475" y="2442350"/>
            <a:ext cx="0" cy="496800"/>
          </a:xfrm>
          <a:prstGeom prst="straightConnector1">
            <a:avLst/>
          </a:prstGeom>
          <a:noFill/>
          <a:ln cap="flat" cmpd="sng" w="28575">
            <a:solidFill>
              <a:srgbClr val="000000"/>
            </a:solidFill>
            <a:prstDash val="solid"/>
            <a:round/>
            <a:headEnd len="sm" w="sm" type="none"/>
            <a:tailEnd len="sm" w="sm" type="none"/>
          </a:ln>
        </p:spPr>
      </p:cxnSp>
      <p:cxnSp>
        <p:nvCxnSpPr>
          <p:cNvPr id="3648" name="Google Shape;3648;p223"/>
          <p:cNvCxnSpPr/>
          <p:nvPr/>
        </p:nvCxnSpPr>
        <p:spPr>
          <a:xfrm>
            <a:off x="5931750" y="2442350"/>
            <a:ext cx="0" cy="496800"/>
          </a:xfrm>
          <a:prstGeom prst="straightConnector1">
            <a:avLst/>
          </a:prstGeom>
          <a:noFill/>
          <a:ln cap="flat" cmpd="sng" w="28575">
            <a:solidFill>
              <a:srgbClr val="000000"/>
            </a:solidFill>
            <a:prstDash val="solid"/>
            <a:round/>
            <a:headEnd len="sm" w="sm" type="none"/>
            <a:tailEnd len="sm" w="sm" type="none"/>
          </a:ln>
        </p:spPr>
      </p:cxnSp>
      <p:cxnSp>
        <p:nvCxnSpPr>
          <p:cNvPr id="3649" name="Google Shape;3649;p223"/>
          <p:cNvCxnSpPr/>
          <p:nvPr/>
        </p:nvCxnSpPr>
        <p:spPr>
          <a:xfrm>
            <a:off x="5643875" y="2442350"/>
            <a:ext cx="0" cy="496800"/>
          </a:xfrm>
          <a:prstGeom prst="straightConnector1">
            <a:avLst/>
          </a:prstGeom>
          <a:noFill/>
          <a:ln cap="flat" cmpd="sng" w="28575">
            <a:solidFill>
              <a:srgbClr val="000000"/>
            </a:solidFill>
            <a:prstDash val="solid"/>
            <a:round/>
            <a:headEnd len="sm" w="sm" type="none"/>
            <a:tailEnd len="sm" w="sm" type="none"/>
          </a:ln>
        </p:spPr>
      </p:cxnSp>
      <p:cxnSp>
        <p:nvCxnSpPr>
          <p:cNvPr id="3650" name="Google Shape;3650;p223"/>
          <p:cNvCxnSpPr/>
          <p:nvPr/>
        </p:nvCxnSpPr>
        <p:spPr>
          <a:xfrm>
            <a:off x="5356025" y="2442350"/>
            <a:ext cx="0" cy="496800"/>
          </a:xfrm>
          <a:prstGeom prst="straightConnector1">
            <a:avLst/>
          </a:prstGeom>
          <a:noFill/>
          <a:ln cap="flat" cmpd="sng" w="28575">
            <a:solidFill>
              <a:srgbClr val="000000"/>
            </a:solidFill>
            <a:prstDash val="solid"/>
            <a:round/>
            <a:headEnd len="sm" w="sm" type="none"/>
            <a:tailEnd len="sm" w="sm" type="none"/>
          </a:ln>
        </p:spPr>
      </p:cxnSp>
      <p:sp>
        <p:nvSpPr>
          <p:cNvPr id="3651" name="Google Shape;3651;p223"/>
          <p:cNvSpPr/>
          <p:nvPr/>
        </p:nvSpPr>
        <p:spPr>
          <a:xfrm>
            <a:off x="1040525" y="2837800"/>
            <a:ext cx="4174099" cy="827675"/>
          </a:xfrm>
          <a:custGeom>
            <a:rect b="b" l="l" r="r" t="t"/>
            <a:pathLst>
              <a:path extrusionOk="0" h="120000" w="120000">
                <a:moveTo>
                  <a:pt x="0" y="120000"/>
                </a:moveTo>
                <a:cubicBezTo>
                  <a:pt x="4801" y="103710"/>
                  <a:pt x="8811" y="42281"/>
                  <a:pt x="28811" y="22284"/>
                </a:cubicBezTo>
                <a:cubicBezTo>
                  <a:pt x="48811" y="2283"/>
                  <a:pt x="104801" y="3711"/>
                  <a:pt x="120000" y="0"/>
                </a:cubicBezTo>
              </a:path>
            </a:pathLst>
          </a:custGeom>
          <a:noFill/>
          <a:ln cap="flat" cmpd="sng" w="1524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23"/>
          <p:cNvSpPr/>
          <p:nvPr/>
        </p:nvSpPr>
        <p:spPr>
          <a:xfrm flipH="1" rot="10800000">
            <a:off x="1158775" y="1738165"/>
            <a:ext cx="3949105" cy="861610"/>
          </a:xfrm>
          <a:custGeom>
            <a:rect b="b" l="l" r="r" t="t"/>
            <a:pathLst>
              <a:path extrusionOk="0" h="120000" w="120000">
                <a:moveTo>
                  <a:pt x="0" y="120000"/>
                </a:moveTo>
                <a:cubicBezTo>
                  <a:pt x="4801" y="103710"/>
                  <a:pt x="8811" y="42281"/>
                  <a:pt x="28811" y="22284"/>
                </a:cubicBezTo>
                <a:cubicBezTo>
                  <a:pt x="48811" y="2283"/>
                  <a:pt x="104801" y="3711"/>
                  <a:pt x="120000" y="0"/>
                </a:cubicBezTo>
              </a:path>
            </a:pathLst>
          </a:custGeom>
          <a:noFill/>
          <a:ln cap="flat" cmpd="sng" w="114300">
            <a:solidFill>
              <a:srgbClr val="4A7D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2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7" name="Shape 3657"/>
        <p:cNvGrpSpPr/>
        <p:nvPr/>
      </p:nvGrpSpPr>
      <p:grpSpPr>
        <a:xfrm>
          <a:off x="0" y="0"/>
          <a:ext cx="0" cy="0"/>
          <a:chOff x="0" y="0"/>
          <a:chExt cx="0" cy="0"/>
        </a:xfrm>
      </p:grpSpPr>
      <p:pic>
        <p:nvPicPr>
          <p:cNvPr descr="ipv4_header.png" id="3658" name="Google Shape;3658;p224"/>
          <p:cNvPicPr preferRelativeResize="0"/>
          <p:nvPr/>
        </p:nvPicPr>
        <p:blipFill rotWithShape="1">
          <a:blip r:embed="rId3">
            <a:alphaModFix/>
          </a:blip>
          <a:srcRect b="0" l="0" r="0" t="0"/>
          <a:stretch/>
        </p:blipFill>
        <p:spPr>
          <a:xfrm>
            <a:off x="1130787" y="886550"/>
            <a:ext cx="6882425" cy="3805775"/>
          </a:xfrm>
          <a:prstGeom prst="rect">
            <a:avLst/>
          </a:prstGeom>
          <a:noFill/>
          <a:ln>
            <a:noFill/>
          </a:ln>
        </p:spPr>
      </p:pic>
      <p:sp>
        <p:nvSpPr>
          <p:cNvPr id="3659" name="Google Shape;3659;p224"/>
          <p:cNvSpPr txBox="1"/>
          <p:nvPr>
            <p:ph type="title"/>
          </p:nvPr>
        </p:nvSpPr>
        <p:spPr>
          <a:xfrm>
            <a:off x="152400" y="6744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Explicit Congestion Notification</a:t>
            </a:r>
            <a:endParaRPr/>
          </a:p>
        </p:txBody>
      </p:sp>
      <p:sp>
        <p:nvSpPr>
          <p:cNvPr id="3660" name="Google Shape;3660;p224"/>
          <p:cNvSpPr/>
          <p:nvPr/>
        </p:nvSpPr>
        <p:spPr>
          <a:xfrm>
            <a:off x="3109750" y="1283925"/>
            <a:ext cx="1478100" cy="479700"/>
          </a:xfrm>
          <a:prstGeom prst="rect">
            <a:avLst/>
          </a:prstGeom>
          <a:solidFill>
            <a:schemeClr val="accent6"/>
          </a:solidFill>
          <a:ln cap="flat" cmpd="sng" w="9525">
            <a:solidFill>
              <a:srgbClr val="BD4B48"/>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Arial"/>
              <a:buNone/>
            </a:pPr>
            <a:r>
              <a:rPr b="0" i="0" lang="en-US" sz="1400" u="none" cap="none" strike="noStrike">
                <a:solidFill>
                  <a:schemeClr val="lt1"/>
                </a:solidFill>
                <a:latin typeface="Arial"/>
                <a:ea typeface="Arial"/>
                <a:cs typeface="Arial"/>
                <a:sym typeface="Arial"/>
              </a:rPr>
              <a:t>TOS</a:t>
            </a:r>
            <a:endParaRPr/>
          </a:p>
        </p:txBody>
      </p:sp>
      <p:sp>
        <p:nvSpPr>
          <p:cNvPr id="3661" name="Google Shape;3661;p224"/>
          <p:cNvSpPr/>
          <p:nvPr/>
        </p:nvSpPr>
        <p:spPr>
          <a:xfrm rot="10800000">
            <a:off x="4192092" y="1275384"/>
            <a:ext cx="478500" cy="496800"/>
          </a:xfrm>
          <a:prstGeom prst="ellipse">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62" name="Google Shape;3662;p22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66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6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6" name="Shape 3666"/>
        <p:cNvGrpSpPr/>
        <p:nvPr/>
      </p:nvGrpSpPr>
      <p:grpSpPr>
        <a:xfrm>
          <a:off x="0" y="0"/>
          <a:ext cx="0" cy="0"/>
          <a:chOff x="0" y="0"/>
          <a:chExt cx="0" cy="0"/>
        </a:xfrm>
      </p:grpSpPr>
      <p:sp>
        <p:nvSpPr>
          <p:cNvPr id="3667" name="Google Shape;3667;p225"/>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Explicit Congestion Notification</a:t>
            </a:r>
            <a:endParaRPr/>
          </a:p>
        </p:txBody>
      </p:sp>
      <p:sp>
        <p:nvSpPr>
          <p:cNvPr id="3668" name="Google Shape;3668;p225"/>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p>
            <a:pPr indent="-78740" lvl="0" marL="205740" marR="0" rtl="0" algn="l">
              <a:lnSpc>
                <a:spcPct val="115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Explicit Congestion Notification</a:t>
            </a:r>
            <a:endParaRPr/>
          </a:p>
          <a:p>
            <a:pPr indent="-93980" lvl="1" marL="411480" marR="0" rtl="0" algn="l">
              <a:lnSpc>
                <a:spcPct val="115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00</a:t>
            </a:r>
            <a:r>
              <a:rPr b="0" i="0" lang="en-US" sz="1800" u="none" cap="none" strike="noStrike">
                <a:solidFill>
                  <a:schemeClr val="dk1"/>
                </a:solidFill>
                <a:latin typeface="Arial"/>
                <a:ea typeface="Arial"/>
                <a:cs typeface="Arial"/>
                <a:sym typeface="Arial"/>
              </a:rPr>
              <a:t>: Non ECN-Capable Transport, Non-ECT</a:t>
            </a:r>
            <a:endParaRPr/>
          </a:p>
          <a:p>
            <a:pPr indent="-93980" lvl="1" marL="411480" marR="0" rtl="0" algn="l">
              <a:lnSpc>
                <a:spcPct val="115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10</a:t>
            </a:r>
            <a:r>
              <a:rPr b="0" i="0" lang="en-US" sz="1800" u="none" cap="none" strike="noStrike">
                <a:solidFill>
                  <a:schemeClr val="dk1"/>
                </a:solidFill>
                <a:latin typeface="Arial"/>
                <a:ea typeface="Arial"/>
                <a:cs typeface="Arial"/>
                <a:sym typeface="Arial"/>
              </a:rPr>
              <a:t>: ECN Capable Transport, ECT(0)</a:t>
            </a:r>
            <a:endParaRPr/>
          </a:p>
          <a:p>
            <a:pPr indent="-93980" lvl="1" marL="411480" marR="0" rtl="0" algn="l">
              <a:lnSpc>
                <a:spcPct val="115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01</a:t>
            </a:r>
            <a:r>
              <a:rPr b="0" i="0" lang="en-US" sz="1800" u="none" cap="none" strike="noStrike">
                <a:solidFill>
                  <a:schemeClr val="dk1"/>
                </a:solidFill>
                <a:latin typeface="Arial"/>
                <a:ea typeface="Arial"/>
                <a:cs typeface="Arial"/>
                <a:sym typeface="Arial"/>
              </a:rPr>
              <a:t>: ECN Capable Transport, ECT(1)</a:t>
            </a:r>
            <a:endParaRPr/>
          </a:p>
          <a:p>
            <a:pPr indent="-93980" lvl="1" marL="411480" marR="0" rtl="0" algn="l">
              <a:lnSpc>
                <a:spcPct val="115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11</a:t>
            </a:r>
            <a:r>
              <a:rPr b="0" i="0" lang="en-US" sz="1800" u="none" cap="none" strike="noStrike">
                <a:solidFill>
                  <a:schemeClr val="dk1"/>
                </a:solidFill>
                <a:latin typeface="Arial"/>
                <a:ea typeface="Arial"/>
                <a:cs typeface="Arial"/>
                <a:sym typeface="Arial"/>
              </a:rPr>
              <a:t>: Congestion Encountered, CE</a:t>
            </a:r>
            <a:endParaRPr/>
          </a:p>
          <a:p>
            <a:pPr indent="0" lvl="0" marL="0" marR="0" rtl="0" algn="l">
              <a:lnSpc>
                <a:spcPct val="115000"/>
              </a:lnSpc>
              <a:spcBef>
                <a:spcPts val="112"/>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a:p>
            <a:pPr indent="-78740" lvl="0" marL="205740" marR="0" rtl="0" algn="l">
              <a:lnSpc>
                <a:spcPct val="115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For packets originating from ECT, ECN-capable switches set the CE bit upon congestion</a:t>
            </a:r>
            <a:endParaRPr/>
          </a:p>
          <a:p>
            <a:pPr indent="-93980" lvl="1" marL="411480" marR="0" rtl="0" algn="l">
              <a:lnSpc>
                <a:spcPct val="115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E.g., observed queue depth &gt; threshold</a:t>
            </a:r>
            <a:endParaRPr/>
          </a:p>
          <a:p>
            <a:pPr indent="-205740" lvl="0" marL="205740" marR="0" rtl="0" algn="l">
              <a:lnSpc>
                <a:spcPct val="115000"/>
              </a:lnSpc>
              <a:spcBef>
                <a:spcPts val="150"/>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p:txBody>
      </p:sp>
      <p:sp>
        <p:nvSpPr>
          <p:cNvPr id="3669" name="Google Shape;3669;p22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3" name="Shape 3673"/>
        <p:cNvGrpSpPr/>
        <p:nvPr/>
      </p:nvGrpSpPr>
      <p:grpSpPr>
        <a:xfrm>
          <a:off x="0" y="0"/>
          <a:ext cx="0" cy="0"/>
          <a:chOff x="0" y="0"/>
          <a:chExt cx="0" cy="0"/>
        </a:xfrm>
      </p:grpSpPr>
      <p:sp>
        <p:nvSpPr>
          <p:cNvPr id="3674" name="Google Shape;3674;p22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Explicit Congestion Notification in P4</a:t>
            </a:r>
            <a:endParaRPr/>
          </a:p>
        </p:txBody>
      </p:sp>
      <p:sp>
        <p:nvSpPr>
          <p:cNvPr id="3675" name="Google Shape;3675;p226"/>
          <p:cNvSpPr txBox="1"/>
          <p:nvPr>
            <p:ph idx="1" type="body"/>
          </p:nvPr>
        </p:nvSpPr>
        <p:spPr>
          <a:xfrm>
            <a:off x="152400" y="742951"/>
            <a:ext cx="8686800" cy="959700"/>
          </a:xfrm>
          <a:prstGeom prst="rect">
            <a:avLst/>
          </a:prstGeom>
          <a:noFill/>
          <a:ln>
            <a:noFill/>
          </a:ln>
        </p:spPr>
        <p:txBody>
          <a:bodyPr anchorCtr="0" anchor="t" bIns="91425" lIns="91425" spcFirstLastPara="1" rIns="91425" wrap="square" tIns="91425">
            <a:noAutofit/>
          </a:bodyPr>
          <a:lstStyle/>
          <a:p>
            <a:pPr indent="-78740" lvl="0" marL="205740" marR="0" rtl="0" algn="l">
              <a:lnSpc>
                <a:spcPct val="115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The standard data for the V1Model includes the queue depth:</a:t>
            </a:r>
            <a:br>
              <a:rPr b="1" i="0" lang="en-US" sz="2100" u="none" cap="none" strike="noStrike">
                <a:solidFill>
                  <a:schemeClr val="dk1"/>
                </a:solidFill>
                <a:latin typeface="Arial"/>
                <a:ea typeface="Arial"/>
                <a:cs typeface="Arial"/>
                <a:sym typeface="Arial"/>
              </a:rPr>
            </a:br>
            <a:r>
              <a:rPr b="1" i="0"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Consolas"/>
                <a:ea typeface="Consolas"/>
                <a:cs typeface="Consolas"/>
                <a:sym typeface="Consolas"/>
              </a:rPr>
              <a:t>bit&lt;19&gt; standard_metadata.enq_qdepth</a:t>
            </a:r>
            <a:endParaRPr/>
          </a:p>
          <a:p>
            <a:pPr indent="-205740" lvl="0" marL="205740" marR="0" rtl="0" algn="l">
              <a:lnSpc>
                <a:spcPct val="100000"/>
              </a:lnSpc>
              <a:spcBef>
                <a:spcPts val="150"/>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p:txBody>
      </p:sp>
      <p:sp>
        <p:nvSpPr>
          <p:cNvPr id="3676" name="Google Shape;3676;p226"/>
          <p:cNvSpPr/>
          <p:nvPr/>
        </p:nvSpPr>
        <p:spPr>
          <a:xfrm>
            <a:off x="4179094" y="2647950"/>
            <a:ext cx="1582800" cy="1633200"/>
          </a:xfrm>
          <a:prstGeom prst="roundRect">
            <a:avLst>
              <a:gd fmla="val 16667" name="adj"/>
            </a:avLst>
          </a:prstGeom>
          <a:solidFill>
            <a:srgbClr val="C0504D"/>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50"/>
              <a:buFont typeface="Arial"/>
              <a:buNone/>
            </a:pPr>
            <a:r>
              <a:rPr b="1" i="0" lang="en-US" sz="1800" u="none" cap="none" strike="noStrike">
                <a:solidFill>
                  <a:srgbClr val="FFFFFF"/>
                </a:solidFill>
                <a:latin typeface="Arial"/>
                <a:ea typeface="Arial"/>
                <a:cs typeface="Arial"/>
                <a:sym typeface="Arial"/>
              </a:rPr>
              <a:t>Traffic</a:t>
            </a:r>
            <a:endParaRPr/>
          </a:p>
          <a:p>
            <a:pPr indent="0" lvl="0" marL="0" marR="0" rtl="0" algn="ctr">
              <a:lnSpc>
                <a:spcPct val="100000"/>
              </a:lnSpc>
              <a:spcBef>
                <a:spcPts val="0"/>
              </a:spcBef>
              <a:spcAft>
                <a:spcPts val="0"/>
              </a:spcAft>
              <a:buClr>
                <a:srgbClr val="FFFFFF"/>
              </a:buClr>
              <a:buSzPts val="450"/>
              <a:buFont typeface="Arial"/>
              <a:buNone/>
            </a:pPr>
            <a:r>
              <a:rPr b="1" i="0" lang="en-US" sz="1800" u="none" cap="none" strike="noStrike">
                <a:solidFill>
                  <a:srgbClr val="FFFFFF"/>
                </a:solidFill>
                <a:latin typeface="Arial"/>
                <a:ea typeface="Arial"/>
                <a:cs typeface="Arial"/>
                <a:sym typeface="Arial"/>
              </a:rPr>
              <a:t>Manager</a:t>
            </a:r>
            <a:endParaRPr/>
          </a:p>
        </p:txBody>
      </p:sp>
      <p:grpSp>
        <p:nvGrpSpPr>
          <p:cNvPr id="3677" name="Google Shape;3677;p226"/>
          <p:cNvGrpSpPr/>
          <p:nvPr/>
        </p:nvGrpSpPr>
        <p:grpSpPr>
          <a:xfrm>
            <a:off x="2910593" y="2654406"/>
            <a:ext cx="1124480" cy="1626817"/>
            <a:chOff x="3140099" y="1954364"/>
            <a:chExt cx="1124480" cy="1626817"/>
          </a:xfrm>
        </p:grpSpPr>
        <p:grpSp>
          <p:nvGrpSpPr>
            <p:cNvPr id="3678" name="Google Shape;3678;p226"/>
            <p:cNvGrpSpPr/>
            <p:nvPr/>
          </p:nvGrpSpPr>
          <p:grpSpPr>
            <a:xfrm>
              <a:off x="3140099" y="1954364"/>
              <a:ext cx="1124480" cy="1626817"/>
              <a:chOff x="1485649" y="3204985"/>
              <a:chExt cx="1124480" cy="2169089"/>
            </a:xfrm>
          </p:grpSpPr>
          <p:sp>
            <p:nvSpPr>
              <p:cNvPr id="3679" name="Google Shape;3679;p226"/>
              <p:cNvSpPr/>
              <p:nvPr/>
            </p:nvSpPr>
            <p:spPr>
              <a:xfrm>
                <a:off x="1492629" y="3216474"/>
                <a:ext cx="1117500" cy="2157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3680" name="Google Shape;3680;p226"/>
              <p:cNvSpPr/>
              <p:nvPr/>
            </p:nvSpPr>
            <p:spPr>
              <a:xfrm>
                <a:off x="1485649" y="3204985"/>
                <a:ext cx="1124400" cy="2157600"/>
              </a:xfrm>
              <a:prstGeom prst="rect">
                <a:avLst/>
              </a:prstGeom>
              <a:solidFill>
                <a:srgbClr val="FFFFFF">
                  <a:alpha val="69019"/>
                </a:srgbClr>
              </a:solidFill>
              <a:ln cap="flat" cmpd="sng" w="25400">
                <a:solidFill>
                  <a:srgbClr val="4F81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000000"/>
                  </a:solidFill>
                  <a:latin typeface="Arial"/>
                  <a:ea typeface="Arial"/>
                  <a:cs typeface="Arial"/>
                  <a:sym typeface="Arial"/>
                </a:endParaRPr>
              </a:p>
            </p:txBody>
          </p:sp>
        </p:grpSp>
        <p:grpSp>
          <p:nvGrpSpPr>
            <p:cNvPr id="3681" name="Google Shape;3681;p226"/>
            <p:cNvGrpSpPr/>
            <p:nvPr/>
          </p:nvGrpSpPr>
          <p:grpSpPr>
            <a:xfrm>
              <a:off x="3233752" y="2042277"/>
              <a:ext cx="909363" cy="1479767"/>
              <a:chOff x="2449931" y="225721"/>
              <a:chExt cx="909363" cy="1973023"/>
            </a:xfrm>
          </p:grpSpPr>
          <p:sp>
            <p:nvSpPr>
              <p:cNvPr id="3682" name="Google Shape;3682;p226"/>
              <p:cNvSpPr/>
              <p:nvPr/>
            </p:nvSpPr>
            <p:spPr>
              <a:xfrm>
                <a:off x="2449931" y="225721"/>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83" name="Google Shape;3683;p226"/>
              <p:cNvSpPr/>
              <p:nvPr/>
            </p:nvSpPr>
            <p:spPr>
              <a:xfrm>
                <a:off x="2449931" y="56313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84" name="Google Shape;3684;p226"/>
              <p:cNvSpPr/>
              <p:nvPr/>
            </p:nvSpPr>
            <p:spPr>
              <a:xfrm>
                <a:off x="2449931" y="902860"/>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85" name="Google Shape;3685;p226"/>
              <p:cNvSpPr/>
              <p:nvPr/>
            </p:nvSpPr>
            <p:spPr>
              <a:xfrm>
                <a:off x="2449931" y="1244322"/>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86" name="Google Shape;3686;p226"/>
              <p:cNvSpPr/>
              <p:nvPr/>
            </p:nvSpPr>
            <p:spPr>
              <a:xfrm>
                <a:off x="2449931" y="191914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87" name="Google Shape;3687;p226"/>
              <p:cNvSpPr/>
              <p:nvPr/>
            </p:nvSpPr>
            <p:spPr>
              <a:xfrm>
                <a:off x="2449931" y="1581733"/>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88" name="Google Shape;3688;p226"/>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89" name="Google Shape;3689;p226"/>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90" name="Google Shape;3690;p226"/>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91" name="Google Shape;3691;p226"/>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92" name="Google Shape;3692;p226"/>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93" name="Google Shape;3693;p226"/>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grpSp>
      </p:grpSp>
      <p:grpSp>
        <p:nvGrpSpPr>
          <p:cNvPr id="3694" name="Google Shape;3694;p226"/>
          <p:cNvGrpSpPr/>
          <p:nvPr/>
        </p:nvGrpSpPr>
        <p:grpSpPr>
          <a:xfrm>
            <a:off x="5950661" y="2688127"/>
            <a:ext cx="1124480" cy="1626817"/>
            <a:chOff x="4590657" y="1960563"/>
            <a:chExt cx="1124480" cy="1626817"/>
          </a:xfrm>
        </p:grpSpPr>
        <p:grpSp>
          <p:nvGrpSpPr>
            <p:cNvPr id="3695" name="Google Shape;3695;p226"/>
            <p:cNvGrpSpPr/>
            <p:nvPr/>
          </p:nvGrpSpPr>
          <p:grpSpPr>
            <a:xfrm>
              <a:off x="4590657" y="1960563"/>
              <a:ext cx="1124480" cy="1626817"/>
              <a:chOff x="1485649" y="3204985"/>
              <a:chExt cx="1124480" cy="2169089"/>
            </a:xfrm>
          </p:grpSpPr>
          <p:sp>
            <p:nvSpPr>
              <p:cNvPr id="3696" name="Google Shape;3696;p226"/>
              <p:cNvSpPr/>
              <p:nvPr/>
            </p:nvSpPr>
            <p:spPr>
              <a:xfrm>
                <a:off x="1492629" y="3216474"/>
                <a:ext cx="1117500" cy="2157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3697" name="Google Shape;3697;p226"/>
              <p:cNvSpPr/>
              <p:nvPr/>
            </p:nvSpPr>
            <p:spPr>
              <a:xfrm>
                <a:off x="1485649" y="3204985"/>
                <a:ext cx="1124400" cy="2157600"/>
              </a:xfrm>
              <a:prstGeom prst="rect">
                <a:avLst/>
              </a:prstGeom>
              <a:solidFill>
                <a:srgbClr val="FFFFFF">
                  <a:alpha val="69019"/>
                </a:srgbClr>
              </a:solidFill>
              <a:ln cap="flat" cmpd="sng" w="25400">
                <a:solidFill>
                  <a:srgbClr val="4F81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000000"/>
                  </a:solidFill>
                  <a:latin typeface="Arial"/>
                  <a:ea typeface="Arial"/>
                  <a:cs typeface="Arial"/>
                  <a:sym typeface="Arial"/>
                </a:endParaRPr>
              </a:p>
            </p:txBody>
          </p:sp>
        </p:grpSp>
        <p:grpSp>
          <p:nvGrpSpPr>
            <p:cNvPr id="3698" name="Google Shape;3698;p226"/>
            <p:cNvGrpSpPr/>
            <p:nvPr/>
          </p:nvGrpSpPr>
          <p:grpSpPr>
            <a:xfrm>
              <a:off x="4698917" y="2044535"/>
              <a:ext cx="909363" cy="1479767"/>
              <a:chOff x="2449931" y="225721"/>
              <a:chExt cx="909363" cy="1973023"/>
            </a:xfrm>
          </p:grpSpPr>
          <p:sp>
            <p:nvSpPr>
              <p:cNvPr id="3699" name="Google Shape;3699;p226"/>
              <p:cNvSpPr/>
              <p:nvPr/>
            </p:nvSpPr>
            <p:spPr>
              <a:xfrm>
                <a:off x="2449931" y="225721"/>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0" name="Google Shape;3700;p226"/>
              <p:cNvSpPr/>
              <p:nvPr/>
            </p:nvSpPr>
            <p:spPr>
              <a:xfrm>
                <a:off x="2449931" y="56313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1" name="Google Shape;3701;p226"/>
              <p:cNvSpPr/>
              <p:nvPr/>
            </p:nvSpPr>
            <p:spPr>
              <a:xfrm>
                <a:off x="2449931" y="902860"/>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2" name="Google Shape;3702;p226"/>
              <p:cNvSpPr/>
              <p:nvPr/>
            </p:nvSpPr>
            <p:spPr>
              <a:xfrm>
                <a:off x="2449931" y="1244322"/>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3" name="Google Shape;3703;p226"/>
              <p:cNvSpPr/>
              <p:nvPr/>
            </p:nvSpPr>
            <p:spPr>
              <a:xfrm>
                <a:off x="2449931" y="191914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4" name="Google Shape;3704;p226"/>
              <p:cNvSpPr/>
              <p:nvPr/>
            </p:nvSpPr>
            <p:spPr>
              <a:xfrm>
                <a:off x="2449931" y="1581733"/>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5" name="Google Shape;3705;p226"/>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6" name="Google Shape;3706;p226"/>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7" name="Google Shape;3707;p226"/>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8" name="Google Shape;3708;p226"/>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9" name="Google Shape;3709;p226"/>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10" name="Google Shape;3710;p226"/>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grpSp>
      </p:grpSp>
      <p:grpSp>
        <p:nvGrpSpPr>
          <p:cNvPr id="3711" name="Google Shape;3711;p226"/>
          <p:cNvGrpSpPr/>
          <p:nvPr/>
        </p:nvGrpSpPr>
        <p:grpSpPr>
          <a:xfrm>
            <a:off x="7305226" y="2687669"/>
            <a:ext cx="1124480" cy="1626817"/>
            <a:chOff x="6019799" y="1969523"/>
            <a:chExt cx="1124480" cy="1626817"/>
          </a:xfrm>
        </p:grpSpPr>
        <p:grpSp>
          <p:nvGrpSpPr>
            <p:cNvPr id="3712" name="Google Shape;3712;p226"/>
            <p:cNvGrpSpPr/>
            <p:nvPr/>
          </p:nvGrpSpPr>
          <p:grpSpPr>
            <a:xfrm>
              <a:off x="6019799" y="1969523"/>
              <a:ext cx="1124480" cy="1626817"/>
              <a:chOff x="1485649" y="3204985"/>
              <a:chExt cx="1124480" cy="2169089"/>
            </a:xfrm>
          </p:grpSpPr>
          <p:sp>
            <p:nvSpPr>
              <p:cNvPr id="3713" name="Google Shape;3713;p226"/>
              <p:cNvSpPr/>
              <p:nvPr/>
            </p:nvSpPr>
            <p:spPr>
              <a:xfrm>
                <a:off x="1492629" y="3216474"/>
                <a:ext cx="1117500" cy="2157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3714" name="Google Shape;3714;p226"/>
              <p:cNvSpPr/>
              <p:nvPr/>
            </p:nvSpPr>
            <p:spPr>
              <a:xfrm>
                <a:off x="1485649" y="3204985"/>
                <a:ext cx="1124400" cy="2157600"/>
              </a:xfrm>
              <a:prstGeom prst="rect">
                <a:avLst/>
              </a:prstGeom>
              <a:solidFill>
                <a:srgbClr val="FFFFFF">
                  <a:alpha val="69019"/>
                </a:srgbClr>
              </a:solidFill>
              <a:ln cap="flat" cmpd="sng" w="25400">
                <a:solidFill>
                  <a:srgbClr val="4F81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000000"/>
                  </a:solidFill>
                  <a:latin typeface="Arial"/>
                  <a:ea typeface="Arial"/>
                  <a:cs typeface="Arial"/>
                  <a:sym typeface="Arial"/>
                </a:endParaRPr>
              </a:p>
            </p:txBody>
          </p:sp>
        </p:grpSp>
        <p:grpSp>
          <p:nvGrpSpPr>
            <p:cNvPr id="3715" name="Google Shape;3715;p226"/>
            <p:cNvGrpSpPr/>
            <p:nvPr/>
          </p:nvGrpSpPr>
          <p:grpSpPr>
            <a:xfrm>
              <a:off x="6130034" y="2065800"/>
              <a:ext cx="909363" cy="1479767"/>
              <a:chOff x="2449931" y="225721"/>
              <a:chExt cx="909363" cy="1973023"/>
            </a:xfrm>
          </p:grpSpPr>
          <p:sp>
            <p:nvSpPr>
              <p:cNvPr id="3716" name="Google Shape;3716;p226"/>
              <p:cNvSpPr/>
              <p:nvPr/>
            </p:nvSpPr>
            <p:spPr>
              <a:xfrm>
                <a:off x="2449931" y="225721"/>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17" name="Google Shape;3717;p226"/>
              <p:cNvSpPr/>
              <p:nvPr/>
            </p:nvSpPr>
            <p:spPr>
              <a:xfrm>
                <a:off x="2449931" y="56313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18" name="Google Shape;3718;p226"/>
              <p:cNvSpPr/>
              <p:nvPr/>
            </p:nvSpPr>
            <p:spPr>
              <a:xfrm>
                <a:off x="2449931" y="902860"/>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19" name="Google Shape;3719;p226"/>
              <p:cNvSpPr/>
              <p:nvPr/>
            </p:nvSpPr>
            <p:spPr>
              <a:xfrm>
                <a:off x="2449931" y="1244322"/>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0" name="Google Shape;3720;p226"/>
              <p:cNvSpPr/>
              <p:nvPr/>
            </p:nvSpPr>
            <p:spPr>
              <a:xfrm>
                <a:off x="2449931" y="191914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1" name="Google Shape;3721;p226"/>
              <p:cNvSpPr/>
              <p:nvPr/>
            </p:nvSpPr>
            <p:spPr>
              <a:xfrm>
                <a:off x="2449931" y="1581733"/>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2" name="Google Shape;3722;p226"/>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3" name="Google Shape;3723;p226"/>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4" name="Google Shape;3724;p226"/>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5" name="Google Shape;3725;p226"/>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6" name="Google Shape;3726;p226"/>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7" name="Google Shape;3727;p226"/>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grpSp>
      </p:grpSp>
      <p:grpSp>
        <p:nvGrpSpPr>
          <p:cNvPr id="3728" name="Google Shape;3728;p226"/>
          <p:cNvGrpSpPr/>
          <p:nvPr/>
        </p:nvGrpSpPr>
        <p:grpSpPr>
          <a:xfrm>
            <a:off x="1591741" y="2674744"/>
            <a:ext cx="1124480" cy="1626817"/>
            <a:chOff x="3140099" y="1954364"/>
            <a:chExt cx="1124480" cy="1626817"/>
          </a:xfrm>
        </p:grpSpPr>
        <p:grpSp>
          <p:nvGrpSpPr>
            <p:cNvPr id="3729" name="Google Shape;3729;p226"/>
            <p:cNvGrpSpPr/>
            <p:nvPr/>
          </p:nvGrpSpPr>
          <p:grpSpPr>
            <a:xfrm>
              <a:off x="3140099" y="1954364"/>
              <a:ext cx="1124480" cy="1626817"/>
              <a:chOff x="1485649" y="3204985"/>
              <a:chExt cx="1124480" cy="2169089"/>
            </a:xfrm>
          </p:grpSpPr>
          <p:sp>
            <p:nvSpPr>
              <p:cNvPr id="3730" name="Google Shape;3730;p226"/>
              <p:cNvSpPr/>
              <p:nvPr/>
            </p:nvSpPr>
            <p:spPr>
              <a:xfrm>
                <a:off x="1492629" y="3216474"/>
                <a:ext cx="1117500" cy="2157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3731" name="Google Shape;3731;p226"/>
              <p:cNvSpPr/>
              <p:nvPr/>
            </p:nvSpPr>
            <p:spPr>
              <a:xfrm>
                <a:off x="1485649" y="3204985"/>
                <a:ext cx="1124400" cy="2157600"/>
              </a:xfrm>
              <a:prstGeom prst="rect">
                <a:avLst/>
              </a:prstGeom>
              <a:solidFill>
                <a:srgbClr val="FFFFFF">
                  <a:alpha val="69019"/>
                </a:srgbClr>
              </a:solidFill>
              <a:ln cap="flat" cmpd="sng" w="25400">
                <a:solidFill>
                  <a:srgbClr val="4F81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000000"/>
                  </a:solidFill>
                  <a:latin typeface="Arial"/>
                  <a:ea typeface="Arial"/>
                  <a:cs typeface="Arial"/>
                  <a:sym typeface="Arial"/>
                </a:endParaRPr>
              </a:p>
            </p:txBody>
          </p:sp>
        </p:grpSp>
        <p:grpSp>
          <p:nvGrpSpPr>
            <p:cNvPr id="3732" name="Google Shape;3732;p226"/>
            <p:cNvGrpSpPr/>
            <p:nvPr/>
          </p:nvGrpSpPr>
          <p:grpSpPr>
            <a:xfrm>
              <a:off x="3233752" y="2042277"/>
              <a:ext cx="909363" cy="1479767"/>
              <a:chOff x="2449931" y="225721"/>
              <a:chExt cx="909363" cy="1973023"/>
            </a:xfrm>
          </p:grpSpPr>
          <p:sp>
            <p:nvSpPr>
              <p:cNvPr id="3733" name="Google Shape;3733;p226"/>
              <p:cNvSpPr/>
              <p:nvPr/>
            </p:nvSpPr>
            <p:spPr>
              <a:xfrm>
                <a:off x="2449931" y="225721"/>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34" name="Google Shape;3734;p226"/>
              <p:cNvSpPr/>
              <p:nvPr/>
            </p:nvSpPr>
            <p:spPr>
              <a:xfrm>
                <a:off x="2449931" y="56313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35" name="Google Shape;3735;p226"/>
              <p:cNvSpPr/>
              <p:nvPr/>
            </p:nvSpPr>
            <p:spPr>
              <a:xfrm>
                <a:off x="2449931" y="902860"/>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36" name="Google Shape;3736;p226"/>
              <p:cNvSpPr/>
              <p:nvPr/>
            </p:nvSpPr>
            <p:spPr>
              <a:xfrm>
                <a:off x="2449931" y="1244322"/>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37" name="Google Shape;3737;p226"/>
              <p:cNvSpPr/>
              <p:nvPr/>
            </p:nvSpPr>
            <p:spPr>
              <a:xfrm>
                <a:off x="2449931" y="191914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38" name="Google Shape;3738;p226"/>
              <p:cNvSpPr/>
              <p:nvPr/>
            </p:nvSpPr>
            <p:spPr>
              <a:xfrm>
                <a:off x="2449931" y="1581733"/>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39" name="Google Shape;3739;p226"/>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40" name="Google Shape;3740;p226"/>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41" name="Google Shape;3741;p226"/>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42" name="Google Shape;3742;p226"/>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43" name="Google Shape;3743;p226"/>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44" name="Google Shape;3744;p226"/>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grpSp>
      </p:grpSp>
      <p:sp>
        <p:nvSpPr>
          <p:cNvPr id="3745" name="Google Shape;3745;p226"/>
          <p:cNvSpPr/>
          <p:nvPr/>
        </p:nvSpPr>
        <p:spPr>
          <a:xfrm rot="5400000">
            <a:off x="2250235" y="2786026"/>
            <a:ext cx="228600" cy="3340800"/>
          </a:xfrm>
          <a:prstGeom prst="rightBrace">
            <a:avLst>
              <a:gd fmla="val 23408" name="adj1"/>
              <a:gd fmla="val 50000" name="adj2"/>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6" name="Google Shape;3746;p226"/>
          <p:cNvSpPr/>
          <p:nvPr/>
        </p:nvSpPr>
        <p:spPr>
          <a:xfrm rot="5400000">
            <a:off x="7109922" y="3230700"/>
            <a:ext cx="205200" cy="2474700"/>
          </a:xfrm>
          <a:prstGeom prst="rightBrace">
            <a:avLst>
              <a:gd fmla="val 23408" name="adj1"/>
              <a:gd fmla="val 50000" name="adj2"/>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7" name="Google Shape;3747;p226"/>
          <p:cNvSpPr txBox="1"/>
          <p:nvPr/>
        </p:nvSpPr>
        <p:spPr>
          <a:xfrm>
            <a:off x="6580113" y="4556586"/>
            <a:ext cx="12648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rPr b="0" i="0" lang="en-US" sz="1200" u="none" cap="none" strike="noStrike">
                <a:solidFill>
                  <a:srgbClr val="000000"/>
                </a:solidFill>
                <a:latin typeface="Arial"/>
                <a:ea typeface="Arial"/>
                <a:cs typeface="Arial"/>
                <a:sym typeface="Arial"/>
              </a:rPr>
              <a:t>Egress</a:t>
            </a:r>
            <a:endParaRPr/>
          </a:p>
        </p:txBody>
      </p:sp>
      <p:sp>
        <p:nvSpPr>
          <p:cNvPr id="3748" name="Google Shape;3748;p226"/>
          <p:cNvSpPr txBox="1"/>
          <p:nvPr/>
        </p:nvSpPr>
        <p:spPr>
          <a:xfrm>
            <a:off x="1688929" y="4556565"/>
            <a:ext cx="12648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rPr b="0" i="0" lang="en-US" sz="1200" u="none" cap="none" strike="noStrike">
                <a:solidFill>
                  <a:srgbClr val="000000"/>
                </a:solidFill>
                <a:latin typeface="Arial"/>
                <a:ea typeface="Arial"/>
                <a:cs typeface="Arial"/>
                <a:sym typeface="Arial"/>
              </a:rPr>
              <a:t>Ingress</a:t>
            </a:r>
            <a:endParaRPr/>
          </a:p>
        </p:txBody>
      </p:sp>
      <p:grpSp>
        <p:nvGrpSpPr>
          <p:cNvPr id="3749" name="Google Shape;3749;p226"/>
          <p:cNvGrpSpPr/>
          <p:nvPr/>
        </p:nvGrpSpPr>
        <p:grpSpPr>
          <a:xfrm>
            <a:off x="706427" y="2650106"/>
            <a:ext cx="722700" cy="1616700"/>
            <a:chOff x="663977" y="2864081"/>
            <a:chExt cx="722700" cy="1616700"/>
          </a:xfrm>
        </p:grpSpPr>
        <p:sp>
          <p:nvSpPr>
            <p:cNvPr id="3750" name="Google Shape;3750;p226"/>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3751" name="Google Shape;3751;p226"/>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2" name="Google Shape;3752;p226"/>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3" name="Google Shape;3753;p226"/>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4" name="Google Shape;3754;p226"/>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5" name="Google Shape;3755;p226"/>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3756" name="Google Shape;3756;p226"/>
            <p:cNvCxnSpPr>
              <a:stCxn id="3751" idx="0"/>
              <a:endCxn id="3753" idx="0"/>
            </p:cNvCxnSpPr>
            <p:nvPr/>
          </p:nvCxnSpPr>
          <p:spPr>
            <a:xfrm flipH="1" rot="-5400000">
              <a:off x="859367" y="3010356"/>
              <a:ext cx="283800" cy="305700"/>
            </a:xfrm>
            <a:prstGeom prst="curvedConnector5">
              <a:avLst>
                <a:gd fmla="val 826" name="adj1"/>
                <a:gd fmla="val 101399" name="adj2"/>
                <a:gd fmla="val 100623" name="adj3"/>
              </a:avLst>
            </a:prstGeom>
            <a:noFill/>
            <a:ln cap="flat" cmpd="sng" w="12700">
              <a:solidFill>
                <a:srgbClr val="FF0000"/>
              </a:solidFill>
              <a:prstDash val="solid"/>
              <a:round/>
              <a:headEnd len="sm" w="sm" type="none"/>
              <a:tailEnd len="lg" w="lg" type="triangle"/>
            </a:ln>
          </p:spPr>
        </p:cxnSp>
        <p:cxnSp>
          <p:nvCxnSpPr>
            <p:cNvPr id="3757" name="Google Shape;3757;p226"/>
            <p:cNvCxnSpPr>
              <a:stCxn id="3751" idx="4"/>
              <a:endCxn id="3752" idx="0"/>
            </p:cNvCxnSpPr>
            <p:nvPr/>
          </p:nvCxnSpPr>
          <p:spPr>
            <a:xfrm flipH="1" rot="-5400000">
              <a:off x="738617" y="3366606"/>
              <a:ext cx="240300" cy="20700"/>
            </a:xfrm>
            <a:prstGeom prst="curvedConnector3">
              <a:avLst>
                <a:gd fmla="val 139045" name="adj1"/>
              </a:avLst>
            </a:prstGeom>
            <a:noFill/>
            <a:ln cap="flat" cmpd="sng" w="12700">
              <a:solidFill>
                <a:srgbClr val="FF0000"/>
              </a:solidFill>
              <a:prstDash val="solid"/>
              <a:round/>
              <a:headEnd len="sm" w="sm" type="none"/>
              <a:tailEnd len="lg" w="lg" type="triangle"/>
            </a:ln>
          </p:spPr>
        </p:cxnSp>
        <p:cxnSp>
          <p:nvCxnSpPr>
            <p:cNvPr id="3758" name="Google Shape;3758;p226"/>
            <p:cNvCxnSpPr>
              <a:stCxn id="3753" idx="4"/>
              <a:endCxn id="3753" idx="6"/>
            </p:cNvCxnSpPr>
            <p:nvPr/>
          </p:nvCxnSpPr>
          <p:spPr>
            <a:xfrm rot="-5400000">
              <a:off x="1152456" y="3424569"/>
              <a:ext cx="117900" cy="114300"/>
            </a:xfrm>
            <a:prstGeom prst="curvedConnector4">
              <a:avLst>
                <a:gd fmla="val -383924" name="adj1"/>
                <a:gd fmla="val 126220" name="adj2"/>
              </a:avLst>
            </a:prstGeom>
            <a:noFill/>
            <a:ln cap="flat" cmpd="sng" w="12700">
              <a:solidFill>
                <a:srgbClr val="FF0000"/>
              </a:solidFill>
              <a:prstDash val="solid"/>
              <a:round/>
              <a:headEnd len="sm" w="sm" type="none"/>
              <a:tailEnd len="lg" w="lg" type="triangle"/>
            </a:ln>
          </p:spPr>
        </p:cxnSp>
        <p:cxnSp>
          <p:nvCxnSpPr>
            <p:cNvPr id="3759" name="Google Shape;3759;p226"/>
            <p:cNvCxnSpPr>
              <a:stCxn id="3753" idx="3"/>
              <a:endCxn id="3754"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3760" name="Google Shape;3760;p226"/>
            <p:cNvCxnSpPr>
              <a:stCxn id="3752" idx="6"/>
              <a:endCxn id="3755"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3761" name="Google Shape;3761;p226"/>
            <p:cNvCxnSpPr>
              <a:stCxn id="3755" idx="4"/>
              <a:endCxn id="3754" idx="4"/>
            </p:cNvCxnSpPr>
            <p:nvPr/>
          </p:nvCxnSpPr>
          <p:spPr>
            <a:xfrm flipH="1" rot="5400000">
              <a:off x="905844" y="4064540"/>
              <a:ext cx="220500" cy="328500"/>
            </a:xfrm>
            <a:prstGeom prst="curvedConnector3">
              <a:avLst>
                <a:gd fmla="val -40560" name="adj1"/>
              </a:avLst>
            </a:prstGeom>
            <a:noFill/>
            <a:ln cap="flat" cmpd="sng" w="12700">
              <a:solidFill>
                <a:srgbClr val="FF0000"/>
              </a:solidFill>
              <a:prstDash val="solid"/>
              <a:round/>
              <a:headEnd len="sm" w="sm" type="none"/>
              <a:tailEnd len="lg" w="lg" type="triangle"/>
            </a:ln>
          </p:spPr>
        </p:cxnSp>
      </p:grpSp>
      <p:sp>
        <p:nvSpPr>
          <p:cNvPr id="3762" name="Google Shape;3762;p226"/>
          <p:cNvSpPr/>
          <p:nvPr/>
        </p:nvSpPr>
        <p:spPr>
          <a:xfrm>
            <a:off x="4315825" y="1152000"/>
            <a:ext cx="1832700" cy="47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63" name="Google Shape;3763;p226"/>
          <p:cNvCxnSpPr>
            <a:stCxn id="3762" idx="4"/>
            <a:endCxn id="3676" idx="0"/>
          </p:cNvCxnSpPr>
          <p:nvPr/>
        </p:nvCxnSpPr>
        <p:spPr>
          <a:xfrm flipH="1">
            <a:off x="4970575" y="1631700"/>
            <a:ext cx="261600" cy="1016400"/>
          </a:xfrm>
          <a:prstGeom prst="straightConnector1">
            <a:avLst/>
          </a:prstGeom>
          <a:noFill/>
          <a:ln cap="flat" cmpd="sng" w="28575">
            <a:solidFill>
              <a:srgbClr val="FF0000"/>
            </a:solidFill>
            <a:prstDash val="solid"/>
            <a:round/>
            <a:headEnd len="sm" w="sm" type="none"/>
            <a:tailEnd len="lg" w="lg" type="triangle"/>
          </a:ln>
        </p:spPr>
      </p:cxnSp>
      <p:sp>
        <p:nvSpPr>
          <p:cNvPr id="3764" name="Google Shape;3764;p226"/>
          <p:cNvSpPr txBox="1"/>
          <p:nvPr/>
        </p:nvSpPr>
        <p:spPr>
          <a:xfrm>
            <a:off x="3628200" y="1838500"/>
            <a:ext cx="1582800" cy="34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1400"/>
              <a:buFont typeface="Arial"/>
              <a:buNone/>
            </a:pPr>
            <a:r>
              <a:rPr b="0" i="0" lang="en-US" sz="1400" u="none" cap="none" strike="noStrike">
                <a:solidFill>
                  <a:srgbClr val="FF0000"/>
                </a:solidFill>
                <a:latin typeface="Arial"/>
                <a:ea typeface="Arial"/>
                <a:cs typeface="Arial"/>
                <a:sym typeface="Arial"/>
              </a:rPr>
              <a:t>Measured here</a:t>
            </a:r>
            <a:endParaRPr/>
          </a:p>
        </p:txBody>
      </p:sp>
      <p:cxnSp>
        <p:nvCxnSpPr>
          <p:cNvPr id="3765" name="Google Shape;3765;p226"/>
          <p:cNvCxnSpPr>
            <a:stCxn id="3762" idx="4"/>
          </p:cNvCxnSpPr>
          <p:nvPr/>
        </p:nvCxnSpPr>
        <p:spPr>
          <a:xfrm>
            <a:off x="5232175" y="1631700"/>
            <a:ext cx="1992300" cy="1005000"/>
          </a:xfrm>
          <a:prstGeom prst="straightConnector1">
            <a:avLst/>
          </a:prstGeom>
          <a:noFill/>
          <a:ln cap="flat" cmpd="sng" w="28575">
            <a:solidFill>
              <a:srgbClr val="FF0000"/>
            </a:solidFill>
            <a:prstDash val="solid"/>
            <a:round/>
            <a:headEnd len="sm" w="sm" type="none"/>
            <a:tailEnd len="lg" w="lg" type="triangle"/>
          </a:ln>
        </p:spPr>
      </p:cxnSp>
      <p:sp>
        <p:nvSpPr>
          <p:cNvPr id="3766" name="Google Shape;3766;p226"/>
          <p:cNvSpPr txBox="1"/>
          <p:nvPr/>
        </p:nvSpPr>
        <p:spPr>
          <a:xfrm>
            <a:off x="6148525" y="1838500"/>
            <a:ext cx="1582800" cy="34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1400"/>
              <a:buFont typeface="Arial"/>
              <a:buNone/>
            </a:pPr>
            <a:r>
              <a:rPr b="0" i="0" lang="en-US" sz="1400" u="none" cap="none" strike="noStrike">
                <a:solidFill>
                  <a:srgbClr val="FF0000"/>
                </a:solidFill>
                <a:latin typeface="Arial"/>
                <a:ea typeface="Arial"/>
                <a:cs typeface="Arial"/>
                <a:sym typeface="Arial"/>
              </a:rPr>
              <a:t>Available here</a:t>
            </a:r>
            <a:endParaRPr/>
          </a:p>
        </p:txBody>
      </p:sp>
      <p:sp>
        <p:nvSpPr>
          <p:cNvPr id="3767" name="Google Shape;3767;p22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76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76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7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